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2" r:id="rId2"/>
  </p:sldMasterIdLst>
  <p:notesMasterIdLst>
    <p:notesMasterId r:id="rId31"/>
  </p:notesMasterIdLst>
  <p:handoutMasterIdLst>
    <p:handoutMasterId r:id="rId32"/>
  </p:handoutMasterIdLst>
  <p:sldIdLst>
    <p:sldId id="271" r:id="rId3"/>
    <p:sldId id="297" r:id="rId4"/>
    <p:sldId id="298" r:id="rId5"/>
    <p:sldId id="290" r:id="rId6"/>
    <p:sldId id="267" r:id="rId7"/>
    <p:sldId id="270" r:id="rId8"/>
    <p:sldId id="288" r:id="rId9"/>
    <p:sldId id="287" r:id="rId10"/>
    <p:sldId id="301" r:id="rId11"/>
    <p:sldId id="303" r:id="rId12"/>
    <p:sldId id="296" r:id="rId13"/>
    <p:sldId id="291" r:id="rId14"/>
    <p:sldId id="292" r:id="rId15"/>
    <p:sldId id="278" r:id="rId16"/>
    <p:sldId id="281" r:id="rId17"/>
    <p:sldId id="280" r:id="rId18"/>
    <p:sldId id="304" r:id="rId19"/>
    <p:sldId id="279" r:id="rId20"/>
    <p:sldId id="276" r:id="rId21"/>
    <p:sldId id="307" r:id="rId22"/>
    <p:sldId id="275" r:id="rId23"/>
    <p:sldId id="306" r:id="rId24"/>
    <p:sldId id="277" r:id="rId25"/>
    <p:sldId id="282" r:id="rId26"/>
    <p:sldId id="284" r:id="rId27"/>
    <p:sldId id="285" r:id="rId28"/>
    <p:sldId id="286" r:id="rId29"/>
    <p:sldId id="266" r:id="rId30"/>
  </p:sldIdLst>
  <p:sldSz cx="9144000" cy="6858000" type="screen4x3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0">
          <p15:clr>
            <a:srgbClr val="A4A3A4"/>
          </p15:clr>
        </p15:guide>
        <p15:guide id="2" pos="5416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2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CBE5"/>
    <a:srgbClr val="013B28"/>
    <a:srgbClr val="FF17DA"/>
    <a:srgbClr val="009FEE"/>
    <a:srgbClr val="00ABE2"/>
    <a:srgbClr val="A0A0A0"/>
    <a:srgbClr val="002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591" autoAdjust="0"/>
  </p:normalViewPr>
  <p:slideViewPr>
    <p:cSldViewPr>
      <p:cViewPr varScale="1">
        <p:scale>
          <a:sx n="65" d="100"/>
          <a:sy n="65" d="100"/>
        </p:scale>
        <p:origin x="1452" y="48"/>
      </p:cViewPr>
      <p:guideLst>
        <p:guide orient="horz" pos="1920"/>
        <p:guide pos="5416"/>
        <p:guide orient="horz" pos="2160"/>
        <p:guide orient="horz" pos="22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2" d="100"/>
          <a:sy n="92" d="100"/>
        </p:scale>
        <p:origin x="-2816" y="-12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chal%20Pisko%20TIS\Desktop\Prezent&#225;cia%20&#382;upy2017\Zo&#353;it1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Zdroje!$B$1</c:f>
              <c:strCache>
                <c:ptCount val="1"/>
                <c:pt idx="0">
                  <c:v>Podiel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3A-4CBE-845C-5A49A6941DB5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3A-4CBE-845C-5A49A6941DB5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83A-4CBE-845C-5A49A6941DB5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83A-4CBE-845C-5A49A6941DB5}"/>
              </c:ext>
            </c:extLst>
          </c:dPt>
          <c:dPt>
            <c:idx val="4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83A-4CBE-845C-5A49A6941DB5}"/>
              </c:ext>
            </c:extLst>
          </c:dPt>
          <c:dPt>
            <c:idx val="5"/>
            <c:bubble3D val="0"/>
            <c:spPr>
              <a:solidFill>
                <a:srgbClr val="FF17D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83A-4CBE-845C-5A49A6941DB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83A-4CBE-845C-5A49A6941DB5}"/>
              </c:ext>
            </c:extLst>
          </c:dPt>
          <c:dPt>
            <c:idx val="7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83A-4CBE-845C-5A49A6941DB5}"/>
              </c:ext>
            </c:extLst>
          </c:dPt>
          <c:dPt>
            <c:idx val="8"/>
            <c:bubble3D val="0"/>
            <c:spPr>
              <a:solidFill>
                <a:schemeClr val="accent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83A-4CBE-845C-5A49A6941DB5}"/>
              </c:ext>
            </c:extLst>
          </c:dPt>
          <c:dPt>
            <c:idx val="9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83A-4CBE-845C-5A49A6941DB5}"/>
              </c:ext>
            </c:extLst>
          </c:dPt>
          <c:dLbls>
            <c:dLbl>
              <c:idx val="0"/>
              <c:layout>
                <c:manualLayout>
                  <c:x val="-0.40703773441363306"/>
                  <c:y val="0.1201201201201201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3A-4CBE-845C-5A49A6941DB5}"/>
                </c:ext>
              </c:extLst>
            </c:dLbl>
            <c:dLbl>
              <c:idx val="1"/>
              <c:layout>
                <c:manualLayout>
                  <c:x val="-0.2686654113887938"/>
                  <c:y val="1.6016016016016016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3A-4CBE-845C-5A49A6941DB5}"/>
                </c:ext>
              </c:extLst>
            </c:dLbl>
            <c:dLbl>
              <c:idx val="2"/>
              <c:layout>
                <c:manualLayout>
                  <c:x val="-0.28260869565217395"/>
                  <c:y val="-0.11237883552844183"/>
                </c:manualLayout>
              </c:layout>
              <c:tx>
                <c:rich>
                  <a:bodyPr/>
                  <a:lstStyle/>
                  <a:p>
                    <a:fld id="{139081FA-2930-4636-9C91-840BA0F32AD2}" type="CATEGORYNAME">
                      <a:rPr lang="en-US" sz="1800"/>
                      <a:pPr/>
                      <a:t>[NÁZOV KATEGÓRIE]</a:t>
                    </a:fld>
                    <a:r>
                      <a:rPr lang="en-US" sz="1800" baseline="0"/>
                      <a:t>; </a:t>
                    </a:r>
                    <a:fld id="{3C69CBF7-0A45-4F94-85D5-077ED152A8E5}" type="VALUE">
                      <a:rPr lang="en-US" sz="1800" baseline="0"/>
                      <a:pPr/>
                      <a:t>[HODNOTA]</a:t>
                    </a:fld>
                    <a:endParaRPr lang="en-US" sz="1800" baseline="0"/>
                  </a:p>
                </c:rich>
              </c:tx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83A-4CBE-845C-5A49A6941DB5}"/>
                </c:ext>
              </c:extLst>
            </c:dLbl>
            <c:dLbl>
              <c:idx val="3"/>
              <c:layout>
                <c:manualLayout>
                  <c:x val="-3.9768163501116519E-2"/>
                  <c:y val="-0.166105024308609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197633961746752"/>
                      <c:h val="7.08334408642708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83A-4CBE-845C-5A49A6941DB5}"/>
                </c:ext>
              </c:extLst>
            </c:dLbl>
            <c:dLbl>
              <c:idx val="4"/>
              <c:layout>
                <c:manualLayout>
                  <c:x val="0.29227056799613965"/>
                  <c:y val="-0.11953026516136589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83A-4CBE-845C-5A49A6941DB5}"/>
                </c:ext>
              </c:extLst>
            </c:dLbl>
            <c:dLbl>
              <c:idx val="5"/>
              <c:layout>
                <c:manualLayout>
                  <c:x val="0.27213505270193528"/>
                  <c:y val="2.3946908171226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77979850470586"/>
                      <c:h val="0.12830300299167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783A-4CBE-845C-5A49A6941DB5}"/>
                </c:ext>
              </c:extLst>
            </c:dLbl>
            <c:dLbl>
              <c:idx val="6"/>
              <c:layout>
                <c:manualLayout>
                  <c:x val="0.29224102471257796"/>
                  <c:y val="0.185740206578511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75421099106102"/>
                      <c:h val="9.95195848577911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783A-4CBE-845C-5A49A6941DB5}"/>
                </c:ext>
              </c:extLst>
            </c:dLbl>
            <c:dLbl>
              <c:idx val="7"/>
              <c:layout>
                <c:manualLayout>
                  <c:x val="0.28110863570379047"/>
                  <c:y val="0.35101909550930943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83A-4CBE-845C-5A49A6941DB5}"/>
                </c:ext>
              </c:extLst>
            </c:dLbl>
            <c:dLbl>
              <c:idx val="8"/>
              <c:layout>
                <c:manualLayout>
                  <c:x val="0.25517746044419465"/>
                  <c:y val="0.51429433566725091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83A-4CBE-845C-5A49A6941DB5}"/>
                </c:ext>
              </c:extLst>
            </c:dLbl>
            <c:dLbl>
              <c:idx val="9"/>
              <c:layout>
                <c:manualLayout>
                  <c:x val="0.18955589374619178"/>
                  <c:y val="0.633893387542160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506199418174071"/>
                      <c:h val="0.101099594823427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783A-4CBE-845C-5A49A6941D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Zdroje!$A$2:$A$11</c:f>
              <c:strCache>
                <c:ptCount val="10"/>
                <c:pt idx="0">
                  <c:v>Web</c:v>
                </c:pt>
                <c:pt idx="1">
                  <c:v>Dotazník TIS</c:v>
                </c:pt>
                <c:pt idx="2">
                  <c:v>Infožiadosť občan</c:v>
                </c:pt>
                <c:pt idx="3">
                  <c:v>Župné média</c:v>
                </c:pt>
                <c:pt idx="4">
                  <c:v>tender.sme.sk</c:v>
                </c:pt>
                <c:pt idx="5">
                  <c:v>Žiadosť na Hlavného kontrolóra</c:v>
                </c:pt>
                <c:pt idx="6">
                  <c:v>EKS</c:v>
                </c:pt>
                <c:pt idx="7">
                  <c:v>Facebook</c:v>
                </c:pt>
                <c:pt idx="8">
                  <c:v>Telefonát občan</c:v>
                </c:pt>
                <c:pt idx="9">
                  <c:v>Žiadosť županovi</c:v>
                </c:pt>
              </c:strCache>
            </c:strRef>
          </c:cat>
          <c:val>
            <c:numRef>
              <c:f>Zdroje!$B$2:$B$11</c:f>
              <c:numCache>
                <c:formatCode>0.0%</c:formatCode>
                <c:ptCount val="10"/>
                <c:pt idx="0">
                  <c:v>0.69750000000000001</c:v>
                </c:pt>
                <c:pt idx="1">
                  <c:v>0.13500000000000001</c:v>
                </c:pt>
                <c:pt idx="2">
                  <c:v>0.04</c:v>
                </c:pt>
                <c:pt idx="3">
                  <c:v>0.04</c:v>
                </c:pt>
                <c:pt idx="4">
                  <c:v>0.03</c:v>
                </c:pt>
                <c:pt idx="5">
                  <c:v>1.7500000000000002E-2</c:v>
                </c:pt>
                <c:pt idx="6">
                  <c:v>1.4999999999999999E-2</c:v>
                </c:pt>
                <c:pt idx="7">
                  <c:v>1.4999999999999999E-2</c:v>
                </c:pt>
                <c:pt idx="8">
                  <c:v>5.0000000000000001E-3</c:v>
                </c:pt>
                <c:pt idx="9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83A-4CBE-845C-5A49A6941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4"/>
        <c:holeSize val="4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BAB29D-8E47-43F9-9E9A-C7BD9961C03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B0168FC8-215A-44DD-B582-BD42740F4486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sk-SK" dirty="0"/>
            <a:t>11 oblastí</a:t>
          </a:r>
        </a:p>
      </dgm:t>
    </dgm:pt>
    <dgm:pt modelId="{7FD2FD91-8276-4078-8036-F80315DD3EAF}" type="parTrans" cxnId="{744554E5-7C00-49BA-A6DC-BBFDBB1847EE}">
      <dgm:prSet/>
      <dgm:spPr/>
      <dgm:t>
        <a:bodyPr/>
        <a:lstStyle/>
        <a:p>
          <a:endParaRPr lang="sk-SK"/>
        </a:p>
      </dgm:t>
    </dgm:pt>
    <dgm:pt modelId="{9DBB271A-5070-4D48-95CF-044992BF6A75}" type="sibTrans" cxnId="{744554E5-7C00-49BA-A6DC-BBFDBB1847EE}">
      <dgm:prSet/>
      <dgm:spPr/>
      <dgm:t>
        <a:bodyPr/>
        <a:lstStyle/>
        <a:p>
          <a:endParaRPr lang="sk-SK"/>
        </a:p>
      </dgm:t>
    </dgm:pt>
    <dgm:pt modelId="{384A96C5-BFC0-47E7-85A3-E0CB94AC683F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sk-SK" dirty="0"/>
            <a:t>117 indikátorov</a:t>
          </a:r>
        </a:p>
      </dgm:t>
    </dgm:pt>
    <dgm:pt modelId="{540F5794-982A-4510-80EF-5BBCEFB37808}" type="parTrans" cxnId="{9762D0BC-4605-42D5-B203-54295888781B}">
      <dgm:prSet/>
      <dgm:spPr/>
      <dgm:t>
        <a:bodyPr/>
        <a:lstStyle/>
        <a:p>
          <a:endParaRPr lang="sk-SK"/>
        </a:p>
      </dgm:t>
    </dgm:pt>
    <dgm:pt modelId="{642534DD-AC92-4D71-BF5B-75FAFAFEAACD}" type="sibTrans" cxnId="{9762D0BC-4605-42D5-B203-54295888781B}">
      <dgm:prSet/>
      <dgm:spPr/>
      <dgm:t>
        <a:bodyPr/>
        <a:lstStyle/>
        <a:p>
          <a:endParaRPr lang="sk-SK"/>
        </a:p>
      </dgm:t>
    </dgm:pt>
    <dgm:pt modelId="{CB00CBCF-A8DD-4881-94D1-9CA3B43D2702}">
      <dgm:prSet phldrT="[Text]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sk-SK" dirty="0"/>
            <a:t>10 typov zdrojov dát</a:t>
          </a:r>
        </a:p>
      </dgm:t>
    </dgm:pt>
    <dgm:pt modelId="{0B9B5AA1-FEE6-47D2-8526-DFEB37D156FD}" type="parTrans" cxnId="{9EBBC638-BA40-4262-B963-9250F2EF010E}">
      <dgm:prSet/>
      <dgm:spPr/>
      <dgm:t>
        <a:bodyPr/>
        <a:lstStyle/>
        <a:p>
          <a:endParaRPr lang="sk-SK"/>
        </a:p>
      </dgm:t>
    </dgm:pt>
    <dgm:pt modelId="{FA593A71-A7D5-45A7-B0C3-3D69F5D1E70C}" type="sibTrans" cxnId="{9EBBC638-BA40-4262-B963-9250F2EF010E}">
      <dgm:prSet/>
      <dgm:spPr/>
      <dgm:t>
        <a:bodyPr/>
        <a:lstStyle/>
        <a:p>
          <a:endParaRPr lang="sk-SK"/>
        </a:p>
      </dgm:t>
    </dgm:pt>
    <dgm:pt modelId="{39BFDE7C-D6E5-4A02-8700-898DD578ADF4}" type="pres">
      <dgm:prSet presAssocID="{63BAB29D-8E47-43F9-9E9A-C7BD9961C03E}" presName="linear" presStyleCnt="0">
        <dgm:presLayoutVars>
          <dgm:dir/>
          <dgm:animLvl val="lvl"/>
          <dgm:resizeHandles val="exact"/>
        </dgm:presLayoutVars>
      </dgm:prSet>
      <dgm:spPr/>
    </dgm:pt>
    <dgm:pt modelId="{67AC9E01-9D14-450D-8385-B7E14197C073}" type="pres">
      <dgm:prSet presAssocID="{B0168FC8-215A-44DD-B582-BD42740F4486}" presName="parentLin" presStyleCnt="0"/>
      <dgm:spPr/>
    </dgm:pt>
    <dgm:pt modelId="{966ABEFB-5938-4124-8AFE-8B2F8F8BCDDA}" type="pres">
      <dgm:prSet presAssocID="{B0168FC8-215A-44DD-B582-BD42740F4486}" presName="parentLeftMargin" presStyleLbl="node1" presStyleIdx="0" presStyleCnt="3"/>
      <dgm:spPr/>
    </dgm:pt>
    <dgm:pt modelId="{CCB5DCDD-6E58-48F7-B2A2-4D92BDDBA75E}" type="pres">
      <dgm:prSet presAssocID="{B0168FC8-215A-44DD-B582-BD42740F448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DB41279-68E0-42A6-A2CB-4294C20489D3}" type="pres">
      <dgm:prSet presAssocID="{B0168FC8-215A-44DD-B582-BD42740F4486}" presName="negativeSpace" presStyleCnt="0"/>
      <dgm:spPr/>
    </dgm:pt>
    <dgm:pt modelId="{F65530A1-C50C-4E52-AD07-7060FCAACBE6}" type="pres">
      <dgm:prSet presAssocID="{B0168FC8-215A-44DD-B582-BD42740F4486}" presName="childText" presStyleLbl="conFgAcc1" presStyleIdx="0" presStyleCnt="3">
        <dgm:presLayoutVars>
          <dgm:bulletEnabled val="1"/>
        </dgm:presLayoutVars>
      </dgm:prSet>
      <dgm:spPr/>
    </dgm:pt>
    <dgm:pt modelId="{764D2610-2BF6-4A1E-817D-FF76DD2EEC1B}" type="pres">
      <dgm:prSet presAssocID="{9DBB271A-5070-4D48-95CF-044992BF6A75}" presName="spaceBetweenRectangles" presStyleCnt="0"/>
      <dgm:spPr/>
    </dgm:pt>
    <dgm:pt modelId="{301E6C1A-3611-48B3-BB10-067C7B836FDF}" type="pres">
      <dgm:prSet presAssocID="{384A96C5-BFC0-47E7-85A3-E0CB94AC683F}" presName="parentLin" presStyleCnt="0"/>
      <dgm:spPr/>
    </dgm:pt>
    <dgm:pt modelId="{E57FA213-0B27-4C6B-B947-DFF9D9582DBE}" type="pres">
      <dgm:prSet presAssocID="{384A96C5-BFC0-47E7-85A3-E0CB94AC683F}" presName="parentLeftMargin" presStyleLbl="node1" presStyleIdx="0" presStyleCnt="3"/>
      <dgm:spPr/>
    </dgm:pt>
    <dgm:pt modelId="{6B7FE7E2-9D31-40E9-8CFE-87CF71554E47}" type="pres">
      <dgm:prSet presAssocID="{384A96C5-BFC0-47E7-85A3-E0CB94AC683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A401BA6-622D-433E-8633-820D7C6CD364}" type="pres">
      <dgm:prSet presAssocID="{384A96C5-BFC0-47E7-85A3-E0CB94AC683F}" presName="negativeSpace" presStyleCnt="0"/>
      <dgm:spPr/>
    </dgm:pt>
    <dgm:pt modelId="{4F6D7074-18B8-4C13-88D9-306392958FF3}" type="pres">
      <dgm:prSet presAssocID="{384A96C5-BFC0-47E7-85A3-E0CB94AC683F}" presName="childText" presStyleLbl="conFgAcc1" presStyleIdx="1" presStyleCnt="3">
        <dgm:presLayoutVars>
          <dgm:bulletEnabled val="1"/>
        </dgm:presLayoutVars>
      </dgm:prSet>
      <dgm:spPr/>
    </dgm:pt>
    <dgm:pt modelId="{ED25F577-D4C6-490B-ADD7-F71A1DFC7DC8}" type="pres">
      <dgm:prSet presAssocID="{642534DD-AC92-4D71-BF5B-75FAFAFEAACD}" presName="spaceBetweenRectangles" presStyleCnt="0"/>
      <dgm:spPr/>
    </dgm:pt>
    <dgm:pt modelId="{54E84C52-5C0A-4124-AEB3-1BAF6B599219}" type="pres">
      <dgm:prSet presAssocID="{CB00CBCF-A8DD-4881-94D1-9CA3B43D2702}" presName="parentLin" presStyleCnt="0"/>
      <dgm:spPr/>
    </dgm:pt>
    <dgm:pt modelId="{88DF9EA8-2AC4-4D70-A3DE-5B3E61865465}" type="pres">
      <dgm:prSet presAssocID="{CB00CBCF-A8DD-4881-94D1-9CA3B43D2702}" presName="parentLeftMargin" presStyleLbl="node1" presStyleIdx="1" presStyleCnt="3"/>
      <dgm:spPr/>
    </dgm:pt>
    <dgm:pt modelId="{D59C5139-CE7E-49CB-A632-53198B72AF04}" type="pres">
      <dgm:prSet presAssocID="{CB00CBCF-A8DD-4881-94D1-9CA3B43D270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9611A7A-5761-40EA-B71D-861CB7A38301}" type="pres">
      <dgm:prSet presAssocID="{CB00CBCF-A8DD-4881-94D1-9CA3B43D2702}" presName="negativeSpace" presStyleCnt="0"/>
      <dgm:spPr/>
    </dgm:pt>
    <dgm:pt modelId="{683CB0DC-1C22-4B22-9438-5DFCE44B4675}" type="pres">
      <dgm:prSet presAssocID="{CB00CBCF-A8DD-4881-94D1-9CA3B43D270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3A91E04-80F0-4DF7-BC43-6018D83A93F5}" type="presOf" srcId="{B0168FC8-215A-44DD-B582-BD42740F4486}" destId="{CCB5DCDD-6E58-48F7-B2A2-4D92BDDBA75E}" srcOrd="1" destOrd="0" presId="urn:microsoft.com/office/officeart/2005/8/layout/list1"/>
    <dgm:cxn modelId="{293D9508-87B2-433C-AF01-78BE35D77845}" type="presOf" srcId="{CB00CBCF-A8DD-4881-94D1-9CA3B43D2702}" destId="{D59C5139-CE7E-49CB-A632-53198B72AF04}" srcOrd="1" destOrd="0" presId="urn:microsoft.com/office/officeart/2005/8/layout/list1"/>
    <dgm:cxn modelId="{7E613032-279B-4E0D-8162-44646EC5B65D}" type="presOf" srcId="{63BAB29D-8E47-43F9-9E9A-C7BD9961C03E}" destId="{39BFDE7C-D6E5-4A02-8700-898DD578ADF4}" srcOrd="0" destOrd="0" presId="urn:microsoft.com/office/officeart/2005/8/layout/list1"/>
    <dgm:cxn modelId="{9EBBC638-BA40-4262-B963-9250F2EF010E}" srcId="{63BAB29D-8E47-43F9-9E9A-C7BD9961C03E}" destId="{CB00CBCF-A8DD-4881-94D1-9CA3B43D2702}" srcOrd="2" destOrd="0" parTransId="{0B9B5AA1-FEE6-47D2-8526-DFEB37D156FD}" sibTransId="{FA593A71-A7D5-45A7-B0C3-3D69F5D1E70C}"/>
    <dgm:cxn modelId="{5FA09271-EE17-4675-9944-237CC6238482}" type="presOf" srcId="{CB00CBCF-A8DD-4881-94D1-9CA3B43D2702}" destId="{88DF9EA8-2AC4-4D70-A3DE-5B3E61865465}" srcOrd="0" destOrd="0" presId="urn:microsoft.com/office/officeart/2005/8/layout/list1"/>
    <dgm:cxn modelId="{923E397B-08C9-4FF3-90E6-9BE1659B2A4C}" type="presOf" srcId="{384A96C5-BFC0-47E7-85A3-E0CB94AC683F}" destId="{E57FA213-0B27-4C6B-B947-DFF9D9582DBE}" srcOrd="0" destOrd="0" presId="urn:microsoft.com/office/officeart/2005/8/layout/list1"/>
    <dgm:cxn modelId="{48277889-89CF-4ED9-A2C0-1D6DB863D3E7}" type="presOf" srcId="{B0168FC8-215A-44DD-B582-BD42740F4486}" destId="{966ABEFB-5938-4124-8AFE-8B2F8F8BCDDA}" srcOrd="0" destOrd="0" presId="urn:microsoft.com/office/officeart/2005/8/layout/list1"/>
    <dgm:cxn modelId="{554CDCA2-6F54-4C36-A449-00FEFF7D6A8D}" type="presOf" srcId="{384A96C5-BFC0-47E7-85A3-E0CB94AC683F}" destId="{6B7FE7E2-9D31-40E9-8CFE-87CF71554E47}" srcOrd="1" destOrd="0" presId="urn:microsoft.com/office/officeart/2005/8/layout/list1"/>
    <dgm:cxn modelId="{9762D0BC-4605-42D5-B203-54295888781B}" srcId="{63BAB29D-8E47-43F9-9E9A-C7BD9961C03E}" destId="{384A96C5-BFC0-47E7-85A3-E0CB94AC683F}" srcOrd="1" destOrd="0" parTransId="{540F5794-982A-4510-80EF-5BBCEFB37808}" sibTransId="{642534DD-AC92-4D71-BF5B-75FAFAFEAACD}"/>
    <dgm:cxn modelId="{744554E5-7C00-49BA-A6DC-BBFDBB1847EE}" srcId="{63BAB29D-8E47-43F9-9E9A-C7BD9961C03E}" destId="{B0168FC8-215A-44DD-B582-BD42740F4486}" srcOrd="0" destOrd="0" parTransId="{7FD2FD91-8276-4078-8036-F80315DD3EAF}" sibTransId="{9DBB271A-5070-4D48-95CF-044992BF6A75}"/>
    <dgm:cxn modelId="{C690894B-185F-4B95-989C-06194B344360}" type="presParOf" srcId="{39BFDE7C-D6E5-4A02-8700-898DD578ADF4}" destId="{67AC9E01-9D14-450D-8385-B7E14197C073}" srcOrd="0" destOrd="0" presId="urn:microsoft.com/office/officeart/2005/8/layout/list1"/>
    <dgm:cxn modelId="{13F63069-A06E-4FAA-9910-5F0F8CED2C3D}" type="presParOf" srcId="{67AC9E01-9D14-450D-8385-B7E14197C073}" destId="{966ABEFB-5938-4124-8AFE-8B2F8F8BCDDA}" srcOrd="0" destOrd="0" presId="urn:microsoft.com/office/officeart/2005/8/layout/list1"/>
    <dgm:cxn modelId="{7CE99CFA-7B45-4DA8-93D1-C33F98FF10FD}" type="presParOf" srcId="{67AC9E01-9D14-450D-8385-B7E14197C073}" destId="{CCB5DCDD-6E58-48F7-B2A2-4D92BDDBA75E}" srcOrd="1" destOrd="0" presId="urn:microsoft.com/office/officeart/2005/8/layout/list1"/>
    <dgm:cxn modelId="{D7362753-F6A3-44DB-B031-FAA623923AFC}" type="presParOf" srcId="{39BFDE7C-D6E5-4A02-8700-898DD578ADF4}" destId="{EDB41279-68E0-42A6-A2CB-4294C20489D3}" srcOrd="1" destOrd="0" presId="urn:microsoft.com/office/officeart/2005/8/layout/list1"/>
    <dgm:cxn modelId="{89FF0FE2-4F81-4D4D-9685-34E28315F09C}" type="presParOf" srcId="{39BFDE7C-D6E5-4A02-8700-898DD578ADF4}" destId="{F65530A1-C50C-4E52-AD07-7060FCAACBE6}" srcOrd="2" destOrd="0" presId="urn:microsoft.com/office/officeart/2005/8/layout/list1"/>
    <dgm:cxn modelId="{74F4591E-1080-491E-8727-F79CB8948C94}" type="presParOf" srcId="{39BFDE7C-D6E5-4A02-8700-898DD578ADF4}" destId="{764D2610-2BF6-4A1E-817D-FF76DD2EEC1B}" srcOrd="3" destOrd="0" presId="urn:microsoft.com/office/officeart/2005/8/layout/list1"/>
    <dgm:cxn modelId="{48E182FE-BDAC-4656-A74B-1C67A7E9B317}" type="presParOf" srcId="{39BFDE7C-D6E5-4A02-8700-898DD578ADF4}" destId="{301E6C1A-3611-48B3-BB10-067C7B836FDF}" srcOrd="4" destOrd="0" presId="urn:microsoft.com/office/officeart/2005/8/layout/list1"/>
    <dgm:cxn modelId="{43F2C4B9-79E3-48F2-BDA7-FB4E3F3F359E}" type="presParOf" srcId="{301E6C1A-3611-48B3-BB10-067C7B836FDF}" destId="{E57FA213-0B27-4C6B-B947-DFF9D9582DBE}" srcOrd="0" destOrd="0" presId="urn:microsoft.com/office/officeart/2005/8/layout/list1"/>
    <dgm:cxn modelId="{25043C1C-B06D-4AB4-85AD-36A9FF911C7C}" type="presParOf" srcId="{301E6C1A-3611-48B3-BB10-067C7B836FDF}" destId="{6B7FE7E2-9D31-40E9-8CFE-87CF71554E47}" srcOrd="1" destOrd="0" presId="urn:microsoft.com/office/officeart/2005/8/layout/list1"/>
    <dgm:cxn modelId="{6C567728-F137-4A6E-9DD3-92503757AB79}" type="presParOf" srcId="{39BFDE7C-D6E5-4A02-8700-898DD578ADF4}" destId="{6A401BA6-622D-433E-8633-820D7C6CD364}" srcOrd="5" destOrd="0" presId="urn:microsoft.com/office/officeart/2005/8/layout/list1"/>
    <dgm:cxn modelId="{3E2F9C73-3D0F-4219-8425-6FA08D2C2C72}" type="presParOf" srcId="{39BFDE7C-D6E5-4A02-8700-898DD578ADF4}" destId="{4F6D7074-18B8-4C13-88D9-306392958FF3}" srcOrd="6" destOrd="0" presId="urn:microsoft.com/office/officeart/2005/8/layout/list1"/>
    <dgm:cxn modelId="{DBA04B1C-306A-48C4-92A7-94EE12A80409}" type="presParOf" srcId="{39BFDE7C-D6E5-4A02-8700-898DD578ADF4}" destId="{ED25F577-D4C6-490B-ADD7-F71A1DFC7DC8}" srcOrd="7" destOrd="0" presId="urn:microsoft.com/office/officeart/2005/8/layout/list1"/>
    <dgm:cxn modelId="{D0E7172A-995C-45CC-9182-CECF1C2D67A1}" type="presParOf" srcId="{39BFDE7C-D6E5-4A02-8700-898DD578ADF4}" destId="{54E84C52-5C0A-4124-AEB3-1BAF6B599219}" srcOrd="8" destOrd="0" presId="urn:microsoft.com/office/officeart/2005/8/layout/list1"/>
    <dgm:cxn modelId="{63CCFF03-BD86-4DFA-B9E8-52F341565FA6}" type="presParOf" srcId="{54E84C52-5C0A-4124-AEB3-1BAF6B599219}" destId="{88DF9EA8-2AC4-4D70-A3DE-5B3E61865465}" srcOrd="0" destOrd="0" presId="urn:microsoft.com/office/officeart/2005/8/layout/list1"/>
    <dgm:cxn modelId="{16837C0F-1C57-4B58-A7B9-1142463DEFC4}" type="presParOf" srcId="{54E84C52-5C0A-4124-AEB3-1BAF6B599219}" destId="{D59C5139-CE7E-49CB-A632-53198B72AF04}" srcOrd="1" destOrd="0" presId="urn:microsoft.com/office/officeart/2005/8/layout/list1"/>
    <dgm:cxn modelId="{40615D87-7BB8-4301-8488-6D1AFE0BE3BA}" type="presParOf" srcId="{39BFDE7C-D6E5-4A02-8700-898DD578ADF4}" destId="{79611A7A-5761-40EA-B71D-861CB7A38301}" srcOrd="9" destOrd="0" presId="urn:microsoft.com/office/officeart/2005/8/layout/list1"/>
    <dgm:cxn modelId="{F6FA3343-DBAB-4E28-94DB-402ABCA69640}" type="presParOf" srcId="{39BFDE7C-D6E5-4A02-8700-898DD578ADF4}" destId="{683CB0DC-1C22-4B22-9438-5DFCE44B467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530A1-C50C-4E52-AD07-7060FCAACBE6}">
      <dsp:nvSpPr>
        <dsp:cNvPr id="0" name=""/>
        <dsp:cNvSpPr/>
      </dsp:nvSpPr>
      <dsp:spPr>
        <a:xfrm>
          <a:off x="0" y="378573"/>
          <a:ext cx="742955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B5DCDD-6E58-48F7-B2A2-4D92BDDBA75E}">
      <dsp:nvSpPr>
        <dsp:cNvPr id="0" name=""/>
        <dsp:cNvSpPr/>
      </dsp:nvSpPr>
      <dsp:spPr>
        <a:xfrm>
          <a:off x="371477" y="9573"/>
          <a:ext cx="5200686" cy="738000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74" tIns="0" rIns="196574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kern="1200" dirty="0"/>
            <a:t>11 oblastí</a:t>
          </a:r>
        </a:p>
      </dsp:txBody>
      <dsp:txXfrm>
        <a:off x="407503" y="45599"/>
        <a:ext cx="5128634" cy="665948"/>
      </dsp:txXfrm>
    </dsp:sp>
    <dsp:sp modelId="{4F6D7074-18B8-4C13-88D9-306392958FF3}">
      <dsp:nvSpPr>
        <dsp:cNvPr id="0" name=""/>
        <dsp:cNvSpPr/>
      </dsp:nvSpPr>
      <dsp:spPr>
        <a:xfrm>
          <a:off x="0" y="1512574"/>
          <a:ext cx="742955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7FE7E2-9D31-40E9-8CFE-87CF71554E47}">
      <dsp:nvSpPr>
        <dsp:cNvPr id="0" name=""/>
        <dsp:cNvSpPr/>
      </dsp:nvSpPr>
      <dsp:spPr>
        <a:xfrm>
          <a:off x="371477" y="1143574"/>
          <a:ext cx="5200686" cy="738000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74" tIns="0" rIns="196574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kern="1200" dirty="0"/>
            <a:t>117 indikátorov</a:t>
          </a:r>
        </a:p>
      </dsp:txBody>
      <dsp:txXfrm>
        <a:off x="407503" y="1179600"/>
        <a:ext cx="5128634" cy="665948"/>
      </dsp:txXfrm>
    </dsp:sp>
    <dsp:sp modelId="{683CB0DC-1C22-4B22-9438-5DFCE44B4675}">
      <dsp:nvSpPr>
        <dsp:cNvPr id="0" name=""/>
        <dsp:cNvSpPr/>
      </dsp:nvSpPr>
      <dsp:spPr>
        <a:xfrm>
          <a:off x="0" y="2646574"/>
          <a:ext cx="742955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9C5139-CE7E-49CB-A632-53198B72AF04}">
      <dsp:nvSpPr>
        <dsp:cNvPr id="0" name=""/>
        <dsp:cNvSpPr/>
      </dsp:nvSpPr>
      <dsp:spPr>
        <a:xfrm>
          <a:off x="371477" y="2277574"/>
          <a:ext cx="5200686" cy="738000"/>
        </a:xfrm>
        <a:prstGeom prst="roundRect">
          <a:avLst/>
        </a:prstGeom>
        <a:solidFill>
          <a:schemeClr val="tx1">
            <a:lumMod val="90000"/>
            <a:lumOff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74" tIns="0" rIns="196574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500" kern="1200" dirty="0"/>
            <a:t>10 typov zdrojov dát</a:t>
          </a:r>
        </a:p>
      </dsp:txBody>
      <dsp:txXfrm>
        <a:off x="407503" y="2313600"/>
        <a:ext cx="5128634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0.4182</cdr:x>
      <cdr:y>0.41455</cdr:y>
    </cdr:from>
    <cdr:to>
      <cdr:x>0.58184</cdr:x>
      <cdr:y>0.5575</cdr:y>
    </cdr:to>
    <cdr:sp macro="" textlink="">
      <cdr:nvSpPr>
        <cdr:cNvPr id="2" name="BlokTextu 1"/>
        <cdr:cNvSpPr txBox="1"/>
      </cdr:nvSpPr>
      <cdr:spPr>
        <a:xfrm xmlns:a="http://schemas.openxmlformats.org/drawingml/2006/main">
          <a:off x="3312368" y="2088232"/>
          <a:ext cx="1296144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k-SK" sz="2000" b="1" dirty="0"/>
            <a:t>Váha zdrojov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CC139-AD9E-DA47-80CB-CBC7E0BE66E4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B34C3-330C-944D-A4BD-2C2D45D96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29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E021D-ED58-5749-A2C1-A9EFEA84B5B4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0B81B-317C-0249-98A8-A4CDC4F70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568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05101"/>
            <a:ext cx="7543800" cy="1955800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ga-IE" dirty="0"/>
              <a:t>MAIN</a:t>
            </a:r>
            <a:br>
              <a:rPr lang="ga-IE" dirty="0"/>
            </a:br>
            <a:r>
              <a:rPr lang="ga-IE" dirty="0"/>
              <a:t>PRESENTATION </a:t>
            </a:r>
            <a:br>
              <a:rPr lang="ga-IE" dirty="0"/>
            </a:br>
            <a:r>
              <a:rPr lang="ga-IE" dirty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839642"/>
            <a:ext cx="7543800" cy="646758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SECTION SUB </a:t>
            </a:r>
            <a:br>
              <a:rPr lang="ga-IE" dirty="0"/>
            </a:br>
            <a:r>
              <a:rPr lang="ga-IE" dirty="0"/>
              <a:t>HEADING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91200"/>
            <a:ext cx="75438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ga-IE" dirty="0"/>
              <a:t>Presenter Name</a:t>
            </a:r>
          </a:p>
          <a:p>
            <a:pPr lvl="0"/>
            <a:r>
              <a:rPr lang="ga-IE" dirty="0"/>
              <a:t>Presenter Title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85800" y="4724400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85800" y="563721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81400"/>
            <a:ext cx="7543800" cy="1384301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ga-IE" dirty="0"/>
              <a:t>PRESENTATION </a:t>
            </a:r>
            <a:br>
              <a:rPr lang="ga-IE" dirty="0"/>
            </a:br>
            <a:r>
              <a:rPr lang="ga-IE" dirty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130000"/>
            <a:ext cx="7543800" cy="326158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HEADING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91200"/>
            <a:ext cx="75438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ga-IE" dirty="0"/>
              <a:t>Presenter Name</a:t>
            </a:r>
          </a:p>
          <a:p>
            <a:pPr lvl="0"/>
            <a:r>
              <a:rPr lang="ga-IE" dirty="0"/>
              <a:t>Presenter Title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85800" y="500784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85800" y="563721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20"/>
          </p:nvPr>
        </p:nvSpPr>
        <p:spPr>
          <a:xfrm>
            <a:off x="540000" y="1651000"/>
            <a:ext cx="8057900" cy="387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0000" y="5613400"/>
            <a:ext cx="8120700" cy="6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idx="16"/>
          </p:nvPr>
        </p:nvSpPr>
        <p:spPr>
          <a:xfrm>
            <a:off x="5667500" y="1651000"/>
            <a:ext cx="2930400" cy="425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0000" y="5346700"/>
            <a:ext cx="4921000" cy="571500"/>
          </a:xfrm>
          <a:prstGeom prst="rect">
            <a:avLst/>
          </a:prstGeom>
        </p:spPr>
        <p:txBody>
          <a:bodyPr lIns="0" tIns="0" bIns="0"/>
          <a:lstStyle>
            <a:lvl1pPr marL="0" indent="0"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40000" y="1651000"/>
            <a:ext cx="4921000" cy="3555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indent="-180000">
              <a:buSzPct val="100000"/>
              <a:buFontTx/>
              <a:buNone/>
              <a:defRPr sz="1900">
                <a:solidFill>
                  <a:srgbClr val="00ABE2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540000" y="2133600"/>
            <a:ext cx="4921000" cy="302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SzPct val="100000"/>
              <a:buFont typeface="Arial"/>
              <a:buNone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  <a:p>
            <a:pPr lvl="0"/>
            <a:r>
              <a:rPr lang="ga-IE" dirty="0"/>
              <a:t>Second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3276600" y="1651000"/>
            <a:ext cx="5321300" cy="3911599"/>
          </a:xfrm>
          <a:prstGeom prst="rect">
            <a:avLst/>
          </a:prstGeom>
        </p:spPr>
        <p:txBody>
          <a:bodyPr lIns="0" tIns="0" bIns="0"/>
          <a:lstStyle>
            <a:lvl1pPr marL="180000" indent="-180000" algn="l">
              <a:buClr>
                <a:srgbClr val="00ABE2"/>
              </a:buClr>
              <a:buSzPct val="100000"/>
              <a:buFont typeface="Arial"/>
              <a:buChar char="•"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  <a:p>
            <a:pPr lvl="0"/>
            <a:r>
              <a:rPr lang="ga-IE" dirty="0"/>
              <a:t>Second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540000" y="1651000"/>
            <a:ext cx="2520000" cy="3898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SzPct val="100000"/>
              <a:buFontTx/>
              <a:buNone/>
              <a:defRPr sz="2200" b="0" i="0">
                <a:solidFill>
                  <a:srgbClr val="00ABE2"/>
                </a:solidFill>
                <a:latin typeface="Arial Narrow Bold"/>
                <a:cs typeface="Arial Narrow Bold"/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540000" y="1651000"/>
            <a:ext cx="2520000" cy="3937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SzPct val="100000"/>
              <a:buFontTx/>
              <a:buNone/>
              <a:defRPr sz="2800" cap="all">
                <a:solidFill>
                  <a:srgbClr val="00ABE2"/>
                </a:solidFill>
                <a:latin typeface="Arial Narrow"/>
                <a:cs typeface="Arial Narrow"/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40000" y="6080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540000" y="1331912"/>
            <a:ext cx="5436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3276600" y="1651000"/>
            <a:ext cx="5321300" cy="3911599"/>
          </a:xfrm>
          <a:prstGeom prst="rect">
            <a:avLst/>
          </a:prstGeom>
        </p:spPr>
        <p:txBody>
          <a:bodyPr lIns="0" tIns="0" bIns="0"/>
          <a:lstStyle>
            <a:lvl1pPr marL="180000" indent="-180000" algn="l">
              <a:buClr>
                <a:srgbClr val="00ABE2"/>
              </a:buClr>
              <a:buSzPct val="100000"/>
              <a:buFont typeface="Arial"/>
              <a:buChar char="•"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  <a:p>
            <a:pPr lvl="0"/>
            <a:r>
              <a:rPr lang="ga-IE" dirty="0"/>
              <a:t>Second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1A9F6-89D2-5246-A080-431BB3D29305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3F28-1B1F-534F-BB84-634DA45170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ection-screen300dp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-symbo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8600" y="0"/>
            <a:ext cx="1645810" cy="147513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9F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 cap="all">
          <a:solidFill>
            <a:srgbClr val="00ABE2"/>
          </a:solidFill>
          <a:latin typeface="Arial Narrow Bold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kmedia.hlasnatrouba.cz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samosprava.transparency.sk/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ransparency.blog.sme.sk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1520" y="252140"/>
            <a:ext cx="8640960" cy="634521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820143"/>
            <a:ext cx="7919764" cy="1224136"/>
          </a:xfrm>
        </p:spPr>
        <p:txBody>
          <a:bodyPr/>
          <a:lstStyle/>
          <a:p>
            <a:pPr algn="ctr"/>
            <a:r>
              <a:rPr lang="sk-SK" sz="4400" b="1" dirty="0"/>
              <a:t>OTVORENOSŤ SA VYPLÁCA AJ V REGIÓNOCH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6692" y="5197847"/>
            <a:ext cx="7702624" cy="641201"/>
          </a:xfrm>
          <a:ln>
            <a:noFill/>
          </a:ln>
        </p:spPr>
        <p:txBody>
          <a:bodyPr/>
          <a:lstStyle/>
          <a:p>
            <a:r>
              <a:rPr lang="sk-SK" dirty="0"/>
              <a:t>Rebríček transparentnosti samosprávnych krajov 2017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dirty="0"/>
              <a:t>Transparency International Slovensko, september 2017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83568" y="5013176"/>
            <a:ext cx="7848872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3568" y="5635848"/>
            <a:ext cx="7848872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098" y="358234"/>
            <a:ext cx="2949374" cy="10428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900" dirty="0"/>
              <a:t>Niektoré </a:t>
            </a:r>
            <a:r>
              <a:rPr lang="sk-SK" sz="2900" dirty="0" err="1"/>
              <a:t>nOVINKY</a:t>
            </a:r>
            <a:endParaRPr lang="en-US" sz="2900" dirty="0"/>
          </a:p>
        </p:txBody>
      </p:sp>
      <p:sp>
        <p:nvSpPr>
          <p:cNvPr id="4" name="Content Placeholder 7"/>
          <p:cNvSpPr>
            <a:spLocks noGrp="1"/>
          </p:cNvSpPr>
          <p:nvPr>
            <p:ph idx="20"/>
          </p:nvPr>
        </p:nvSpPr>
        <p:spPr>
          <a:xfrm>
            <a:off x="683568" y="2685679"/>
            <a:ext cx="7632848" cy="671313"/>
          </a:xfrm>
        </p:spPr>
        <p:txBody>
          <a:bodyPr/>
          <a:lstStyle/>
          <a:p>
            <a:r>
              <a:rPr lang="sk-SK" sz="1800" dirty="0"/>
              <a:t>Poskytol VÚC telefonickú informáciu o kompetenciách župy v</a:t>
            </a:r>
            <a:r>
              <a:rPr lang="sk-SK" sz="1800" b="1" dirty="0"/>
              <a:t> angličtine</a:t>
            </a:r>
            <a:r>
              <a:rPr lang="sk-SK" sz="1800" dirty="0"/>
              <a:t>? </a:t>
            </a:r>
            <a:r>
              <a:rPr lang="sk-SK" sz="1800" i="1" dirty="0"/>
              <a:t>(3/5)</a:t>
            </a:r>
            <a:endParaRPr lang="sk-SK" sz="1800" dirty="0"/>
          </a:p>
          <a:p>
            <a:endParaRPr lang="sk-SK" sz="1800" dirty="0"/>
          </a:p>
          <a:p>
            <a:endParaRPr lang="sk-SK" sz="1800" dirty="0"/>
          </a:p>
          <a:p>
            <a:pPr marL="0" indent="0">
              <a:buNone/>
            </a:pPr>
            <a:endParaRPr lang="sk-SK" sz="1800" b="1" dirty="0"/>
          </a:p>
        </p:txBody>
      </p:sp>
      <p:sp>
        <p:nvSpPr>
          <p:cNvPr id="5" name="Content Placeholder 7"/>
          <p:cNvSpPr>
            <a:spLocks noGrp="1"/>
          </p:cNvSpPr>
          <p:nvPr>
            <p:ph idx="20"/>
          </p:nvPr>
        </p:nvSpPr>
        <p:spPr>
          <a:xfrm>
            <a:off x="540000" y="3845591"/>
            <a:ext cx="8012208" cy="650849"/>
          </a:xfrm>
        </p:spPr>
        <p:txBody>
          <a:bodyPr/>
          <a:lstStyle/>
          <a:p>
            <a:r>
              <a:rPr lang="sk-SK" sz="1800" dirty="0"/>
              <a:t>Zverejňuje VÚC ním vydávané elektronické dokumenty aj na Centrálnej úradnej elektronickej tabuli (CÚET) na </a:t>
            </a:r>
            <a:r>
              <a:rPr lang="sk-SK" sz="1800" b="1" dirty="0"/>
              <a:t>www.slovensko.sk</a:t>
            </a:r>
            <a:r>
              <a:rPr lang="sk-SK" sz="1800" dirty="0"/>
              <a:t>? </a:t>
            </a:r>
            <a:r>
              <a:rPr lang="sk-SK" sz="1800" i="1" dirty="0"/>
              <a:t>(0/8)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idx="20"/>
          </p:nvPr>
        </p:nvSpPr>
        <p:spPr>
          <a:xfrm>
            <a:off x="540000" y="1530175"/>
            <a:ext cx="7776416" cy="1155503"/>
          </a:xfrm>
        </p:spPr>
        <p:txBody>
          <a:bodyPr/>
          <a:lstStyle/>
          <a:p>
            <a:r>
              <a:rPr lang="sk-SK" sz="1800" dirty="0"/>
              <a:t>Zverejňuje samospráva na internetovej stránke </a:t>
            </a:r>
            <a:r>
              <a:rPr lang="sk-SK" sz="1800" b="1" dirty="0"/>
              <a:t>pracovný program župana</a:t>
            </a:r>
            <a:r>
              <a:rPr lang="sk-SK" sz="1800" dirty="0"/>
              <a:t>? </a:t>
            </a:r>
            <a:r>
              <a:rPr lang="sk-SK" sz="1800" i="1" dirty="0"/>
              <a:t>(áno – 0 žúp / nie – 8 žúp)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idx="20"/>
          </p:nvPr>
        </p:nvSpPr>
        <p:spPr>
          <a:xfrm>
            <a:off x="540000" y="5085184"/>
            <a:ext cx="7992440" cy="643161"/>
          </a:xfrm>
        </p:spPr>
        <p:txBody>
          <a:bodyPr/>
          <a:lstStyle/>
          <a:p>
            <a:r>
              <a:rPr lang="sk-SK" sz="1800" dirty="0"/>
              <a:t>Koľko </a:t>
            </a:r>
            <a:r>
              <a:rPr lang="sk-SK" sz="1800" b="1" dirty="0"/>
              <a:t>oznámení o nekalých praktikách </a:t>
            </a:r>
            <a:r>
              <a:rPr lang="sk-SK" sz="1800" dirty="0"/>
              <a:t>v samospráve a jej organizáciách riešili od januára 2016 do augusta 2017? </a:t>
            </a:r>
            <a:r>
              <a:rPr lang="sk-SK" sz="1800" i="1" dirty="0"/>
              <a:t>(3 – aspoň jedno / 5 – žiadne)</a:t>
            </a:r>
          </a:p>
          <a:p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2400516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ŽUPNÉ VOĽBY 2013</a:t>
            </a:r>
            <a:endParaRPr lang="en-US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132856"/>
            <a:ext cx="4578419" cy="4320480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915" y="2132856"/>
            <a:ext cx="4629085" cy="4320480"/>
          </a:xfrm>
          <a:prstGeom prst="rect">
            <a:avLst/>
          </a:prstGeom>
        </p:spPr>
      </p:pic>
      <p:sp>
        <p:nvSpPr>
          <p:cNvPr id="12" name="Content Placeholder 7"/>
          <p:cNvSpPr>
            <a:spLocks noGrp="1"/>
          </p:cNvSpPr>
          <p:nvPr>
            <p:ph idx="20"/>
          </p:nvPr>
        </p:nvSpPr>
        <p:spPr>
          <a:xfrm>
            <a:off x="540000" y="1556792"/>
            <a:ext cx="4752080" cy="360040"/>
          </a:xfrm>
        </p:spPr>
        <p:txBody>
          <a:bodyPr/>
          <a:lstStyle/>
          <a:p>
            <a:r>
              <a:rPr lang="sk-SK" sz="2000" dirty="0"/>
              <a:t>Dvaja </a:t>
            </a:r>
            <a:r>
              <a:rPr lang="sk-SK" sz="2000" b="1" dirty="0"/>
              <a:t>noví župani </a:t>
            </a:r>
            <a:r>
              <a:rPr lang="sk-SK" sz="2000" dirty="0"/>
              <a:t>– TSK, BBSK</a:t>
            </a:r>
          </a:p>
        </p:txBody>
      </p:sp>
    </p:spTree>
    <p:extLst>
      <p:ext uri="{BB962C8B-B14F-4D97-AF65-F5344CB8AC3E}">
        <p14:creationId xmlns:p14="http://schemas.microsoft.com/office/powerpoint/2010/main" val="2053744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9551" y="620688"/>
            <a:ext cx="5688633" cy="720080"/>
          </a:xfrm>
        </p:spPr>
        <p:txBody>
          <a:bodyPr/>
          <a:lstStyle/>
          <a:p>
            <a:r>
              <a:rPr lang="sk-SK" dirty="0"/>
              <a:t>POSTOJ K OTVORENOSTI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20"/>
          </p:nvPr>
        </p:nvSpPr>
        <p:spPr>
          <a:xfrm>
            <a:off x="219178" y="1599139"/>
            <a:ext cx="3485316" cy="4869928"/>
          </a:xfrm>
        </p:spPr>
        <p:txBody>
          <a:bodyPr/>
          <a:lstStyle/>
          <a:p>
            <a:pPr marL="0" indent="0">
              <a:buNone/>
            </a:pPr>
            <a:r>
              <a:rPr lang="sk-SK" sz="2000" dirty="0"/>
              <a:t>Náš vzťah so zahraničnými mimovládnymi organizáciami nie je práve pozitívny. V hodnoteniach týchto platených </a:t>
            </a:r>
            <a:r>
              <a:rPr lang="sk-SK" sz="2000" dirty="0" err="1"/>
              <a:t>mimovládiek</a:t>
            </a:r>
            <a:r>
              <a:rPr lang="sk-SK" sz="2000" dirty="0"/>
              <a:t> sme </a:t>
            </a:r>
            <a:r>
              <a:rPr lang="sk-SK" sz="2000" b="1" dirty="0"/>
              <a:t>terčom maximálnej možnej kritiky</a:t>
            </a:r>
            <a:r>
              <a:rPr lang="sk-SK" sz="2000" dirty="0"/>
              <a:t> a vždy nazrú pod každý strom, aby našli niečo, čo nám môžu vytknúť.</a:t>
            </a:r>
          </a:p>
          <a:p>
            <a:pPr marL="0" indent="0" algn="just">
              <a:buNone/>
            </a:pPr>
            <a:r>
              <a:rPr lang="sk-SK" sz="2000" i="1" dirty="0"/>
              <a:t>		</a:t>
            </a:r>
          </a:p>
          <a:p>
            <a:pPr marL="0" indent="0" algn="just">
              <a:buNone/>
            </a:pPr>
            <a:endParaRPr lang="sk-SK" sz="2000" i="1" dirty="0"/>
          </a:p>
          <a:p>
            <a:pPr marL="0" indent="0" algn="just">
              <a:buNone/>
            </a:pPr>
            <a:r>
              <a:rPr lang="sk-SK" sz="2000" i="1" dirty="0"/>
              <a:t>reakcia riaditeľa BBSK Milana Uhríka na výsledky rebríčka transparentnosti v roku 2015 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717508" y="2204864"/>
            <a:ext cx="1810173" cy="1700808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9" name="Content Placeholder 7"/>
          <p:cNvSpPr>
            <a:spLocks noGrp="1"/>
          </p:cNvSpPr>
          <p:nvPr>
            <p:ph idx="20"/>
          </p:nvPr>
        </p:nvSpPr>
        <p:spPr>
          <a:xfrm>
            <a:off x="5687616" y="1636766"/>
            <a:ext cx="3456384" cy="4832301"/>
          </a:xfrm>
        </p:spPr>
        <p:txBody>
          <a:bodyPr/>
          <a:lstStyle/>
          <a:p>
            <a:pPr marL="0" indent="0" algn="r">
              <a:buNone/>
            </a:pPr>
            <a:r>
              <a:rPr lang="sk-SK" sz="2000" dirty="0"/>
              <a:t>Náš kraj sa stal najväčším skokanom v transparentnosti. Verím, že nasledujúce hodnotenie nás posunie ešte vyššie a </a:t>
            </a:r>
            <a:r>
              <a:rPr lang="sk-SK" sz="2000" b="1" dirty="0"/>
              <a:t>kvalita a množstvo poskytovaných informácií vo vzťahu k verejnosti ešte porastie</a:t>
            </a:r>
            <a:r>
              <a:rPr lang="sk-SK" sz="2000" dirty="0"/>
              <a:t>.</a:t>
            </a:r>
          </a:p>
          <a:p>
            <a:pPr marL="0" indent="0" algn="just">
              <a:buNone/>
            </a:pPr>
            <a:endParaRPr lang="sk-SK" sz="2000" dirty="0"/>
          </a:p>
          <a:p>
            <a:pPr marL="0" indent="0">
              <a:buNone/>
            </a:pPr>
            <a:endParaRPr lang="sk-SK" sz="2000" i="1" dirty="0"/>
          </a:p>
          <a:p>
            <a:pPr marL="0" indent="0">
              <a:buNone/>
            </a:pPr>
            <a:r>
              <a:rPr lang="sk-SK" sz="2000" i="1" dirty="0"/>
              <a:t>reakcia trenčianskeho župana Jaroslava Bašku na zlepšenie skóre v rebríčku transparentnosti v roku 2015</a:t>
            </a:r>
          </a:p>
        </p:txBody>
      </p:sp>
    </p:spTree>
    <p:extLst>
      <p:ext uri="{BB962C8B-B14F-4D97-AF65-F5344CB8AC3E}">
        <p14:creationId xmlns:p14="http://schemas.microsoft.com/office/powerpoint/2010/main" val="129760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postoj K OTVORENOSTI</a:t>
            </a:r>
            <a:endParaRPr lang="en-US" dirty="0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18" y="1412908"/>
            <a:ext cx="5283570" cy="4911912"/>
          </a:xfrm>
          <a:prstGeom prst="rect">
            <a:avLst/>
          </a:prstGeom>
        </p:spPr>
      </p:pic>
      <p:sp>
        <p:nvSpPr>
          <p:cNvPr id="12" name="Šípka: nahor 11"/>
          <p:cNvSpPr/>
          <p:nvPr/>
        </p:nvSpPr>
        <p:spPr>
          <a:xfrm>
            <a:off x="5650356" y="1718085"/>
            <a:ext cx="1911232" cy="1695277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Šípka: nadol 12"/>
          <p:cNvSpPr/>
          <p:nvPr/>
        </p:nvSpPr>
        <p:spPr>
          <a:xfrm>
            <a:off x="5645164" y="4335091"/>
            <a:ext cx="1911232" cy="163702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Content Placeholder 7"/>
          <p:cNvSpPr>
            <a:spLocks noGrp="1"/>
          </p:cNvSpPr>
          <p:nvPr>
            <p:ph idx="20"/>
          </p:nvPr>
        </p:nvSpPr>
        <p:spPr>
          <a:xfrm>
            <a:off x="7559824" y="2094941"/>
            <a:ext cx="1584176" cy="1773923"/>
          </a:xfrm>
        </p:spPr>
        <p:txBody>
          <a:bodyPr/>
          <a:lstStyle/>
          <a:p>
            <a:r>
              <a:rPr lang="sk-SK" sz="2000" b="1" dirty="0"/>
              <a:t>TSK</a:t>
            </a:r>
          </a:p>
          <a:p>
            <a:r>
              <a:rPr lang="sk-SK" sz="2000" dirty="0"/>
              <a:t>2013/2017</a:t>
            </a:r>
          </a:p>
          <a:p>
            <a:r>
              <a:rPr lang="sk-SK" sz="2000" b="1" dirty="0"/>
              <a:t>+47 (%) pb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idx="20"/>
          </p:nvPr>
        </p:nvSpPr>
        <p:spPr>
          <a:xfrm>
            <a:off x="7611872" y="4505530"/>
            <a:ext cx="1584175" cy="1296144"/>
          </a:xfrm>
        </p:spPr>
        <p:txBody>
          <a:bodyPr/>
          <a:lstStyle/>
          <a:p>
            <a:r>
              <a:rPr lang="sk-SK" sz="2000" b="1" dirty="0"/>
              <a:t>BBSK </a:t>
            </a:r>
          </a:p>
          <a:p>
            <a:r>
              <a:rPr lang="sk-SK" sz="2000" dirty="0"/>
              <a:t>2013/2017</a:t>
            </a:r>
          </a:p>
          <a:p>
            <a:r>
              <a:rPr lang="sk-SK" sz="2000" b="1" dirty="0"/>
              <a:t>-14 pb</a:t>
            </a:r>
          </a:p>
          <a:p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772111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OTVORENÁ ŽUPA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03403"/>
            <a:ext cx="6720054" cy="430591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907" y="1268760"/>
            <a:ext cx="4627353" cy="3110907"/>
          </a:xfrm>
          <a:prstGeom prst="rect">
            <a:avLst/>
          </a:prstGeom>
        </p:spPr>
      </p:pic>
      <p:sp>
        <p:nvSpPr>
          <p:cNvPr id="9" name="Ovál 8"/>
          <p:cNvSpPr/>
          <p:nvPr/>
        </p:nvSpPr>
        <p:spPr>
          <a:xfrm>
            <a:off x="1763688" y="3140968"/>
            <a:ext cx="2016224" cy="7200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vál 9"/>
          <p:cNvSpPr/>
          <p:nvPr/>
        </p:nvSpPr>
        <p:spPr>
          <a:xfrm>
            <a:off x="5220072" y="2003403"/>
            <a:ext cx="2160240" cy="63350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5727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ElektronicKá úradná tabuľa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375246"/>
            <a:ext cx="7128344" cy="4965759"/>
          </a:xfrm>
        </p:spPr>
      </p:pic>
    </p:spTree>
    <p:extLst>
      <p:ext uri="{BB962C8B-B14F-4D97-AF65-F5344CB8AC3E}">
        <p14:creationId xmlns:p14="http://schemas.microsoft.com/office/powerpoint/2010/main" val="2268503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E-Tabuľa – Ako to nerobiť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465934"/>
            <a:ext cx="5832200" cy="4731068"/>
          </a:xfrm>
        </p:spPr>
      </p:pic>
      <p:sp>
        <p:nvSpPr>
          <p:cNvPr id="5" name="Content Placeholder 7"/>
          <p:cNvSpPr>
            <a:spLocks noGrp="1"/>
          </p:cNvSpPr>
          <p:nvPr>
            <p:ph idx="20"/>
          </p:nvPr>
        </p:nvSpPr>
        <p:spPr>
          <a:xfrm>
            <a:off x="6372200" y="3284984"/>
            <a:ext cx="2520280" cy="1296144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/>
              <a:t>Nie je jasné, čo je aktuálne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/>
              <a:t>Žiadne kategórie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015" y="1858989"/>
            <a:ext cx="1578650" cy="64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77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Participatívny rozpočet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6480720" cy="4755456"/>
          </a:xfr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348880"/>
            <a:ext cx="2219635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43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prepojenie faktúr so zmluvami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73" y="2258418"/>
            <a:ext cx="3312368" cy="2952328"/>
          </a:xfrm>
          <a:solidFill>
            <a:schemeClr val="tx1"/>
          </a:solidFill>
          <a:ln>
            <a:solidFill>
              <a:schemeClr val="accent1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4175956" y="3573016"/>
            <a:ext cx="864096" cy="720080"/>
          </a:xfrm>
          <a:prstGeom prst="rightArrow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167" y="2258418"/>
            <a:ext cx="3411778" cy="29523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vál 3"/>
          <p:cNvSpPr/>
          <p:nvPr/>
        </p:nvSpPr>
        <p:spPr>
          <a:xfrm>
            <a:off x="323528" y="2791607"/>
            <a:ext cx="1656184" cy="58599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vál 8"/>
          <p:cNvSpPr/>
          <p:nvPr/>
        </p:nvSpPr>
        <p:spPr>
          <a:xfrm>
            <a:off x="5220072" y="2161843"/>
            <a:ext cx="1585220" cy="59716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Content Placeholder 7"/>
          <p:cNvSpPr>
            <a:spLocks noGrp="1"/>
          </p:cNvSpPr>
          <p:nvPr>
            <p:ph idx="20"/>
          </p:nvPr>
        </p:nvSpPr>
        <p:spPr>
          <a:xfrm>
            <a:off x="323528" y="5451184"/>
            <a:ext cx="5328592" cy="426088"/>
          </a:xfrm>
        </p:spPr>
        <p:txBody>
          <a:bodyPr/>
          <a:lstStyle/>
          <a:p>
            <a:r>
              <a:rPr lang="sk-SK" sz="2000" dirty="0"/>
              <a:t>Rovnaké prepojenie faktúr s objednávkami</a:t>
            </a:r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00" y="1545748"/>
            <a:ext cx="2219635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02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UDRŽATEĽNOSŤ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1" y="1484784"/>
            <a:ext cx="2735855" cy="2108220"/>
          </a:xfrm>
          <a:ln>
            <a:solidFill>
              <a:schemeClr val="accent1"/>
            </a:solidFill>
          </a:ln>
        </p:spPr>
      </p:pic>
      <p:sp>
        <p:nvSpPr>
          <p:cNvPr id="9" name="Right Arrow 8"/>
          <p:cNvSpPr/>
          <p:nvPr/>
        </p:nvSpPr>
        <p:spPr>
          <a:xfrm>
            <a:off x="3923928" y="2347274"/>
            <a:ext cx="1152128" cy="720080"/>
          </a:xfrm>
          <a:prstGeom prst="rightArrow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84784"/>
            <a:ext cx="2707826" cy="21082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Right Arrow 12"/>
          <p:cNvSpPr/>
          <p:nvPr/>
        </p:nvSpPr>
        <p:spPr>
          <a:xfrm>
            <a:off x="3923928" y="5108525"/>
            <a:ext cx="1152128" cy="720080"/>
          </a:xfrm>
          <a:prstGeom prst="rightArrow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90" y="3789040"/>
            <a:ext cx="2977076" cy="22090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518" y="3789040"/>
            <a:ext cx="3072938" cy="22090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Content Placeholder 7"/>
          <p:cNvSpPr>
            <a:spLocks noGrp="1"/>
          </p:cNvSpPr>
          <p:nvPr>
            <p:ph idx="20"/>
          </p:nvPr>
        </p:nvSpPr>
        <p:spPr>
          <a:xfrm>
            <a:off x="3605113" y="3161528"/>
            <a:ext cx="1725762" cy="792088"/>
          </a:xfrm>
        </p:spPr>
        <p:txBody>
          <a:bodyPr/>
          <a:lstStyle/>
          <a:p>
            <a:r>
              <a:rPr lang="sk-SK" sz="1800" dirty="0"/>
              <a:t>Nefungujúce zápisnice z OVS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idx="20"/>
          </p:nvPr>
        </p:nvSpPr>
        <p:spPr>
          <a:xfrm>
            <a:off x="3605113" y="4047790"/>
            <a:ext cx="1725762" cy="792088"/>
          </a:xfrm>
        </p:spPr>
        <p:txBody>
          <a:bodyPr/>
          <a:lstStyle/>
          <a:p>
            <a:r>
              <a:rPr lang="sk-SK" sz="1800" dirty="0"/>
              <a:t>Neaktuálne zápisnice zo zastupiteľstva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2494" y="1497996"/>
            <a:ext cx="1991000" cy="61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82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AJ v ŽUPÁCH IDE O VEĽA</a:t>
            </a:r>
            <a:endParaRPr lang="en-US" dirty="0"/>
          </a:p>
        </p:txBody>
      </p:sp>
      <p:sp>
        <p:nvSpPr>
          <p:cNvPr id="12" name="Content Placeholder 7"/>
          <p:cNvSpPr>
            <a:spLocks noGrp="1"/>
          </p:cNvSpPr>
          <p:nvPr>
            <p:ph idx="20"/>
          </p:nvPr>
        </p:nvSpPr>
        <p:spPr>
          <a:xfrm>
            <a:off x="540000" y="1556792"/>
            <a:ext cx="8280472" cy="5062300"/>
          </a:xfrm>
        </p:spPr>
        <p:txBody>
          <a:bodyPr/>
          <a:lstStyle/>
          <a:p>
            <a:r>
              <a:rPr lang="sk-SK" sz="2000" b="1" dirty="0"/>
              <a:t>Župy </a:t>
            </a:r>
            <a:r>
              <a:rPr lang="sk-SK" dirty="0"/>
              <a:t>dovedna hospodária s </a:t>
            </a:r>
            <a:r>
              <a:rPr lang="sk-SK" b="1" dirty="0"/>
              <a:t>1,5 miliardou eur </a:t>
            </a:r>
            <a:r>
              <a:rPr lang="sk-SK" dirty="0"/>
              <a:t>ročne (viac ako rozpočet ministerstva školstva či zdravotníctva)</a:t>
            </a:r>
          </a:p>
          <a:p>
            <a:r>
              <a:rPr lang="sk-SK" sz="2000" dirty="0"/>
              <a:t>Dôležité </a:t>
            </a:r>
            <a:r>
              <a:rPr lang="sk-SK" sz="2000" b="1" dirty="0"/>
              <a:t>kompetencie</a:t>
            </a:r>
            <a:r>
              <a:rPr lang="sk-SK" sz="2000" dirty="0"/>
              <a:t> - opravy ciest, prímestská doprava, sociálne zariadenia, stredné školy, regionálne nemocnice, knižnice, divadlá, turistický ruch</a:t>
            </a:r>
          </a:p>
          <a:p>
            <a:endParaRPr lang="sk-SK" sz="2000" dirty="0"/>
          </a:p>
          <a:p>
            <a:endParaRPr lang="sk-SK" sz="20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904342"/>
            <a:ext cx="7620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54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TECHNICKÉ PREKÁŽKY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idx="20"/>
          </p:nvPr>
        </p:nvSpPr>
        <p:spPr>
          <a:xfrm>
            <a:off x="467544" y="2528900"/>
            <a:ext cx="2177354" cy="2808312"/>
          </a:xfrm>
        </p:spPr>
        <p:txBody>
          <a:bodyPr/>
          <a:lstStyle/>
          <a:p>
            <a:r>
              <a:rPr lang="sk-SK" sz="2000" dirty="0"/>
              <a:t>BBSK neumožňuje vyhľadávačom zobrazovať obsah ich stránok – sťažená verejná kontrola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936" y="1628800"/>
            <a:ext cx="611860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75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514" y="1366838"/>
            <a:ext cx="3476246" cy="491664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Spolitizované médiá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10" y="2413573"/>
            <a:ext cx="3333084" cy="3600265"/>
          </a:xfrm>
          <a:prstGeom prst="rect">
            <a:avLst/>
          </a:prstGeom>
        </p:spPr>
      </p:pic>
      <p:pic>
        <p:nvPicPr>
          <p:cNvPr id="23" name="Content Placeholder 22"/>
          <p:cNvPicPr>
            <a:picLocks noGrp="1" noChangeAspect="1"/>
          </p:cNvPicPr>
          <p:nvPr>
            <p:ph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320" y="3789040"/>
            <a:ext cx="2552072" cy="2237556"/>
          </a:xfrm>
        </p:spPr>
      </p:pic>
      <p:sp>
        <p:nvSpPr>
          <p:cNvPr id="7" name="Content Placeholder 7"/>
          <p:cNvSpPr>
            <a:spLocks noGrp="1"/>
          </p:cNvSpPr>
          <p:nvPr>
            <p:ph idx="20"/>
          </p:nvPr>
        </p:nvSpPr>
        <p:spPr>
          <a:xfrm>
            <a:off x="540000" y="1486626"/>
            <a:ext cx="4464048" cy="670057"/>
          </a:xfrm>
        </p:spPr>
        <p:txBody>
          <a:bodyPr/>
          <a:lstStyle/>
          <a:p>
            <a:r>
              <a:rPr lang="sk-SK" sz="2000" dirty="0" err="1"/>
              <a:t>Spolitizovanosť</a:t>
            </a:r>
            <a:r>
              <a:rPr lang="sk-SK" sz="2000" dirty="0"/>
              <a:t>, kritika oponentov bez možnosti vyjadrenia, PR nástroj</a:t>
            </a:r>
          </a:p>
        </p:txBody>
      </p:sp>
    </p:spTree>
    <p:extLst>
      <p:ext uri="{BB962C8B-B14F-4D97-AF65-F5344CB8AC3E}">
        <p14:creationId xmlns:p14="http://schemas.microsoft.com/office/powerpoint/2010/main" val="3556523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o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2276872"/>
            <a:ext cx="3447087" cy="244827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Spolitizované médiá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idx="20"/>
          </p:nvPr>
        </p:nvSpPr>
        <p:spPr>
          <a:xfrm>
            <a:off x="540000" y="1470126"/>
            <a:ext cx="8280472" cy="976951"/>
          </a:xfrm>
        </p:spPr>
        <p:txBody>
          <a:bodyPr/>
          <a:lstStyle/>
          <a:p>
            <a:r>
              <a:rPr lang="sk-SK" sz="1800" dirty="0">
                <a:hlinkClick r:id="rId3"/>
              </a:rPr>
              <a:t>www.skmedia.hlasnatrouba.cz</a:t>
            </a:r>
            <a:endParaRPr lang="sk-SK" sz="1800" dirty="0"/>
          </a:p>
          <a:p>
            <a:r>
              <a:rPr lang="sk-SK" sz="1800" dirty="0"/>
              <a:t>Župné médiá v priemere iba 40% úroveň objektivity (mestá 45%)</a:t>
            </a:r>
          </a:p>
          <a:p>
            <a:r>
              <a:rPr lang="sk-SK" sz="1800" dirty="0"/>
              <a:t>Minimum priestoru pre alternatívne názory</a:t>
            </a:r>
          </a:p>
          <a:p>
            <a:endParaRPr lang="sk-SK" sz="2000" dirty="0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00" y="2764211"/>
            <a:ext cx="3180935" cy="3617117"/>
          </a:xfrm>
          <a:prstGeom prst="rect">
            <a:avLst/>
          </a:prstGeom>
        </p:spPr>
      </p:pic>
      <p:sp>
        <p:nvSpPr>
          <p:cNvPr id="19" name="Content Placeholder 7"/>
          <p:cNvSpPr>
            <a:spLocks noGrp="1"/>
          </p:cNvSpPr>
          <p:nvPr>
            <p:ph idx="20"/>
          </p:nvPr>
        </p:nvSpPr>
        <p:spPr>
          <a:xfrm>
            <a:off x="3995936" y="4797152"/>
            <a:ext cx="4968552" cy="1584176"/>
          </a:xfrm>
        </p:spPr>
        <p:txBody>
          <a:bodyPr/>
          <a:lstStyle/>
          <a:p>
            <a:r>
              <a:rPr lang="sk-SK" sz="1800" dirty="0"/>
              <a:t>Až na TSK a TTSK žiadny priestor pre budúce rozhodnutia</a:t>
            </a:r>
          </a:p>
          <a:p>
            <a:r>
              <a:rPr lang="sk-SK" sz="1800" dirty="0"/>
              <a:t>TSK a PSK – nepodpísané články</a:t>
            </a:r>
          </a:p>
          <a:p>
            <a:r>
              <a:rPr lang="sk-SK" sz="1800" dirty="0"/>
              <a:t>BBSK, TSK, NSK – nadmerné informovanie o županovi; BBSK – poškodzovanie oponentov</a:t>
            </a:r>
          </a:p>
          <a:p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070631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Svet nie je Čiernobiely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idx="20"/>
          </p:nvPr>
        </p:nvSpPr>
        <p:spPr>
          <a:xfrm>
            <a:off x="540000" y="4869160"/>
            <a:ext cx="7649081" cy="1368152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/>
              <a:t>Zverejňovanie </a:t>
            </a:r>
            <a:r>
              <a:rPr lang="sk-SK" sz="2000" b="1" dirty="0"/>
              <a:t>dotácií predsedu </a:t>
            </a:r>
            <a:r>
              <a:rPr lang="sk-SK" sz="2000" dirty="0"/>
              <a:t>(rok 2017 zatiaľ chýba)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b="1" dirty="0"/>
              <a:t>Poradovníky žiadateľov </a:t>
            </a:r>
            <a:r>
              <a:rPr lang="sk-SK" sz="2000" dirty="0"/>
              <a:t>do zariadení sociálnych služieb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/>
              <a:t>Záznamy z </a:t>
            </a:r>
            <a:r>
              <a:rPr lang="sk-SK" sz="2000" b="1" dirty="0"/>
              <a:t>prieskumov trhu </a:t>
            </a:r>
            <a:r>
              <a:rPr lang="sk-SK" sz="2000" dirty="0"/>
              <a:t>menších zákaziek</a:t>
            </a:r>
          </a:p>
          <a:p>
            <a:endParaRPr lang="sk-SK" sz="2000" dirty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545748"/>
            <a:ext cx="2219635" cy="533474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99" y="4135137"/>
            <a:ext cx="2219635" cy="685476"/>
          </a:xfrm>
          <a:prstGeom prst="rect">
            <a:avLst/>
          </a:prstGeom>
        </p:spPr>
      </p:pic>
      <p:sp>
        <p:nvSpPr>
          <p:cNvPr id="15" name="Content Placeholder 7"/>
          <p:cNvSpPr>
            <a:spLocks noGrp="1"/>
          </p:cNvSpPr>
          <p:nvPr>
            <p:ph idx="20"/>
          </p:nvPr>
        </p:nvSpPr>
        <p:spPr>
          <a:xfrm>
            <a:off x="540000" y="2393226"/>
            <a:ext cx="8387797" cy="1427907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/>
              <a:t>Zákaz komunikovať s médiami (po kritike nahradený odporúčaním) </a:t>
            </a:r>
          </a:p>
          <a:p>
            <a:r>
              <a:rPr lang="sk-SK" sz="2000" dirty="0"/>
              <a:t> Župan má právomoc robiť ľubovoľné úpravy rozpočtu bez limitu</a:t>
            </a:r>
          </a:p>
          <a:p>
            <a:r>
              <a:rPr lang="sk-SK" sz="2000" dirty="0"/>
              <a:t> Zastupiteľstvo podržalo podpredsedu TSK Richarda Takáča, ktorý    účinkoval v reklame a porušil tak Zákon o ochrane verejného záujmu</a:t>
            </a:r>
          </a:p>
          <a:p>
            <a:endParaRPr lang="sk-SK" sz="2000" dirty="0"/>
          </a:p>
        </p:txBody>
      </p:sp>
      <p:sp>
        <p:nvSpPr>
          <p:cNvPr id="16" name="Content Placeholder 7"/>
          <p:cNvSpPr>
            <a:spLocks noGrp="1"/>
          </p:cNvSpPr>
          <p:nvPr>
            <p:ph idx="20"/>
          </p:nvPr>
        </p:nvSpPr>
        <p:spPr>
          <a:xfrm>
            <a:off x="3347864" y="1644663"/>
            <a:ext cx="1800200" cy="434559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sk-SK" sz="2000" b="1" dirty="0"/>
              <a:t>Riziká</a:t>
            </a:r>
            <a:endParaRPr lang="sk-SK" sz="2000" dirty="0"/>
          </a:p>
        </p:txBody>
      </p:sp>
      <p:sp>
        <p:nvSpPr>
          <p:cNvPr id="17" name="Content Placeholder 7"/>
          <p:cNvSpPr>
            <a:spLocks noGrp="1"/>
          </p:cNvSpPr>
          <p:nvPr>
            <p:ph idx="20"/>
          </p:nvPr>
        </p:nvSpPr>
        <p:spPr>
          <a:xfrm>
            <a:off x="3347864" y="4135137"/>
            <a:ext cx="1800200" cy="434559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sk-SK" sz="2000" b="1" dirty="0"/>
              <a:t>Pozitíva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900502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Zmluvy NA DVA Spôsoby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71" y="2897004"/>
            <a:ext cx="3319273" cy="3429000"/>
          </a:xfrm>
          <a:prstGeom prst="rect">
            <a:avLst/>
          </a:prstGeom>
        </p:spPr>
      </p:pic>
      <p:sp>
        <p:nvSpPr>
          <p:cNvPr id="11" name="Content Placeholder 7"/>
          <p:cNvSpPr>
            <a:spLocks noGrp="1"/>
          </p:cNvSpPr>
          <p:nvPr>
            <p:ph idx="20"/>
          </p:nvPr>
        </p:nvSpPr>
        <p:spPr>
          <a:xfrm>
            <a:off x="540000" y="1391941"/>
            <a:ext cx="8186524" cy="1352028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/>
              <a:t>BSK – všetky zmluvy na jednom mieste, možnosť vyhľadávania i triedenia, export dát (92% v hodnotení)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/>
              <a:t>ŽSK - Zmluvy v rôznych zoznamoch, minimum údajov, vyhľadávanie len v rôznych excelovských dokumentoch (35%)</a:t>
            </a:r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098" y="2897004"/>
            <a:ext cx="387587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94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Skokani rebríčka</a:t>
            </a:r>
          </a:p>
        </p:txBody>
      </p:sp>
      <p:sp>
        <p:nvSpPr>
          <p:cNvPr id="6" name="Up Arrow 5"/>
          <p:cNvSpPr/>
          <p:nvPr/>
        </p:nvSpPr>
        <p:spPr>
          <a:xfrm>
            <a:off x="540000" y="1556792"/>
            <a:ext cx="2510842" cy="2071646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Down Arrow 6"/>
          <p:cNvSpPr/>
          <p:nvPr/>
        </p:nvSpPr>
        <p:spPr>
          <a:xfrm>
            <a:off x="1187624" y="3980350"/>
            <a:ext cx="2510842" cy="207164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Skupina 7"/>
          <p:cNvGrpSpPr/>
          <p:nvPr/>
        </p:nvGrpSpPr>
        <p:grpSpPr>
          <a:xfrm>
            <a:off x="3050842" y="1579752"/>
            <a:ext cx="6032328" cy="2071645"/>
            <a:chOff x="2427111" y="222640"/>
            <a:chExt cx="5637274" cy="1566967"/>
          </a:xfrm>
        </p:grpSpPr>
        <p:sp>
          <p:nvSpPr>
            <p:cNvPr id="9" name="Obdĺžnik 8"/>
            <p:cNvSpPr/>
            <p:nvPr/>
          </p:nvSpPr>
          <p:spPr>
            <a:xfrm>
              <a:off x="2427111" y="356126"/>
              <a:ext cx="5181502" cy="141611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BlokTextu 9"/>
            <p:cNvSpPr txBox="1"/>
            <p:nvPr/>
          </p:nvSpPr>
          <p:spPr>
            <a:xfrm>
              <a:off x="2672605" y="222640"/>
              <a:ext cx="5391780" cy="15669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0" rIns="199136" bIns="199136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k-SK" sz="2800" kern="12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sk-SK" sz="2800" b="1" kern="1200" dirty="0">
                  <a:solidFill>
                    <a:srgbClr val="00B050"/>
                  </a:solidFill>
                  <a:effectLst/>
                </a:rPr>
                <a:t>+34,1 (%) pb </a:t>
              </a:r>
              <a:r>
                <a:rPr lang="sk-SK" sz="2800" kern="1200" dirty="0"/>
                <a:t>Trenčianska župa </a:t>
              </a:r>
            </a:p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k-SK" sz="2000" kern="1200" dirty="0"/>
                <a:t>		(</a:t>
              </a:r>
              <a:r>
                <a:rPr lang="sk-SK" sz="2000" b="1" kern="1200" dirty="0">
                  <a:solidFill>
                    <a:srgbClr val="00B050"/>
                  </a:solidFill>
                </a:rPr>
                <a:t>+7</a:t>
              </a:r>
              <a:r>
                <a:rPr lang="sk-SK" sz="2000" kern="1200" dirty="0"/>
                <a:t> miest) </a:t>
              </a:r>
            </a:p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k-SK" sz="2800" kern="12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sk-SK" sz="2800" b="1" kern="1200" dirty="0">
                  <a:solidFill>
                    <a:srgbClr val="00B050"/>
                  </a:solidFill>
                  <a:effectLst/>
                </a:rPr>
                <a:t>+5,6 pb </a:t>
              </a:r>
              <a:r>
                <a:rPr lang="sk-SK" sz="2800" dirty="0"/>
                <a:t>Nitrianska </a:t>
              </a:r>
              <a:r>
                <a:rPr lang="sk-SK" sz="2800" kern="1200" dirty="0"/>
                <a:t>župa </a:t>
              </a:r>
            </a:p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k-SK" sz="2800" dirty="0"/>
                <a:t>		</a:t>
              </a:r>
              <a:r>
                <a:rPr lang="sk-SK" sz="2000" kern="1200" dirty="0"/>
                <a:t>(</a:t>
              </a:r>
              <a:r>
                <a:rPr lang="sk-SK" sz="2000" b="1" i="0" kern="1200" baseline="0" dirty="0">
                  <a:solidFill>
                    <a:srgbClr val="00B050"/>
                  </a:solidFill>
                </a:rPr>
                <a:t>+4</a:t>
              </a:r>
              <a:r>
                <a:rPr lang="sk-SK" sz="2000" kern="1200" dirty="0"/>
                <a:t> miesta)</a:t>
              </a: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3698466" y="3980350"/>
            <a:ext cx="5266021" cy="2359678"/>
            <a:chOff x="2974127" y="2219570"/>
            <a:chExt cx="5266021" cy="2359678"/>
          </a:xfrm>
        </p:grpSpPr>
        <p:sp>
          <p:nvSpPr>
            <p:cNvPr id="12" name="Obdĺžnik 11"/>
            <p:cNvSpPr/>
            <p:nvPr/>
          </p:nvSpPr>
          <p:spPr>
            <a:xfrm>
              <a:off x="3343605" y="2244284"/>
              <a:ext cx="4260823" cy="207164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BlokTextu 12"/>
            <p:cNvSpPr txBox="1"/>
            <p:nvPr/>
          </p:nvSpPr>
          <p:spPr>
            <a:xfrm>
              <a:off x="2974127" y="2219570"/>
              <a:ext cx="5266021" cy="23596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0" rIns="199136" bIns="199136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k-SK" sz="2800" b="1" kern="1200" dirty="0">
                  <a:solidFill>
                    <a:srgbClr val="FF0000"/>
                  </a:solidFill>
                  <a:effectLst/>
                </a:rPr>
                <a:t>-4,9 pb </a:t>
              </a:r>
              <a:r>
                <a:rPr lang="sk-SK" sz="2800" kern="1200" dirty="0"/>
                <a:t>Banskobystrická župa </a:t>
              </a:r>
            </a:p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k-SK" sz="2800" dirty="0"/>
                <a:t>		</a:t>
              </a:r>
              <a:r>
                <a:rPr lang="sk-SK" sz="2000" kern="1200" dirty="0"/>
                <a:t>(</a:t>
              </a:r>
              <a:r>
                <a:rPr lang="sk-SK" sz="2000" b="1" kern="1200" dirty="0">
                  <a:solidFill>
                    <a:srgbClr val="FF0000"/>
                  </a:solidFill>
                </a:rPr>
                <a:t>-4</a:t>
              </a:r>
              <a:r>
                <a:rPr lang="sk-SK" sz="2000" kern="1200" dirty="0"/>
                <a:t> miesta)</a:t>
              </a:r>
            </a:p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k-SK" sz="2800" b="1" kern="1200" dirty="0">
                  <a:solidFill>
                    <a:srgbClr val="FF0000"/>
                  </a:solidFill>
                  <a:effectLst/>
                </a:rPr>
                <a:t>-2% pb </a:t>
              </a:r>
              <a:r>
                <a:rPr lang="sk-SK" sz="2800" kern="1200" dirty="0"/>
                <a:t>Košická župa </a:t>
              </a:r>
            </a:p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k-SK" sz="2000" kern="1200" dirty="0"/>
                <a:t>		(</a:t>
              </a:r>
              <a:r>
                <a:rPr lang="sk-SK" sz="2000" b="1" i="0" kern="1200" baseline="0" dirty="0">
                  <a:solidFill>
                    <a:srgbClr val="FF0000"/>
                  </a:solidFill>
                </a:rPr>
                <a:t>-3</a:t>
              </a:r>
              <a:r>
                <a:rPr lang="sk-SK" sz="2000" kern="1200" dirty="0"/>
                <a:t> miesta)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1575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Poradie žúp 2017</a:t>
            </a:r>
          </a:p>
        </p:txBody>
      </p:sp>
      <p:graphicFrame>
        <p:nvGraphicFramePr>
          <p:cNvPr id="11" name="Tabuľ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293050"/>
              </p:ext>
            </p:extLst>
          </p:nvPr>
        </p:nvGraphicFramePr>
        <p:xfrm>
          <a:off x="546896" y="1366838"/>
          <a:ext cx="8129560" cy="4976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5234870"/>
                    </a:ext>
                  </a:extLst>
                </a:gridCol>
                <a:gridCol w="2872976">
                  <a:extLst>
                    <a:ext uri="{9D8B030D-6E8A-4147-A177-3AD203B41FA5}">
                      <a16:colId xmlns:a16="http://schemas.microsoft.com/office/drawing/2014/main" val="237296167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03150813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2709564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542116964"/>
                    </a:ext>
                  </a:extLst>
                </a:gridCol>
              </a:tblGrid>
              <a:tr h="5750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k-SK" sz="2000" dirty="0">
                        <a:effectLst/>
                        <a:latin typeface="+mn-lt"/>
                      </a:endParaRPr>
                    </a:p>
                  </a:txBody>
                  <a:tcPr marL="8121" marR="8121" marT="8121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k-SK" sz="2000" b="1" dirty="0">
                          <a:effectLst/>
                          <a:latin typeface="+mn-lt"/>
                        </a:rPr>
                        <a:t>ŽUPA</a:t>
                      </a:r>
                      <a:endParaRPr lang="sk-SK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" marR="8121" marT="8121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k-SK" sz="2000" b="1" dirty="0">
                          <a:effectLst/>
                          <a:latin typeface="+mn-lt"/>
                        </a:rPr>
                        <a:t>VÝSLEDOK</a:t>
                      </a:r>
                    </a:p>
                  </a:txBody>
                  <a:tcPr marL="8121" marR="8121" marT="8121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k-SK" sz="2000" b="1" dirty="0">
                          <a:effectLst/>
                          <a:latin typeface="+mn-lt"/>
                        </a:rPr>
                        <a:t> ZMENA VÝSLEDKU</a:t>
                      </a:r>
                      <a:endParaRPr lang="sk-SK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" marR="8121" marT="8121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k-SK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ZMENA PORADIA</a:t>
                      </a:r>
                    </a:p>
                  </a:txBody>
                  <a:tcPr marL="8121" marR="8121" marT="8121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376599"/>
                  </a:ext>
                </a:extLst>
              </a:tr>
              <a:tr h="544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2000" dirty="0">
                          <a:effectLst/>
                          <a:latin typeface="+mn-lt"/>
                        </a:rPr>
                        <a:t> </a:t>
                      </a:r>
                      <a:endParaRPr lang="sk-SK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" marR="8121" marT="8121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2000">
                          <a:effectLst/>
                          <a:latin typeface="+mn-lt"/>
                        </a:rPr>
                        <a:t>1. Trenčianska župa</a:t>
                      </a:r>
                      <a:endParaRPr lang="sk-SK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" marR="8121" marT="8121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2000" dirty="0">
                          <a:effectLst/>
                          <a:latin typeface="+mn-lt"/>
                        </a:rPr>
                        <a:t>74,8%</a:t>
                      </a:r>
                      <a:endParaRPr lang="sk-SK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" marR="8121" marT="8121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</a:rPr>
                        <a:t>(Δ </a:t>
                      </a:r>
                      <a:r>
                        <a:rPr lang="el-GR" sz="20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+34,1%</a:t>
                      </a:r>
                      <a:r>
                        <a:rPr lang="el-GR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sk-SK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" marR="8121" marT="8121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000" dirty="0">
                          <a:effectLst/>
                          <a:latin typeface="+mn-lt"/>
                        </a:rPr>
                        <a:t>(+7) </a:t>
                      </a:r>
                      <a:endParaRPr lang="sk-SK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" marR="8121" marT="8121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35887"/>
                  </a:ext>
                </a:extLst>
              </a:tr>
              <a:tr h="544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k-SK" sz="2000" dirty="0">
                        <a:effectLst/>
                        <a:latin typeface="+mn-lt"/>
                      </a:endParaRPr>
                    </a:p>
                  </a:txBody>
                  <a:tcPr marL="8121" marR="8121" marT="8121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2000" dirty="0">
                          <a:effectLst/>
                          <a:latin typeface="+mn-lt"/>
                        </a:rPr>
                        <a:t>2. Žilinská župa</a:t>
                      </a:r>
                      <a:endParaRPr lang="sk-SK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" marR="8121" marT="8121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2000" dirty="0">
                          <a:effectLst/>
                          <a:latin typeface="+mn-lt"/>
                        </a:rPr>
                        <a:t>55,2%</a:t>
                      </a:r>
                      <a:endParaRPr lang="sk-SK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" marR="8121" marT="8121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</a:rPr>
                        <a:t>(Δ +3%)</a:t>
                      </a:r>
                      <a:endParaRPr lang="sk-SK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" marR="8121" marT="8121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2000">
                          <a:effectLst/>
                          <a:latin typeface="+mn-lt"/>
                        </a:rPr>
                        <a:t>(+1)</a:t>
                      </a:r>
                      <a:endParaRPr lang="sk-SK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" marR="8121" marT="8121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099491"/>
                  </a:ext>
                </a:extLst>
              </a:tr>
              <a:tr h="544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k-SK" sz="2000" dirty="0">
                        <a:effectLst/>
                        <a:latin typeface="+mn-lt"/>
                      </a:endParaRPr>
                    </a:p>
                  </a:txBody>
                  <a:tcPr marL="8121" marR="8121" marT="8121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2000" dirty="0">
                          <a:effectLst/>
                          <a:latin typeface="+mn-lt"/>
                        </a:rPr>
                        <a:t>3. Nitrianska župa</a:t>
                      </a:r>
                      <a:endParaRPr lang="sk-SK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" marR="8121" marT="8121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2000" dirty="0">
                          <a:effectLst/>
                          <a:latin typeface="+mn-lt"/>
                        </a:rPr>
                        <a:t>54,6%</a:t>
                      </a:r>
                      <a:endParaRPr lang="sk-SK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" marR="8121" marT="8121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</a:rPr>
                        <a:t>(Δ +5,6%)</a:t>
                      </a:r>
                      <a:endParaRPr lang="sk-SK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" marR="8121" marT="8121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2000" dirty="0">
                          <a:effectLst/>
                          <a:latin typeface="+mn-lt"/>
                        </a:rPr>
                        <a:t>(+4)</a:t>
                      </a:r>
                      <a:endParaRPr lang="sk-SK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" marR="8121" marT="8121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532122"/>
                  </a:ext>
                </a:extLst>
              </a:tr>
              <a:tr h="544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k-SK" sz="2000" dirty="0">
                        <a:effectLst/>
                        <a:latin typeface="+mn-lt"/>
                      </a:endParaRPr>
                    </a:p>
                  </a:txBody>
                  <a:tcPr marL="8121" marR="8121" marT="8121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2000" dirty="0">
                          <a:effectLst/>
                          <a:latin typeface="+mn-lt"/>
                        </a:rPr>
                        <a:t>4. Prešovská župa</a:t>
                      </a:r>
                      <a:endParaRPr lang="sk-SK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" marR="8121" marT="8121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2000" dirty="0">
                          <a:effectLst/>
                          <a:latin typeface="+mn-lt"/>
                        </a:rPr>
                        <a:t>52,6%</a:t>
                      </a:r>
                      <a:endParaRPr lang="sk-SK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" marR="8121" marT="8121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</a:rPr>
                        <a:t>(Δ -1,9%)</a:t>
                      </a:r>
                      <a:endParaRPr lang="sk-SK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" marR="8121" marT="8121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2000" dirty="0">
                          <a:effectLst/>
                          <a:latin typeface="+mn-lt"/>
                        </a:rPr>
                        <a:t>(-2)</a:t>
                      </a:r>
                      <a:endParaRPr lang="sk-SK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" marR="8121" marT="8121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129497"/>
                  </a:ext>
                </a:extLst>
              </a:tr>
              <a:tr h="544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k-SK" sz="2000" dirty="0">
                        <a:effectLst/>
                        <a:latin typeface="+mn-lt"/>
                      </a:endParaRPr>
                    </a:p>
                  </a:txBody>
                  <a:tcPr marL="8121" marR="8121" marT="8121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2000" dirty="0">
                          <a:effectLst/>
                          <a:latin typeface="+mn-lt"/>
                        </a:rPr>
                        <a:t>5. Banskobystrická župa</a:t>
                      </a:r>
                      <a:endParaRPr lang="sk-SK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" marR="8121" marT="8121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2000" dirty="0">
                          <a:effectLst/>
                          <a:latin typeface="+mn-lt"/>
                        </a:rPr>
                        <a:t>51,1%</a:t>
                      </a:r>
                      <a:endParaRPr lang="sk-SK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" marR="8121" marT="8121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</a:rPr>
                        <a:t>(Δ </a:t>
                      </a:r>
                      <a:r>
                        <a:rPr lang="el-G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-4,9%</a:t>
                      </a:r>
                      <a:r>
                        <a:rPr lang="el-GR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sk-SK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" marR="8121" marT="8121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2000" dirty="0">
                          <a:effectLst/>
                          <a:latin typeface="+mn-lt"/>
                        </a:rPr>
                        <a:t>(-4)</a:t>
                      </a:r>
                      <a:endParaRPr lang="sk-SK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" marR="8121" marT="8121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580544"/>
                  </a:ext>
                </a:extLst>
              </a:tr>
              <a:tr h="544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k-SK" sz="2000" dirty="0">
                        <a:effectLst/>
                        <a:latin typeface="+mn-lt"/>
                      </a:endParaRPr>
                    </a:p>
                  </a:txBody>
                  <a:tcPr marL="8121" marR="8121" marT="8121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2000" dirty="0">
                          <a:effectLst/>
                          <a:latin typeface="+mn-lt"/>
                        </a:rPr>
                        <a:t>6. Bratislavská župa</a:t>
                      </a:r>
                      <a:endParaRPr lang="sk-SK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" marR="8121" marT="8121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2000" dirty="0">
                          <a:effectLst/>
                          <a:latin typeface="+mn-lt"/>
                        </a:rPr>
                        <a:t>49,7%</a:t>
                      </a:r>
                      <a:endParaRPr lang="sk-SK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" marR="8121" marT="8121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</a:rPr>
                        <a:t>(Δ -0,6%)</a:t>
                      </a:r>
                      <a:endParaRPr lang="sk-SK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" marR="8121" marT="8121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2000" dirty="0">
                          <a:effectLst/>
                          <a:latin typeface="+mn-lt"/>
                        </a:rPr>
                        <a:t>(-2)</a:t>
                      </a:r>
                      <a:endParaRPr lang="sk-SK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" marR="8121" marT="8121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455091"/>
                  </a:ext>
                </a:extLst>
              </a:tr>
              <a:tr h="544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k-SK" sz="2000" dirty="0">
                        <a:effectLst/>
                        <a:latin typeface="+mn-lt"/>
                      </a:endParaRPr>
                    </a:p>
                  </a:txBody>
                  <a:tcPr marL="8121" marR="8121" marT="8121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2000">
                          <a:effectLst/>
                          <a:latin typeface="+mn-lt"/>
                        </a:rPr>
                        <a:t>7. Trnavská župa</a:t>
                      </a:r>
                      <a:endParaRPr lang="sk-SK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" marR="8121" marT="8121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2000" dirty="0">
                          <a:effectLst/>
                          <a:latin typeface="+mn-lt"/>
                        </a:rPr>
                        <a:t>48,6%</a:t>
                      </a:r>
                      <a:endParaRPr lang="sk-SK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" marR="8121" marT="8121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</a:rPr>
                        <a:t>(Δ -1,1%)</a:t>
                      </a:r>
                      <a:endParaRPr lang="sk-SK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" marR="8121" marT="8121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2000" dirty="0">
                          <a:effectLst/>
                          <a:latin typeface="+mn-lt"/>
                        </a:rPr>
                        <a:t>(-1)</a:t>
                      </a:r>
                      <a:endParaRPr lang="sk-SK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" marR="8121" marT="8121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334112"/>
                  </a:ext>
                </a:extLst>
              </a:tr>
              <a:tr h="544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k-SK" sz="2000">
                        <a:effectLst/>
                        <a:latin typeface="+mn-lt"/>
                      </a:endParaRPr>
                    </a:p>
                  </a:txBody>
                  <a:tcPr marL="8121" marR="8121" marT="8121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2000">
                          <a:effectLst/>
                          <a:latin typeface="+mn-lt"/>
                        </a:rPr>
                        <a:t>8. Košická župa</a:t>
                      </a:r>
                      <a:endParaRPr lang="sk-SK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" marR="8121" marT="8121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2000" dirty="0">
                          <a:effectLst/>
                          <a:latin typeface="+mn-lt"/>
                        </a:rPr>
                        <a:t>48,0%</a:t>
                      </a:r>
                      <a:endParaRPr lang="sk-SK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" marR="8121" marT="8121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</a:rPr>
                        <a:t>(Δ -2%)</a:t>
                      </a:r>
                      <a:endParaRPr lang="sk-SK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" marR="8121" marT="8121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2000" dirty="0">
                          <a:effectLst/>
                          <a:latin typeface="+mn-lt"/>
                        </a:rPr>
                        <a:t>(-3)</a:t>
                      </a:r>
                      <a:endParaRPr lang="sk-SK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" marR="8121" marT="8121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550301"/>
                  </a:ext>
                </a:extLst>
              </a:tr>
            </a:tbl>
          </a:graphicData>
        </a:graphic>
      </p:graphicFrame>
      <p:sp>
        <p:nvSpPr>
          <p:cNvPr id="12" name="Obdĺžnik: zaoblené rohy 11"/>
          <p:cNvSpPr/>
          <p:nvPr/>
        </p:nvSpPr>
        <p:spPr>
          <a:xfrm>
            <a:off x="827584" y="2060848"/>
            <a:ext cx="527246" cy="495736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Obdĺžnik: zaoblené rohy 12"/>
          <p:cNvSpPr/>
          <p:nvPr/>
        </p:nvSpPr>
        <p:spPr>
          <a:xfrm>
            <a:off x="827584" y="2642089"/>
            <a:ext cx="527246" cy="418561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Obdĺžnik: zaoblené rohy 13"/>
          <p:cNvSpPr/>
          <p:nvPr/>
        </p:nvSpPr>
        <p:spPr>
          <a:xfrm>
            <a:off x="827584" y="3146155"/>
            <a:ext cx="527246" cy="496704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Obdĺžnik: zaoblené rohy 14"/>
          <p:cNvSpPr/>
          <p:nvPr/>
        </p:nvSpPr>
        <p:spPr>
          <a:xfrm>
            <a:off x="827584" y="3728364"/>
            <a:ext cx="527246" cy="436873"/>
          </a:xfrm>
          <a:prstGeom prst="roundRect">
            <a:avLst>
              <a:gd name="adj" fmla="val 10000"/>
            </a:avLst>
          </a:prstGeom>
          <a:blipFill rotWithShape="0">
            <a:blip r:embed="rId5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Obdĺžnik: zaoblené rohy 15"/>
          <p:cNvSpPr/>
          <p:nvPr/>
        </p:nvSpPr>
        <p:spPr>
          <a:xfrm>
            <a:off x="827584" y="4220245"/>
            <a:ext cx="527246" cy="522147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Zaoblený obdĺžnik 6"/>
          <p:cNvSpPr/>
          <p:nvPr/>
        </p:nvSpPr>
        <p:spPr>
          <a:xfrm>
            <a:off x="827584" y="4797401"/>
            <a:ext cx="527246" cy="478948"/>
          </a:xfrm>
          <a:prstGeom prst="roundRect">
            <a:avLst>
              <a:gd name="adj" fmla="val 10000"/>
            </a:avLst>
          </a:prstGeom>
          <a:blipFill rotWithShape="0">
            <a:blip r:embed="rId7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bdĺžnik: zaoblené rohy 17"/>
          <p:cNvSpPr/>
          <p:nvPr/>
        </p:nvSpPr>
        <p:spPr>
          <a:xfrm>
            <a:off x="827584" y="5357027"/>
            <a:ext cx="527246" cy="462532"/>
          </a:xfrm>
          <a:prstGeom prst="roundRect">
            <a:avLst>
              <a:gd name="adj" fmla="val 10000"/>
            </a:avLst>
          </a:prstGeom>
          <a:blipFill rotWithShape="1">
            <a:blip r:embed="rId8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Obdĺžnik: zaoblené rohy 18"/>
          <p:cNvSpPr/>
          <p:nvPr/>
        </p:nvSpPr>
        <p:spPr>
          <a:xfrm>
            <a:off x="827584" y="5921005"/>
            <a:ext cx="527246" cy="441765"/>
          </a:xfrm>
          <a:prstGeom prst="roundRect">
            <a:avLst>
              <a:gd name="adj" fmla="val 10000"/>
            </a:avLst>
          </a:prstGeom>
          <a:blipFill rotWithShape="1">
            <a:blip r:embed="rId9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848454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Podrobnosti k Rebríčku</a:t>
            </a:r>
          </a:p>
        </p:txBody>
      </p:sp>
      <p:sp>
        <p:nvSpPr>
          <p:cNvPr id="5" name="Obdĺžnik 4"/>
          <p:cNvSpPr/>
          <p:nvPr/>
        </p:nvSpPr>
        <p:spPr>
          <a:xfrm>
            <a:off x="663564" y="1376824"/>
            <a:ext cx="3881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000" lvl="0" indent="-180000" defTabSz="914400">
              <a:lnSpc>
                <a:spcPct val="90000"/>
              </a:lnSpc>
              <a:spcBef>
                <a:spcPts val="1000"/>
              </a:spcBef>
              <a:buClr>
                <a:srgbClr val="00ABE2"/>
              </a:buClr>
              <a:buSzPct val="100000"/>
              <a:buFont typeface="Arial"/>
              <a:buChar char="•"/>
            </a:pPr>
            <a:r>
              <a:rPr lang="sk-SK" sz="2000" b="1" dirty="0">
                <a:solidFill>
                  <a:srgbClr val="002C44"/>
                </a:solidFill>
                <a:hlinkClick r:id="rId2"/>
              </a:rPr>
              <a:t>samosprava.transparency.sk</a:t>
            </a:r>
            <a:endParaRPr lang="sk-SK" sz="2000" b="1" dirty="0">
              <a:solidFill>
                <a:srgbClr val="002C44"/>
              </a:solidFill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idx="20"/>
          </p:nvPr>
        </p:nvSpPr>
        <p:spPr>
          <a:xfrm>
            <a:off x="5632210" y="1979354"/>
            <a:ext cx="3511790" cy="4387633"/>
          </a:xfrm>
        </p:spPr>
        <p:txBody>
          <a:bodyPr>
            <a:normAutofit/>
          </a:bodyPr>
          <a:lstStyle/>
          <a:p>
            <a:r>
              <a:rPr lang="sk-SK" sz="2000" dirty="0"/>
              <a:t>Každá župa sa dá rozkliknúť</a:t>
            </a:r>
          </a:p>
          <a:p>
            <a:endParaRPr lang="sk-SK" sz="2000" dirty="0"/>
          </a:p>
          <a:p>
            <a:r>
              <a:rPr lang="sk-SK" sz="2000" dirty="0"/>
              <a:t>Po kliknutí na symbol pri každej z 11 oblastí sa zobrazia odpovede župy na </a:t>
            </a:r>
            <a:r>
              <a:rPr lang="sk-SK" sz="2000" b="1" dirty="0"/>
              <a:t>jednotlivé otázky </a:t>
            </a:r>
          </a:p>
          <a:p>
            <a:endParaRPr lang="sk-SK" sz="2000" dirty="0"/>
          </a:p>
          <a:p>
            <a:r>
              <a:rPr lang="sk-SK" sz="2000" dirty="0"/>
              <a:t>Po rozkliknutí na ďalšiu úroveň možno </a:t>
            </a:r>
            <a:r>
              <a:rPr lang="sk-SK" sz="2000" b="1" dirty="0"/>
              <a:t>porovnávať odpovede </a:t>
            </a:r>
            <a:r>
              <a:rPr lang="sk-SK" sz="2000" dirty="0"/>
              <a:t>medziročne</a:t>
            </a:r>
          </a:p>
          <a:p>
            <a:endParaRPr lang="sk-SK" sz="2000" dirty="0"/>
          </a:p>
          <a:p>
            <a:r>
              <a:rPr lang="sk-SK" sz="2000" dirty="0"/>
              <a:t>Možno </a:t>
            </a:r>
            <a:r>
              <a:rPr lang="sk-SK" sz="2000" b="1" dirty="0"/>
              <a:t>porovnávať župy </a:t>
            </a:r>
            <a:r>
              <a:rPr lang="sk-SK" sz="2000" dirty="0"/>
              <a:t>aj navzájom</a:t>
            </a:r>
          </a:p>
          <a:p>
            <a:endParaRPr lang="sk-SK" sz="26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64" y="1979354"/>
            <a:ext cx="4666213" cy="438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05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252140"/>
            <a:ext cx="8640960" cy="634521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Content Placeholder 9"/>
          <p:cNvSpPr txBox="1">
            <a:spLocks/>
          </p:cNvSpPr>
          <p:nvPr/>
        </p:nvSpPr>
        <p:spPr>
          <a:xfrm>
            <a:off x="251520" y="4221088"/>
            <a:ext cx="8640960" cy="1994024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750"/>
              </a:spcAft>
              <a:buNone/>
            </a:pPr>
            <a:r>
              <a:rPr lang="sk-SK" sz="2000" dirty="0">
                <a:solidFill>
                  <a:schemeClr val="bg1"/>
                </a:solidFill>
                <a:latin typeface="Arial Narrow Bold"/>
                <a:cs typeface="Arial Narrow Bold"/>
              </a:rPr>
              <a:t>www.transparency.sk</a:t>
            </a:r>
            <a:endParaRPr lang="en-US" sz="2000" dirty="0">
              <a:solidFill>
                <a:schemeClr val="bg1"/>
              </a:solidFill>
              <a:latin typeface="Arial Narrow Bold"/>
              <a:cs typeface="Arial Narrow Bold"/>
            </a:endParaRPr>
          </a:p>
          <a:p>
            <a:pPr marL="0" indent="0" algn="ctr">
              <a:buNone/>
            </a:pPr>
            <a:r>
              <a:rPr lang="en-US" sz="1500" dirty="0">
                <a:solidFill>
                  <a:schemeClr val="bg1"/>
                </a:solidFill>
                <a:latin typeface="Arial Narrow Bold"/>
                <a:cs typeface="Arial Narrow Bold"/>
              </a:rPr>
              <a:t>facebook.com/</a:t>
            </a:r>
            <a:r>
              <a:rPr lang="en-US" sz="1500" dirty="0" err="1">
                <a:solidFill>
                  <a:schemeClr val="bg1"/>
                </a:solidFill>
                <a:latin typeface="Arial Narrow Bold"/>
                <a:cs typeface="Arial Narrow Bold"/>
              </a:rPr>
              <a:t>transparencysk</a:t>
            </a:r>
            <a:endParaRPr lang="sk-SK" sz="1500" dirty="0">
              <a:solidFill>
                <a:schemeClr val="bg1"/>
              </a:solidFill>
              <a:latin typeface="Arial Narrow Bold"/>
              <a:cs typeface="Arial Narrow Bold"/>
            </a:endParaRPr>
          </a:p>
          <a:p>
            <a:pPr marL="0" indent="0" algn="ctr">
              <a:buNone/>
            </a:pPr>
            <a:r>
              <a:rPr lang="en-US" sz="1500" dirty="0">
                <a:solidFill>
                  <a:schemeClr val="bg1"/>
                </a:solidFill>
                <a:latin typeface="Arial Narrow Bold"/>
                <a:cs typeface="Arial Narrow Bold"/>
              </a:rPr>
              <a:t>twitter.com/</a:t>
            </a:r>
            <a:r>
              <a:rPr lang="en-US" sz="1500" dirty="0" err="1">
                <a:solidFill>
                  <a:schemeClr val="bg1"/>
                </a:solidFill>
                <a:latin typeface="Arial Narrow Bold"/>
                <a:cs typeface="Arial Narrow Bold"/>
              </a:rPr>
              <a:t>transparencysk</a:t>
            </a:r>
            <a:endParaRPr lang="sk-SK" sz="1500" dirty="0">
              <a:solidFill>
                <a:schemeClr val="bg1"/>
              </a:solidFill>
              <a:latin typeface="Arial Narrow Bold"/>
              <a:cs typeface="Arial Narrow Bold"/>
            </a:endParaRPr>
          </a:p>
          <a:p>
            <a:pPr marL="0" indent="0" algn="ctr">
              <a:buNone/>
            </a:pPr>
            <a:r>
              <a:rPr lang="sk-SK" sz="1500" dirty="0">
                <a:solidFill>
                  <a:schemeClr val="bg1"/>
                </a:solidFill>
                <a:latin typeface="Arial Narrow Bold"/>
                <a:cs typeface="Arial Narrow Bold"/>
              </a:rPr>
              <a:t>transparency.blog.sme.sk</a:t>
            </a:r>
          </a:p>
          <a:p>
            <a:pPr marL="0" indent="0" algn="ctr">
              <a:buNone/>
            </a:pPr>
            <a:r>
              <a:rPr lang="en-US" sz="1500" dirty="0">
                <a:solidFill>
                  <a:schemeClr val="bg1"/>
                </a:solidFill>
                <a:latin typeface="Arial Narrow Bold"/>
                <a:cs typeface="Arial Narrow Bold"/>
                <a:hlinkClick r:id="rId2"/>
              </a:rPr>
              <a:t>https://transparency.blog.sme.sk/</a:t>
            </a:r>
            <a:endParaRPr lang="sk-SK" sz="1500" dirty="0">
              <a:solidFill>
                <a:schemeClr val="bg1"/>
              </a:solidFill>
              <a:latin typeface="Arial Narrow Bold"/>
              <a:cs typeface="Arial Narrow Bold"/>
            </a:endParaRPr>
          </a:p>
          <a:p>
            <a:pPr marL="0" indent="0" algn="ctr">
              <a:buNone/>
            </a:pPr>
            <a:r>
              <a:rPr lang="en-US" sz="1200" dirty="0">
                <a:solidFill>
                  <a:schemeClr val="bg1"/>
                </a:solidFill>
                <a:latin typeface="Arial Narrow Bold"/>
                <a:cs typeface="Arial Narrow Bold"/>
              </a:rPr>
              <a:t>© 201</a:t>
            </a:r>
            <a:r>
              <a:rPr lang="sk-SK" sz="1200" dirty="0">
                <a:solidFill>
                  <a:schemeClr val="bg1"/>
                </a:solidFill>
                <a:latin typeface="Arial Narrow Bold"/>
                <a:cs typeface="Arial Narrow Bold"/>
              </a:rPr>
              <a:t>7</a:t>
            </a:r>
            <a:r>
              <a:rPr lang="en-US" sz="1200" dirty="0">
                <a:solidFill>
                  <a:schemeClr val="bg1"/>
                </a:solidFill>
                <a:latin typeface="Arial Narrow Bold"/>
                <a:cs typeface="Arial Narrow Bold"/>
              </a:rPr>
              <a:t> </a:t>
            </a:r>
            <a:r>
              <a:rPr lang="sk-SK" sz="1200" dirty="0">
                <a:solidFill>
                  <a:schemeClr val="bg1"/>
                </a:solidFill>
                <a:latin typeface="Arial Narrow Bold"/>
                <a:cs typeface="Arial Narrow Bold"/>
              </a:rPr>
              <a:t>Transparency International Slovensko</a:t>
            </a:r>
            <a:r>
              <a:rPr lang="en-US" sz="1200" dirty="0">
                <a:solidFill>
                  <a:schemeClr val="bg1"/>
                </a:solidFill>
                <a:latin typeface="Arial Narrow Bold"/>
                <a:cs typeface="Arial Narrow Bold"/>
              </a:rPr>
              <a:t>. </a:t>
            </a:r>
            <a:r>
              <a:rPr lang="sk-SK" sz="1200" dirty="0">
                <a:solidFill>
                  <a:schemeClr val="bg1"/>
                </a:solidFill>
                <a:latin typeface="Arial Narrow Bold"/>
                <a:cs typeface="Arial Narrow Bold"/>
              </a:rPr>
              <a:t>Všetky práva vyhradené</a:t>
            </a:r>
            <a:r>
              <a:rPr lang="en-US" sz="1200" dirty="0">
                <a:solidFill>
                  <a:schemeClr val="bg1"/>
                </a:solidFill>
                <a:latin typeface="Arial Narrow Bold"/>
                <a:cs typeface="Arial Narrow Bold"/>
              </a:rPr>
              <a:t>.</a:t>
            </a:r>
          </a:p>
          <a:p>
            <a:pPr marL="0" indent="0" algn="ctr">
              <a:buNone/>
            </a:pPr>
            <a:endParaRPr lang="en-US" sz="1500" dirty="0">
              <a:solidFill>
                <a:schemeClr val="bg1"/>
              </a:solidFill>
              <a:latin typeface="Arial Narrow Bold"/>
              <a:cs typeface="Arial Narrow Bold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439" y="3036614"/>
            <a:ext cx="2942721" cy="10404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1700808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cap="all" dirty="0">
                <a:solidFill>
                  <a:schemeClr val="bg1"/>
                </a:solidFill>
              </a:rPr>
              <a:t>Ďakujeme za pozornosť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OTVORENOSŤ SA OPLATÍ</a:t>
            </a:r>
            <a:endParaRPr lang="en-US" dirty="0"/>
          </a:p>
        </p:txBody>
      </p:sp>
      <p:sp>
        <p:nvSpPr>
          <p:cNvPr id="12" name="Content Placeholder 7"/>
          <p:cNvSpPr>
            <a:spLocks noGrp="1"/>
          </p:cNvSpPr>
          <p:nvPr>
            <p:ph idx="20"/>
          </p:nvPr>
        </p:nvSpPr>
        <p:spPr>
          <a:xfrm>
            <a:off x="540000" y="1651000"/>
            <a:ext cx="8280472" cy="4658320"/>
          </a:xfrm>
        </p:spPr>
        <p:txBody>
          <a:bodyPr/>
          <a:lstStyle/>
          <a:p>
            <a:r>
              <a:rPr lang="sk-SK" sz="2000" b="1" dirty="0"/>
              <a:t>Oto </a:t>
            </a:r>
            <a:r>
              <a:rPr lang="sk-SK" sz="2000" b="1" dirty="0" err="1"/>
              <a:t>Žarnay</a:t>
            </a:r>
            <a:r>
              <a:rPr lang="sk-SK" sz="2000" b="1" dirty="0"/>
              <a:t> </a:t>
            </a:r>
            <a:r>
              <a:rPr lang="sk-SK" sz="2000" dirty="0"/>
              <a:t>– v 2013 upozornil na </a:t>
            </a:r>
            <a:r>
              <a:rPr lang="sk-SK" sz="2000" b="1" dirty="0"/>
              <a:t>zverejnené zmluvy </a:t>
            </a:r>
            <a:r>
              <a:rPr lang="sk-SK" sz="2000" dirty="0"/>
              <a:t>košickej obchodnej akadémie na právne služby</a:t>
            </a:r>
          </a:p>
          <a:p>
            <a:r>
              <a:rPr lang="sk-SK" sz="2000" dirty="0"/>
              <a:t>Škola i zriaďovateľ KSK ho najprv odbili, prišiel o prácu</a:t>
            </a:r>
          </a:p>
          <a:p>
            <a:r>
              <a:rPr lang="sk-SK" sz="2000" b="1" dirty="0"/>
              <a:t>NKÚ potvrdil nehospodárne nakladanie </a:t>
            </a:r>
            <a:r>
              <a:rPr lang="sk-SK" sz="2000" dirty="0"/>
              <a:t>s verejnými peniazmi  </a:t>
            </a:r>
          </a:p>
          <a:p>
            <a:r>
              <a:rPr lang="sk-SK" sz="2000" dirty="0"/>
              <a:t>KSK </a:t>
            </a:r>
            <a:r>
              <a:rPr lang="sk-SK" sz="2000" b="1" dirty="0"/>
              <a:t>prijal systémové opatrenie</a:t>
            </a:r>
            <a:r>
              <a:rPr lang="sk-SK" sz="2000" dirty="0"/>
              <a:t>, školy zastupujú právnici KSK</a:t>
            </a:r>
          </a:p>
          <a:p>
            <a:endParaRPr lang="sk-SK" sz="2000" dirty="0"/>
          </a:p>
          <a:p>
            <a:endParaRPr lang="sk-SK" sz="2000" dirty="0"/>
          </a:p>
          <a:p>
            <a:r>
              <a:rPr lang="sk-SK" sz="2000" dirty="0"/>
              <a:t>BBSK vypísala v pondelok 19.6.2017</a:t>
            </a:r>
            <a:r>
              <a:rPr lang="pl-PL" sz="2000" dirty="0"/>
              <a:t> </a:t>
            </a:r>
            <a:r>
              <a:rPr lang="pl-PL" sz="2000" b="1" dirty="0"/>
              <a:t>pätnásť tendrov na opravu ciest v Banskobystrickom kraji</a:t>
            </a:r>
            <a:r>
              <a:rPr lang="pl-PL" sz="2000" dirty="0"/>
              <a:t> za 9 740 000 eur</a:t>
            </a:r>
            <a:r>
              <a:rPr lang="sk-SK" sz="2000" dirty="0"/>
              <a:t> </a:t>
            </a:r>
          </a:p>
          <a:p>
            <a:r>
              <a:rPr lang="sk-SK" sz="2000" dirty="0"/>
              <a:t>Elektronické aukcie sa konali </a:t>
            </a:r>
            <a:r>
              <a:rPr lang="sk-SK" sz="2000" b="1" dirty="0"/>
              <a:t>naraz</a:t>
            </a:r>
            <a:r>
              <a:rPr lang="sk-SK" sz="2000" dirty="0"/>
              <a:t>, už v piatok</a:t>
            </a:r>
          </a:p>
          <a:p>
            <a:r>
              <a:rPr lang="sk-SK" sz="2000" b="1" dirty="0"/>
              <a:t>9 z 15 aukcií </a:t>
            </a:r>
            <a:r>
              <a:rPr lang="sk-SK" sz="2000" dirty="0"/>
              <a:t>vyhrala firma RENOMONT s 3-4 zamestnancami a tržbami v hodnote zlomu zákazky</a:t>
            </a:r>
          </a:p>
          <a:p>
            <a:r>
              <a:rPr lang="sk-SK" sz="2000" dirty="0"/>
              <a:t>Priebeh súťaží zverejnený na EKS, po medializácii </a:t>
            </a:r>
            <a:r>
              <a:rPr lang="sk-SK" sz="2000" b="1" dirty="0"/>
              <a:t>firma odstúpila</a:t>
            </a:r>
          </a:p>
        </p:txBody>
      </p:sp>
    </p:spTree>
    <p:extLst>
      <p:ext uri="{BB962C8B-B14F-4D97-AF65-F5344CB8AC3E}">
        <p14:creationId xmlns:p14="http://schemas.microsoft.com/office/powerpoint/2010/main" val="1708091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900" dirty="0"/>
              <a:t>rebríček TRANSPARENTNOSTI</a:t>
            </a:r>
            <a:endParaRPr lang="en-US" sz="2900" dirty="0"/>
          </a:p>
        </p:txBody>
      </p:sp>
      <p:sp>
        <p:nvSpPr>
          <p:cNvPr id="12" name="Content Placeholder 7"/>
          <p:cNvSpPr>
            <a:spLocks noGrp="1"/>
          </p:cNvSpPr>
          <p:nvPr>
            <p:ph idx="20"/>
          </p:nvPr>
        </p:nvSpPr>
        <p:spPr>
          <a:xfrm>
            <a:off x="540000" y="1651000"/>
            <a:ext cx="8280472" cy="4658320"/>
          </a:xfrm>
        </p:spPr>
        <p:txBody>
          <a:bodyPr/>
          <a:lstStyle/>
          <a:p>
            <a:r>
              <a:rPr lang="sk-SK" sz="2000" b="1" dirty="0"/>
              <a:t>Rebríčky transparentnosti</a:t>
            </a:r>
            <a:r>
              <a:rPr lang="sk-SK" sz="2000" dirty="0"/>
              <a:t> – dobrý nástroj na </a:t>
            </a:r>
            <a:r>
              <a:rPr lang="sk-SK" sz="2000" b="1" dirty="0"/>
              <a:t>meranie</a:t>
            </a:r>
            <a:r>
              <a:rPr lang="sk-SK" sz="2000" dirty="0"/>
              <a:t> prístupu žúp k otvorenosti voči verejnej kontrole, </a:t>
            </a:r>
            <a:r>
              <a:rPr lang="sk-SK" sz="2000" b="1" dirty="0"/>
              <a:t>tlak na väčšiu otvorenosť</a:t>
            </a:r>
            <a:r>
              <a:rPr lang="sk-SK" sz="2000" dirty="0"/>
              <a:t> </a:t>
            </a:r>
            <a:r>
              <a:rPr lang="sk-SK" sz="2000" b="1" dirty="0"/>
              <a:t> </a:t>
            </a:r>
          </a:p>
          <a:p>
            <a:endParaRPr lang="sk-SK" sz="2000" b="1" dirty="0"/>
          </a:p>
          <a:p>
            <a:r>
              <a:rPr lang="sk-SK" sz="2000" b="1" dirty="0"/>
              <a:t>Štvrtý </a:t>
            </a:r>
            <a:r>
              <a:rPr lang="sk-SK" sz="2000" dirty="0"/>
              <a:t>rebríček žúp (2011, 2013, 2015, 2017)</a:t>
            </a:r>
          </a:p>
          <a:p>
            <a:endParaRPr lang="sk-SK" sz="2000" b="1" dirty="0"/>
          </a:p>
          <a:p>
            <a:r>
              <a:rPr lang="sk-SK" sz="2000" dirty="0"/>
              <a:t>Poukázanie</a:t>
            </a:r>
            <a:r>
              <a:rPr lang="sk-SK" sz="2000" b="1" dirty="0"/>
              <a:t> na rozdiely </a:t>
            </a:r>
            <a:r>
              <a:rPr lang="sk-SK" sz="2000" dirty="0"/>
              <a:t>v transparentnosti medzi župami; vzájomná inšpirácia dobrými príkladmi; možnosť sledovať trendy </a:t>
            </a:r>
            <a:endParaRPr lang="sk-SK" sz="2000" b="1" dirty="0"/>
          </a:p>
          <a:p>
            <a:endParaRPr lang="sk-SK" sz="2000" b="1" dirty="0"/>
          </a:p>
          <a:p>
            <a:r>
              <a:rPr lang="sk-SK" sz="2000" b="1" dirty="0"/>
              <a:t>Prístup k informáciám</a:t>
            </a:r>
            <a:r>
              <a:rPr lang="sk-SK" sz="2000" dirty="0"/>
              <a:t> umožňuje verejnú kontrolu vedenia žúp, </a:t>
            </a:r>
            <a:r>
              <a:rPr lang="sk-SK" sz="2000" b="1" dirty="0"/>
              <a:t>pravidlá</a:t>
            </a:r>
            <a:r>
              <a:rPr lang="sk-SK" sz="2000" dirty="0"/>
              <a:t> obmedzujú priestor na svojvôľu</a:t>
            </a:r>
          </a:p>
          <a:p>
            <a:endParaRPr lang="sk-SK" sz="2000" b="1" dirty="0"/>
          </a:p>
          <a:p>
            <a:r>
              <a:rPr lang="sk-SK" sz="2000" dirty="0"/>
              <a:t>Vyššia transparentnosť však </a:t>
            </a:r>
            <a:r>
              <a:rPr lang="sk-SK" sz="2000" b="1" dirty="0"/>
              <a:t>automaticky neznamená </a:t>
            </a:r>
            <a:r>
              <a:rPr lang="sk-SK" sz="2000" dirty="0"/>
              <a:t>menej korupcie</a:t>
            </a:r>
          </a:p>
          <a:p>
            <a:endParaRPr lang="sk-SK" sz="2000" b="1" dirty="0"/>
          </a:p>
        </p:txBody>
      </p:sp>
    </p:spTree>
    <p:extLst>
      <p:ext uri="{BB962C8B-B14F-4D97-AF65-F5344CB8AC3E}">
        <p14:creationId xmlns:p14="http://schemas.microsoft.com/office/powerpoint/2010/main" val="1179517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k-SK" dirty="0"/>
              <a:t>Čo sme hodnotili?</a:t>
            </a:r>
            <a:endParaRPr lang="en-US" dirty="0"/>
          </a:p>
        </p:txBody>
      </p:sp>
      <p:graphicFrame>
        <p:nvGraphicFramePr>
          <p:cNvPr id="13" name="Content Placeholder 5"/>
          <p:cNvGraphicFramePr>
            <a:graphicFrameLocks noGrp="1"/>
          </p:cNvGraphicFramePr>
          <p:nvPr>
            <p:ph idx="20"/>
            <p:extLst>
              <p:ext uri="{D42A27DB-BD31-4B8C-83A1-F6EECF244321}">
                <p14:modId xmlns:p14="http://schemas.microsoft.com/office/powerpoint/2010/main" val="225115773"/>
              </p:ext>
            </p:extLst>
          </p:nvPr>
        </p:nvGraphicFramePr>
        <p:xfrm>
          <a:off x="1000100" y="2000240"/>
          <a:ext cx="7429552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6337300" cy="795338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ZDROJE dát</a:t>
            </a:r>
            <a:endParaRPr lang="en-US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E58B13F8-CDCE-4F3B-B758-EBB54138D8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2228204"/>
              </p:ext>
            </p:extLst>
          </p:nvPr>
        </p:nvGraphicFramePr>
        <p:xfrm>
          <a:off x="467544" y="1556792"/>
          <a:ext cx="7920582" cy="5037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TRENDY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45" y="1366838"/>
            <a:ext cx="5816555" cy="5035884"/>
          </a:xfrm>
          <a:prstGeom prst="rect">
            <a:avLst/>
          </a:prstGeom>
        </p:spPr>
      </p:pic>
      <p:sp>
        <p:nvSpPr>
          <p:cNvPr id="7" name="Content Placeholder 7"/>
          <p:cNvSpPr>
            <a:spLocks noGrp="1"/>
          </p:cNvSpPr>
          <p:nvPr>
            <p:ph idx="20"/>
          </p:nvPr>
        </p:nvSpPr>
        <p:spPr>
          <a:xfrm>
            <a:off x="6405244" y="1461815"/>
            <a:ext cx="2576643" cy="4845930"/>
          </a:xfrm>
        </p:spPr>
        <p:txBody>
          <a:bodyPr/>
          <a:lstStyle/>
          <a:p>
            <a:pPr algn="just"/>
            <a:r>
              <a:rPr lang="sk-SK" sz="2000" dirty="0"/>
              <a:t>Citeľný nárast o cca. +4 pb </a:t>
            </a:r>
            <a:r>
              <a:rPr lang="sk-SK" sz="2000" b="1" dirty="0"/>
              <a:t>vďaka TSK</a:t>
            </a:r>
            <a:r>
              <a:rPr lang="sk-SK" sz="2000" dirty="0"/>
              <a:t> (+34 pb)</a:t>
            </a:r>
          </a:p>
          <a:p>
            <a:pPr algn="just"/>
            <a:endParaRPr lang="sk-SK" sz="2000" dirty="0"/>
          </a:p>
          <a:p>
            <a:pPr algn="just"/>
            <a:r>
              <a:rPr lang="sk-SK" sz="2000" dirty="0"/>
              <a:t>Bez TSK - </a:t>
            </a:r>
            <a:r>
              <a:rPr lang="sk-SK" sz="2000" b="1" dirty="0"/>
              <a:t>rovnaké priemerné skóre </a:t>
            </a:r>
            <a:r>
              <a:rPr lang="sk-SK" sz="2000" dirty="0"/>
              <a:t>ako v 2015 - stagnácia</a:t>
            </a:r>
          </a:p>
          <a:p>
            <a:pPr algn="just"/>
            <a:endParaRPr lang="sk-SK" sz="2000" dirty="0"/>
          </a:p>
          <a:p>
            <a:pPr algn="just"/>
            <a:r>
              <a:rPr lang="sk-SK" sz="2000" dirty="0"/>
              <a:t>Pri porovnaní 99 </a:t>
            </a:r>
            <a:r>
              <a:rPr lang="sk-SK" sz="2000" b="1" dirty="0"/>
              <a:t>nezmenených otázok - rovnaké skóre </a:t>
            </a:r>
            <a:r>
              <a:rPr lang="sk-SK" sz="2000" dirty="0"/>
              <a:t>ako v 2015</a:t>
            </a:r>
          </a:p>
          <a:p>
            <a:pPr marL="0" indent="0">
              <a:buNone/>
            </a:pPr>
            <a:endParaRPr lang="sk-SK" sz="2000" b="1" dirty="0"/>
          </a:p>
          <a:p>
            <a:endParaRPr lang="sk-SK" sz="2000" b="1" dirty="0"/>
          </a:p>
          <a:p>
            <a:endParaRPr lang="sk-SK" sz="2000" b="1" dirty="0"/>
          </a:p>
        </p:txBody>
      </p:sp>
    </p:spTree>
    <p:extLst>
      <p:ext uri="{BB962C8B-B14F-4D97-AF65-F5344CB8AC3E}">
        <p14:creationId xmlns:p14="http://schemas.microsoft.com/office/powerpoint/2010/main" val="2736670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617438"/>
            <a:ext cx="6337300" cy="795338"/>
          </a:xfrm>
        </p:spPr>
        <p:txBody>
          <a:bodyPr/>
          <a:lstStyle/>
          <a:p>
            <a:r>
              <a:rPr lang="sk-SK" dirty="0"/>
              <a:t>Porovnanie oblastí</a:t>
            </a:r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304659"/>
              </p:ext>
            </p:extLst>
          </p:nvPr>
        </p:nvGraphicFramePr>
        <p:xfrm>
          <a:off x="395536" y="1412777"/>
          <a:ext cx="7992888" cy="489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6018">
                  <a:extLst>
                    <a:ext uri="{9D8B030D-6E8A-4147-A177-3AD203B41FA5}">
                      <a16:colId xmlns:a16="http://schemas.microsoft.com/office/drawing/2014/main" val="1116750039"/>
                    </a:ext>
                  </a:extLst>
                </a:gridCol>
                <a:gridCol w="1328799">
                  <a:extLst>
                    <a:ext uri="{9D8B030D-6E8A-4147-A177-3AD203B41FA5}">
                      <a16:colId xmlns:a16="http://schemas.microsoft.com/office/drawing/2014/main" val="4105997083"/>
                    </a:ext>
                  </a:extLst>
                </a:gridCol>
                <a:gridCol w="2258071">
                  <a:extLst>
                    <a:ext uri="{9D8B030D-6E8A-4147-A177-3AD203B41FA5}">
                      <a16:colId xmlns:a16="http://schemas.microsoft.com/office/drawing/2014/main" val="1547461198"/>
                    </a:ext>
                  </a:extLst>
                </a:gridCol>
              </a:tblGrid>
              <a:tr h="638277"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tx1"/>
                          </a:solidFill>
                        </a:rPr>
                        <a:t>POLITIKA (OBLASŤ)</a:t>
                      </a: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VÁHA</a:t>
                      </a: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PRIEMERNÉ VÝSLEDKY</a:t>
                      </a:r>
                    </a:p>
                  </a:txBody>
                  <a:tcPr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088022"/>
                  </a:ext>
                </a:extLst>
              </a:tr>
              <a:tr h="354856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Prístup k informáciám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23,8%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75,39%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49205"/>
                  </a:ext>
                </a:extLst>
              </a:tr>
              <a:tr h="354856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Financie a verejné obstarávanie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23,5%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63,83%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835968"/>
                  </a:ext>
                </a:extLst>
              </a:tr>
              <a:tr h="354856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Účasť verejnosti na rozhodovaní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9,3%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42,36%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461952"/>
                  </a:ext>
                </a:extLst>
              </a:tr>
              <a:tr h="354856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Etika a konflikt záujmov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8,8%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41,25%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774742"/>
                  </a:ext>
                </a:extLst>
              </a:tr>
              <a:tr h="354856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Predaj a prenájom majetku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8,0%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27,98%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18467"/>
                  </a:ext>
                </a:extLst>
              </a:tr>
              <a:tr h="354856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Mediálna politika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6,0%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46,20%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814804"/>
                  </a:ext>
                </a:extLst>
              </a:tr>
              <a:tr h="354856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Personálna politika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6,0%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36,15%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06622"/>
                  </a:ext>
                </a:extLst>
              </a:tr>
              <a:tr h="354856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Podniky a organizácie VÚC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5,0%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51,38%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053400"/>
                  </a:ext>
                </a:extLst>
              </a:tr>
              <a:tr h="354856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Dotácie a granty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4,3%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38,43%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457735"/>
                  </a:ext>
                </a:extLst>
              </a:tr>
              <a:tr h="354856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Zariadenia sociálnych služieb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3,5%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46,88%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473139"/>
                  </a:ext>
                </a:extLst>
              </a:tr>
              <a:tr h="354856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Dopravná politika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2,0%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46,88%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237693"/>
                  </a:ext>
                </a:extLst>
              </a:tr>
              <a:tr h="354856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Celkovo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54,33%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537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27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900" dirty="0"/>
              <a:t>Niektoré zistenia</a:t>
            </a:r>
            <a:endParaRPr lang="en-US" sz="2900" dirty="0"/>
          </a:p>
        </p:txBody>
      </p:sp>
      <p:sp>
        <p:nvSpPr>
          <p:cNvPr id="12" name="Content Placeholder 7"/>
          <p:cNvSpPr>
            <a:spLocks noGrp="1"/>
          </p:cNvSpPr>
          <p:nvPr>
            <p:ph idx="20"/>
          </p:nvPr>
        </p:nvSpPr>
        <p:spPr>
          <a:xfrm>
            <a:off x="517180" y="1394297"/>
            <a:ext cx="8352928" cy="4896544"/>
          </a:xfrm>
        </p:spPr>
        <p:txBody>
          <a:bodyPr/>
          <a:lstStyle/>
          <a:p>
            <a:r>
              <a:rPr lang="sk-SK" sz="2000" dirty="0"/>
              <a:t>Predaj a prenájom majetku a personálna politika - stále </a:t>
            </a:r>
            <a:r>
              <a:rPr lang="sk-SK" sz="2000" b="1" dirty="0"/>
              <a:t>najproblémovejšie oblasti </a:t>
            </a:r>
            <a:r>
              <a:rPr lang="sk-SK" sz="2000" dirty="0"/>
              <a:t>– mierne zlepšenie badať v personálnej politike (mierne sa zvýšil pomer výberových konaní a zlepšilo sa aj informovanie o nich)</a:t>
            </a:r>
          </a:p>
          <a:p>
            <a:endParaRPr lang="sk-SK" sz="2000" dirty="0"/>
          </a:p>
          <a:p>
            <a:r>
              <a:rPr lang="sk-SK" sz="2000" b="1" dirty="0"/>
              <a:t>Najväčší progres </a:t>
            </a:r>
            <a:r>
              <a:rPr lang="sk-SK" sz="2000" dirty="0"/>
              <a:t>– dopravná politika – lepšie informovanie o dopravných licenciách i zmenách cestovných poriadkov</a:t>
            </a:r>
          </a:p>
          <a:p>
            <a:endParaRPr lang="sk-SK" sz="2000" dirty="0"/>
          </a:p>
          <a:p>
            <a:r>
              <a:rPr lang="sk-SK" sz="2000" b="1" dirty="0"/>
              <a:t>Citeľné zlepšenie </a:t>
            </a:r>
            <a:r>
              <a:rPr lang="sk-SK" sz="2000" dirty="0"/>
              <a:t>– účasť verejnosti na rozhodovaní – viac informácií o procese pripomienkovania VZN, záznamy zo zastupiteľstva už zverejňujú všetky kraje, stúpol počet krajov s verejnými komisiami</a:t>
            </a:r>
          </a:p>
          <a:p>
            <a:endParaRPr lang="sk-SK" sz="2000" dirty="0"/>
          </a:p>
          <a:p>
            <a:r>
              <a:rPr lang="sk-SK" sz="2000" dirty="0"/>
              <a:t>Mediálna politika – až 7 krajov vykazuje pri vydávaní župných médií výrazné </a:t>
            </a:r>
            <a:r>
              <a:rPr lang="sk-SK" sz="2000" b="1" dirty="0"/>
              <a:t>nedostatky</a:t>
            </a:r>
            <a:r>
              <a:rPr lang="sk-SK" sz="2000" dirty="0"/>
              <a:t> z hľadiska ich verejnoprávneho poslania, v prípade BBSK otvorene zneužívanie   </a:t>
            </a:r>
          </a:p>
          <a:p>
            <a:endParaRPr lang="sk-SK" sz="2000" dirty="0"/>
          </a:p>
          <a:p>
            <a:endParaRPr lang="sk-SK" sz="2000" dirty="0"/>
          </a:p>
          <a:p>
            <a:endParaRPr lang="sk-SK" sz="2000" dirty="0"/>
          </a:p>
          <a:p>
            <a:endParaRPr lang="sk-SK" sz="2000" dirty="0"/>
          </a:p>
          <a:p>
            <a:r>
              <a:rPr lang="sk-SK" sz="2000" dirty="0"/>
              <a:t> </a:t>
            </a:r>
            <a:endParaRPr lang="sk-SK" sz="2000" b="1" dirty="0"/>
          </a:p>
        </p:txBody>
      </p:sp>
    </p:spTree>
    <p:extLst>
      <p:ext uri="{BB962C8B-B14F-4D97-AF65-F5344CB8AC3E}">
        <p14:creationId xmlns:p14="http://schemas.microsoft.com/office/powerpoint/2010/main" val="1835331597"/>
      </p:ext>
    </p:extLst>
  </p:cSld>
  <p:clrMapOvr>
    <a:masterClrMapping/>
  </p:clrMapOvr>
</p:sld>
</file>

<file path=ppt/theme/theme1.xml><?xml version="1.0" encoding="utf-8"?>
<a:theme xmlns:a="http://schemas.openxmlformats.org/drawingml/2006/main" name="ti-presentation-template-2014">
  <a:themeElements>
    <a:clrScheme name="Transparency International">
      <a:dk1>
        <a:sysClr val="windowText" lastClr="000000"/>
      </a:dk1>
      <a:lt1>
        <a:sysClr val="window" lastClr="FFFFFF"/>
      </a:lt1>
      <a:dk2>
        <a:srgbClr val="0B0D11"/>
      </a:dk2>
      <a:lt2>
        <a:srgbClr val="DDDEDD"/>
      </a:lt2>
      <a:accent1>
        <a:srgbClr val="BFBFBF"/>
      </a:accent1>
      <a:accent2>
        <a:srgbClr val="595959"/>
      </a:accent2>
      <a:accent3>
        <a:srgbClr val="4F7689"/>
      </a:accent3>
      <a:accent4>
        <a:srgbClr val="60BCDF"/>
      </a:accent4>
      <a:accent5>
        <a:srgbClr val="009FEE"/>
      </a:accent5>
      <a:accent6>
        <a:srgbClr val="0076B1"/>
      </a:accent6>
      <a:hlink>
        <a:srgbClr val="009FEE"/>
      </a:hlink>
      <a:folHlink>
        <a:srgbClr val="009FE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NEXALA">
      <a:dk1>
        <a:srgbClr val="002C44"/>
      </a:dk1>
      <a:lt1>
        <a:srgbClr val="FFFFFE"/>
      </a:lt1>
      <a:dk2>
        <a:srgbClr val="002C44"/>
      </a:dk2>
      <a:lt2>
        <a:srgbClr val="DDDEDD"/>
      </a:lt2>
      <a:accent1>
        <a:srgbClr val="141313"/>
      </a:accent1>
      <a:accent2>
        <a:srgbClr val="313231"/>
      </a:accent2>
      <a:accent3>
        <a:srgbClr val="505150"/>
      </a:accent3>
      <a:accent4>
        <a:srgbClr val="6D6E6D"/>
      </a:accent4>
      <a:accent5>
        <a:srgbClr val="8D8E8D"/>
      </a:accent5>
      <a:accent6>
        <a:srgbClr val="B2B3B2"/>
      </a:accent6>
      <a:hlink>
        <a:srgbClr val="29ABE2"/>
      </a:hlink>
      <a:folHlink>
        <a:srgbClr val="002C4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ti-presentation-template-2014.potx</Template>
  <TotalTime>2618</TotalTime>
  <Words>1111</Words>
  <Application>Microsoft Office PowerPoint</Application>
  <PresentationFormat>Prezentácia na obrazovke (4:3)</PresentationFormat>
  <Paragraphs>215</Paragraphs>
  <Slides>28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28</vt:i4>
      </vt:variant>
    </vt:vector>
  </HeadingPairs>
  <TitlesOfParts>
    <vt:vector size="35" baseType="lpstr">
      <vt:lpstr>Arial</vt:lpstr>
      <vt:lpstr>Arial Narrow</vt:lpstr>
      <vt:lpstr>Arial Narrow Bold</vt:lpstr>
      <vt:lpstr>Calibri</vt:lpstr>
      <vt:lpstr>Times New Roman</vt:lpstr>
      <vt:lpstr>ti-presentation-template-2014</vt:lpstr>
      <vt:lpstr>Office Theme</vt:lpstr>
      <vt:lpstr>OTVORENOSŤ SA VYPLÁCA AJ V REGIÓNOCH</vt:lpstr>
      <vt:lpstr>AJ v ŽUPÁCH IDE O VEĽA</vt:lpstr>
      <vt:lpstr>OTVORENOSŤ SA OPLATÍ</vt:lpstr>
      <vt:lpstr>rebríček TRANSPARENTNOSTI</vt:lpstr>
      <vt:lpstr>Čo sme hodnotili?</vt:lpstr>
      <vt:lpstr>ZDROJE dát</vt:lpstr>
      <vt:lpstr>TRENDY</vt:lpstr>
      <vt:lpstr>Porovnanie oblastí</vt:lpstr>
      <vt:lpstr>Niektoré zistenia</vt:lpstr>
      <vt:lpstr>Niektoré nOVINKY</vt:lpstr>
      <vt:lpstr>ŽUPNÉ VOĽBY 2013</vt:lpstr>
      <vt:lpstr>POSTOJ K OTVORENOSTI</vt:lpstr>
      <vt:lpstr>postoj K OTVORENOSTI</vt:lpstr>
      <vt:lpstr>OTVORENÁ ŽUPA</vt:lpstr>
      <vt:lpstr>ElektronicKá úradná tabuľa</vt:lpstr>
      <vt:lpstr>E-Tabuľa – Ako to nerobiť</vt:lpstr>
      <vt:lpstr>Participatívny rozpočet</vt:lpstr>
      <vt:lpstr>prepojenie faktúr so zmluvami</vt:lpstr>
      <vt:lpstr>UDRŽATEĽNOSŤ</vt:lpstr>
      <vt:lpstr>TECHNICKÉ PREKÁŽKY</vt:lpstr>
      <vt:lpstr>Spolitizované médiá</vt:lpstr>
      <vt:lpstr>Spolitizované médiá</vt:lpstr>
      <vt:lpstr>Svet nie je Čiernobiely</vt:lpstr>
      <vt:lpstr>Zmluvy NA DVA Spôsoby</vt:lpstr>
      <vt:lpstr>Skokani rebríčka</vt:lpstr>
      <vt:lpstr>Poradie žúp 2017</vt:lpstr>
      <vt:lpstr>Podrobnosti k Rebríčku</vt:lpstr>
      <vt:lpstr>Prezentácia programu PowerPoint</vt:lpstr>
    </vt:vector>
  </TitlesOfParts>
  <Manager/>
  <Company>bruc1e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charlie  brown</dc:creator>
  <cp:keywords/>
  <dc:description/>
  <cp:lastModifiedBy>Michal Pisko (TI SK)</cp:lastModifiedBy>
  <cp:revision>276</cp:revision>
  <cp:lastPrinted>2017-09-28T06:30:48Z</cp:lastPrinted>
  <dcterms:created xsi:type="dcterms:W3CDTF">2013-10-14T13:11:05Z</dcterms:created>
  <dcterms:modified xsi:type="dcterms:W3CDTF">2017-09-28T07:49:07Z</dcterms:modified>
  <cp:category/>
</cp:coreProperties>
</file>