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8" r:id="rId3"/>
    <p:sldId id="257" r:id="rId4"/>
    <p:sldId id="260" r:id="rId5"/>
    <p:sldId id="266" r:id="rId6"/>
    <p:sldId id="267" r:id="rId7"/>
    <p:sldId id="261" r:id="rId8"/>
    <p:sldId id="262" r:id="rId9"/>
    <p:sldId id="279" r:id="rId10"/>
    <p:sldId id="270" r:id="rId11"/>
    <p:sldId id="274" r:id="rId12"/>
    <p:sldId id="277" r:id="rId13"/>
    <p:sldId id="268" r:id="rId14"/>
    <p:sldId id="271" r:id="rId15"/>
    <p:sldId id="272" r:id="rId16"/>
    <p:sldId id="276" r:id="rId17"/>
    <p:sldId id="273" r:id="rId18"/>
    <p:sldId id="284" r:id="rId19"/>
    <p:sldId id="283" r:id="rId20"/>
    <p:sldId id="280" r:id="rId21"/>
    <p:sldId id="269" r:id="rId22"/>
    <p:sldId id="281" r:id="rId23"/>
    <p:sldId id="265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4F7A3-110F-4292-9752-FBE5707A30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B600A3-9E18-4871-BB70-B3BF74BF28E0}">
      <dgm:prSet/>
      <dgm:spPr/>
      <dgm:t>
        <a:bodyPr/>
        <a:lstStyle/>
        <a:p>
          <a:r>
            <a:rPr lang="sk-SK" dirty="0"/>
            <a:t>Máte ? </a:t>
          </a:r>
        </a:p>
        <a:p>
          <a:r>
            <a:rPr lang="sk-SK" dirty="0"/>
            <a:t>– ste vlastník a zodpovedný</a:t>
          </a:r>
          <a:endParaRPr lang="en-US" dirty="0"/>
        </a:p>
      </dgm:t>
    </dgm:pt>
    <dgm:pt modelId="{90969657-B40B-471F-9D5C-9DB2C6283FB3}" type="parTrans" cxnId="{566E37C2-DEC9-4634-AC58-7AE440EA467F}">
      <dgm:prSet/>
      <dgm:spPr/>
      <dgm:t>
        <a:bodyPr/>
        <a:lstStyle/>
        <a:p>
          <a:endParaRPr lang="en-US"/>
        </a:p>
      </dgm:t>
    </dgm:pt>
    <dgm:pt modelId="{E55BB771-AFEF-4B0C-9BD8-623D1CDD6DE4}" type="sibTrans" cxnId="{566E37C2-DEC9-4634-AC58-7AE440EA467F}">
      <dgm:prSet/>
      <dgm:spPr/>
      <dgm:t>
        <a:bodyPr/>
        <a:lstStyle/>
        <a:p>
          <a:endParaRPr lang="en-US"/>
        </a:p>
      </dgm:t>
    </dgm:pt>
    <dgm:pt modelId="{4E8AD368-2718-4F74-86BD-46FDB391A64F}">
      <dgm:prSet/>
      <dgm:spPr/>
      <dgm:t>
        <a:bodyPr/>
        <a:lstStyle/>
        <a:p>
          <a:r>
            <a:rPr lang="sk-SK" dirty="0"/>
            <a:t>Nemáte? </a:t>
          </a:r>
        </a:p>
        <a:p>
          <a:r>
            <a:rPr lang="sk-SK" dirty="0"/>
            <a:t>– prenajali ste ich – sledovať plnenie nájomnej zmluvy</a:t>
          </a:r>
          <a:endParaRPr lang="en-US" dirty="0"/>
        </a:p>
      </dgm:t>
    </dgm:pt>
    <dgm:pt modelId="{2AEC18E0-36C0-4A2B-8A9C-7037101F60E3}" type="parTrans" cxnId="{712BE6D9-616E-4A10-8224-3B95AF51439E}">
      <dgm:prSet/>
      <dgm:spPr/>
      <dgm:t>
        <a:bodyPr/>
        <a:lstStyle/>
        <a:p>
          <a:endParaRPr lang="en-US"/>
        </a:p>
      </dgm:t>
    </dgm:pt>
    <dgm:pt modelId="{66D873CB-B395-432F-B626-D552E2D038F2}" type="sibTrans" cxnId="{712BE6D9-616E-4A10-8224-3B95AF51439E}">
      <dgm:prSet/>
      <dgm:spPr/>
      <dgm:t>
        <a:bodyPr/>
        <a:lstStyle/>
        <a:p>
          <a:endParaRPr lang="en-US"/>
        </a:p>
      </dgm:t>
    </dgm:pt>
    <dgm:pt modelId="{0A1FEFF4-E0A1-4415-BC12-4E1CD98EC87C}" type="pres">
      <dgm:prSet presAssocID="{D1A4F7A3-110F-4292-9752-FBE5707A30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DCCEA60-BAB3-4915-8DF6-534297B679B7}" type="pres">
      <dgm:prSet presAssocID="{95B600A3-9E18-4871-BB70-B3BF74BF28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73A1843-4EDD-4D46-AE7C-735C5F489B44}" type="pres">
      <dgm:prSet presAssocID="{E55BB771-AFEF-4B0C-9BD8-623D1CDD6DE4}" presName="spacer" presStyleCnt="0"/>
      <dgm:spPr/>
    </dgm:pt>
    <dgm:pt modelId="{1337A18C-F70E-4D81-9F85-30BA00065E92}" type="pres">
      <dgm:prSet presAssocID="{4E8AD368-2718-4F74-86BD-46FDB391A64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576D905-80C5-48CA-BCB1-CDF8A19925B2}" type="presOf" srcId="{4E8AD368-2718-4F74-86BD-46FDB391A64F}" destId="{1337A18C-F70E-4D81-9F85-30BA00065E92}" srcOrd="0" destOrd="0" presId="urn:microsoft.com/office/officeart/2005/8/layout/vList2"/>
    <dgm:cxn modelId="{71B269AA-CE2D-425C-B80B-C366676455D6}" type="presOf" srcId="{D1A4F7A3-110F-4292-9752-FBE5707A30A1}" destId="{0A1FEFF4-E0A1-4415-BC12-4E1CD98EC87C}" srcOrd="0" destOrd="0" presId="urn:microsoft.com/office/officeart/2005/8/layout/vList2"/>
    <dgm:cxn modelId="{841DFB15-6E01-47D7-AEF0-3B24142B96EF}" type="presOf" srcId="{95B600A3-9E18-4871-BB70-B3BF74BF28E0}" destId="{EDCCEA60-BAB3-4915-8DF6-534297B679B7}" srcOrd="0" destOrd="0" presId="urn:microsoft.com/office/officeart/2005/8/layout/vList2"/>
    <dgm:cxn modelId="{566E37C2-DEC9-4634-AC58-7AE440EA467F}" srcId="{D1A4F7A3-110F-4292-9752-FBE5707A30A1}" destId="{95B600A3-9E18-4871-BB70-B3BF74BF28E0}" srcOrd="0" destOrd="0" parTransId="{90969657-B40B-471F-9D5C-9DB2C6283FB3}" sibTransId="{E55BB771-AFEF-4B0C-9BD8-623D1CDD6DE4}"/>
    <dgm:cxn modelId="{712BE6D9-616E-4A10-8224-3B95AF51439E}" srcId="{D1A4F7A3-110F-4292-9752-FBE5707A30A1}" destId="{4E8AD368-2718-4F74-86BD-46FDB391A64F}" srcOrd="1" destOrd="0" parTransId="{2AEC18E0-36C0-4A2B-8A9C-7037101F60E3}" sibTransId="{66D873CB-B395-432F-B626-D552E2D038F2}"/>
    <dgm:cxn modelId="{C94C3F8E-245F-4CD8-8C57-C52B9ADEF92D}" type="presParOf" srcId="{0A1FEFF4-E0A1-4415-BC12-4E1CD98EC87C}" destId="{EDCCEA60-BAB3-4915-8DF6-534297B679B7}" srcOrd="0" destOrd="0" presId="urn:microsoft.com/office/officeart/2005/8/layout/vList2"/>
    <dgm:cxn modelId="{30CFD524-0A7C-44FD-A124-2BFA7E3C188A}" type="presParOf" srcId="{0A1FEFF4-E0A1-4415-BC12-4E1CD98EC87C}" destId="{573A1843-4EDD-4D46-AE7C-735C5F489B44}" srcOrd="1" destOrd="0" presId="urn:microsoft.com/office/officeart/2005/8/layout/vList2"/>
    <dgm:cxn modelId="{674318C0-6926-4496-AAC9-3FD9EB6EEBBA}" type="presParOf" srcId="{0A1FEFF4-E0A1-4415-BC12-4E1CD98EC87C}" destId="{1337A18C-F70E-4D81-9F85-30BA00065E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CEA60-BAB3-4915-8DF6-534297B679B7}">
      <dsp:nvSpPr>
        <dsp:cNvPr id="0" name=""/>
        <dsp:cNvSpPr/>
      </dsp:nvSpPr>
      <dsp:spPr>
        <a:xfrm>
          <a:off x="0" y="33449"/>
          <a:ext cx="7728267" cy="2452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/>
            <a:t>Máte ?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/>
            <a:t>– ste vlastník a zodpovedný</a:t>
          </a:r>
          <a:endParaRPr lang="en-US" sz="4000" kern="1200" dirty="0"/>
        </a:p>
      </dsp:txBody>
      <dsp:txXfrm>
        <a:off x="119727" y="153176"/>
        <a:ext cx="7488813" cy="2213158"/>
      </dsp:txXfrm>
    </dsp:sp>
    <dsp:sp modelId="{1337A18C-F70E-4D81-9F85-30BA00065E92}">
      <dsp:nvSpPr>
        <dsp:cNvPr id="0" name=""/>
        <dsp:cNvSpPr/>
      </dsp:nvSpPr>
      <dsp:spPr>
        <a:xfrm>
          <a:off x="0" y="2601262"/>
          <a:ext cx="7728267" cy="2452612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/>
            <a:t>Nemáte?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/>
            <a:t>– prenajali ste ich – sledovať plnenie nájomnej zmluvy</a:t>
          </a:r>
          <a:endParaRPr lang="en-US" sz="4000" kern="1200" dirty="0"/>
        </a:p>
      </dsp:txBody>
      <dsp:txXfrm>
        <a:off x="119727" y="2720989"/>
        <a:ext cx="7488813" cy="2213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5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9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5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7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0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9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5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1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3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3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EB7F0-B12F-406B-A4E0-BF53F5D5D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Verejná kontrola v regionálnom zdravotníctve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D86742-1A14-45D9-B8AA-E57CFF16B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solidFill>
                  <a:schemeClr val="tx1"/>
                </a:solidFill>
              </a:rPr>
              <a:t>Jana Ježíková</a:t>
            </a:r>
          </a:p>
        </p:txBody>
      </p:sp>
    </p:spTree>
    <p:extLst>
      <p:ext uri="{BB962C8B-B14F-4D97-AF65-F5344CB8AC3E}">
        <p14:creationId xmlns:p14="http://schemas.microsoft.com/office/powerpoint/2010/main" val="172890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BDC1A-4C7D-4A42-A40F-32DEEDE5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9163" cy="4601183"/>
          </a:xfrm>
        </p:spPr>
        <p:txBody>
          <a:bodyPr/>
          <a:lstStyle/>
          <a:p>
            <a:r>
              <a:rPr lang="sk-SK" dirty="0"/>
              <a:t>Vydávanie povolení na prevádzkovanie ZZ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75A738-EE4D-4F45-8163-A84B3BD70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/>
              <a:t>Samosprávne kraje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A895C06-5245-4CB5-8E65-DCBCFCA346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Všeobecná nemocnica</a:t>
            </a:r>
          </a:p>
          <a:p>
            <a:r>
              <a:rPr lang="sk-SK" dirty="0"/>
              <a:t>Lekárne</a:t>
            </a:r>
          </a:p>
          <a:p>
            <a:r>
              <a:rPr lang="sk-SK" dirty="0"/>
              <a:t>Polikliniky</a:t>
            </a:r>
          </a:p>
          <a:p>
            <a:r>
              <a:rPr lang="sk-SK" dirty="0"/>
              <a:t>Ambulancie</a:t>
            </a:r>
          </a:p>
          <a:p>
            <a:r>
              <a:rPr lang="sk-SK" dirty="0"/>
              <a:t>Laboratória, rehabilitácie</a:t>
            </a:r>
          </a:p>
          <a:p>
            <a:r>
              <a:rPr lang="sk-SK" dirty="0"/>
              <a:t>Zariadenia jednodňovej chirurgie</a:t>
            </a:r>
          </a:p>
          <a:p>
            <a:r>
              <a:rPr lang="sk-SK" dirty="0"/>
              <a:t>ADOS</a:t>
            </a:r>
          </a:p>
          <a:p>
            <a:r>
              <a:rPr lang="sk-SK" dirty="0"/>
              <a:t>Liečebne</a:t>
            </a:r>
          </a:p>
          <a:p>
            <a:r>
              <a:rPr lang="sk-SK" dirty="0"/>
              <a:t>Hospice</a:t>
            </a:r>
          </a:p>
          <a:p>
            <a:r>
              <a:rPr lang="sk-SK" dirty="0"/>
              <a:t>...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1D6612-B9F1-463F-94A1-90A317044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k-SK" sz="2800" dirty="0"/>
              <a:t>Ministerstvo zdravotníctva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D7211AD-F302-4954-8163-F632053767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dirty="0"/>
              <a:t>Špecializovaná nemocnica</a:t>
            </a:r>
          </a:p>
          <a:p>
            <a:r>
              <a:rPr lang="sk-SK" dirty="0"/>
              <a:t>Ambulancie pohotovostnej služby (bývalé „LSPP“)</a:t>
            </a:r>
          </a:p>
          <a:p>
            <a:r>
              <a:rPr lang="sk-SK" dirty="0"/>
              <a:t>Ambulancie dopravnej zdravotnej služby (DZS)</a:t>
            </a:r>
          </a:p>
          <a:p>
            <a:r>
              <a:rPr lang="sk-SK" dirty="0"/>
              <a:t>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480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19544-B26B-4DE0-8767-562B6C1E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Vydávanie povolení na prevádzkovanie ZZ je </a:t>
            </a:r>
            <a:r>
              <a:rPr lang="sk-SK" dirty="0" err="1"/>
              <a:t>nárokovateľné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D68852-929E-4B39-A87E-C2B4A704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 na základe splnenia </a:t>
            </a:r>
            <a:r>
              <a:rPr lang="sk-SK" sz="3200" b="1" dirty="0"/>
              <a:t>zákonných </a:t>
            </a:r>
            <a:r>
              <a:rPr lang="sk-SK" sz="3200" dirty="0"/>
              <a:t>kritérií </a:t>
            </a:r>
          </a:p>
          <a:p>
            <a:r>
              <a:rPr lang="sk-SK" sz="3200" dirty="0"/>
              <a:t>na neurčitú dobu</a:t>
            </a:r>
          </a:p>
          <a:p>
            <a:r>
              <a:rPr lang="sk-SK" sz="3200" dirty="0"/>
              <a:t> základ pre poskytovanie zdravotnej starostlivosti</a:t>
            </a:r>
          </a:p>
          <a:p>
            <a:r>
              <a:rPr lang="sk-SK" sz="3200" dirty="0"/>
              <a:t> vydaním povolenia sa VUC nestáva „zriaďovateľ“ ambulancie, ani ZZ nie je „v jeho pôsobnosti</a:t>
            </a:r>
          </a:p>
          <a:p>
            <a:pPr marL="0" indent="0">
              <a:buNone/>
            </a:pPr>
            <a:r>
              <a:rPr lang="sk-SK" sz="2400" dirty="0"/>
              <a:t> (analógia so živnostenským listom)</a:t>
            </a:r>
          </a:p>
        </p:txBody>
      </p:sp>
    </p:spTree>
    <p:extLst>
      <p:ext uri="{BB962C8B-B14F-4D97-AF65-F5344CB8AC3E}">
        <p14:creationId xmlns:p14="http://schemas.microsoft.com/office/powerpoint/2010/main" val="232911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56808C-35C2-424C-80E1-C50CE7E4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Ambulantná</a:t>
            </a:r>
            <a:r>
              <a:rPr lang="en-US" sz="50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0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pohotovostná</a:t>
            </a:r>
            <a:r>
              <a:rPr lang="en-US" sz="50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0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služba</a:t>
            </a:r>
            <a:r>
              <a:rPr lang="en-US" sz="50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50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zubno</a:t>
            </a:r>
            <a:r>
              <a:rPr lang="en-US" sz="50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50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lekárska</a:t>
            </a:r>
            <a:r>
              <a:rPr lang="en-US" sz="50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0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pohotovostná</a:t>
            </a:r>
            <a:r>
              <a:rPr lang="en-US" sz="50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0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služba</a:t>
            </a:r>
            <a:endParaRPr lang="en-US" sz="50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7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38AF09-2C50-47FB-9D0A-21C7E977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01" y="761998"/>
            <a:ext cx="7279324" cy="4937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/>
              <a:t>Ambulantná pohotovostná služba (APS)</a:t>
            </a:r>
          </a:p>
          <a:p>
            <a:pPr marL="0" indent="0">
              <a:buNone/>
            </a:pPr>
            <a:r>
              <a:rPr lang="sk-SK" sz="1700" dirty="0">
                <a:latin typeface="Open Sans" panose="020B0606030504020204" pitchFamily="34" charset="0"/>
              </a:rPr>
              <a:t>= je poskytovaná </a:t>
            </a:r>
            <a:r>
              <a:rPr lang="sk-SK" sz="1700" b="1" dirty="0">
                <a:latin typeface="Open Sans" panose="020B0606030504020204" pitchFamily="34" charset="0"/>
              </a:rPr>
              <a:t>všeobecnými lekármi </a:t>
            </a:r>
          </a:p>
          <a:p>
            <a:r>
              <a:rPr lang="sk-SK" sz="1700" dirty="0">
                <a:latin typeface="Open Sans" panose="020B0606030504020204" pitchFamily="34" charset="0"/>
              </a:rPr>
              <a:t>v </a:t>
            </a:r>
            <a:r>
              <a:rPr lang="sk-SK" sz="1700" b="0" i="0" dirty="0">
                <a:effectLst/>
                <a:latin typeface="Open Sans" panose="020B0606030504020204" pitchFamily="34" charset="0"/>
              </a:rPr>
              <a:t>pracovných dňoch v čase </a:t>
            </a:r>
            <a:r>
              <a:rPr lang="sk-SK" sz="1700" b="1" i="0" dirty="0">
                <a:effectLst/>
                <a:latin typeface="Open Sans" panose="020B0606030504020204" pitchFamily="34" charset="0"/>
              </a:rPr>
              <a:t>od 16. do 22. hod</a:t>
            </a:r>
            <a:r>
              <a:rPr lang="sk-SK" sz="1700" b="0" i="0" dirty="0">
                <a:effectLst/>
                <a:latin typeface="Open Sans" panose="020B0606030504020204" pitchFamily="34" charset="0"/>
              </a:rPr>
              <a:t>. a v dňoch pracovného pokoja v čase </a:t>
            </a:r>
            <a:r>
              <a:rPr lang="sk-SK" sz="1700" b="1" i="0" dirty="0">
                <a:effectLst/>
                <a:latin typeface="Open Sans" panose="020B0606030504020204" pitchFamily="34" charset="0"/>
              </a:rPr>
              <a:t>od 7. do 22. hod</a:t>
            </a:r>
            <a:r>
              <a:rPr lang="sk-SK" sz="1700" b="0" i="0" dirty="0">
                <a:effectLst/>
                <a:latin typeface="Open Sans" panose="020B0606030504020204" pitchFamily="34" charset="0"/>
              </a:rPr>
              <a:t>.</a:t>
            </a:r>
            <a:endParaRPr lang="sk-SK" sz="1700" dirty="0"/>
          </a:p>
          <a:p>
            <a:r>
              <a:rPr lang="sk-SK" sz="1700" b="1" i="0" dirty="0">
                <a:effectLst/>
                <a:latin typeface="Open Sans" panose="020B0606030504020204" pitchFamily="34" charset="0"/>
              </a:rPr>
              <a:t>doplnková APS </a:t>
            </a:r>
            <a:r>
              <a:rPr lang="sk-SK" sz="1700" b="0" i="0" dirty="0">
                <a:effectLst/>
                <a:latin typeface="Open Sans" panose="020B0606030504020204" pitchFamily="34" charset="0"/>
              </a:rPr>
              <a:t>nepretržite v rozsahu najmenej dvoch hodín v pracovných dňoch v čase medzi 16. a 22. hod. nepretržite v rozsahu najmenej dvoch hodín v dňoch pracovného pokoja v čase medzi 7. a 22. hod., </a:t>
            </a:r>
          </a:p>
          <a:p>
            <a:pPr marL="0" indent="0">
              <a:buNone/>
            </a:pPr>
            <a:endParaRPr lang="sk-SK" sz="2400" b="1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sk-SK" sz="2400" b="1" dirty="0">
                <a:latin typeface="Open Sans" panose="020B0606030504020204" pitchFamily="34" charset="0"/>
              </a:rPr>
              <a:t>Zubno-lekárska pohotovostná služba </a:t>
            </a:r>
          </a:p>
          <a:p>
            <a:pPr marL="0" indent="0">
              <a:buNone/>
            </a:pPr>
            <a:r>
              <a:rPr lang="sk-SK" sz="1700" dirty="0">
                <a:latin typeface="Open Sans" panose="020B0606030504020204" pitchFamily="34" charset="0"/>
              </a:rPr>
              <a:t>= je poskytovaná </a:t>
            </a:r>
            <a:r>
              <a:rPr lang="sk-SK" sz="1700" b="1" dirty="0">
                <a:latin typeface="Open Sans" panose="020B0606030504020204" pitchFamily="34" charset="0"/>
              </a:rPr>
              <a:t>zubnými lekármi</a:t>
            </a:r>
          </a:p>
          <a:p>
            <a:pPr marL="0" indent="0">
              <a:buNone/>
            </a:pPr>
            <a:r>
              <a:rPr lang="sk-SK" sz="1700" dirty="0">
                <a:latin typeface="Open Sans" panose="020B0606030504020204" pitchFamily="34" charset="0"/>
              </a:rPr>
              <a:t>V pracovných dňoch </a:t>
            </a:r>
            <a:r>
              <a:rPr lang="sk-SK" sz="1700" b="1" dirty="0">
                <a:latin typeface="Open Sans" panose="020B0606030504020204" pitchFamily="34" charset="0"/>
              </a:rPr>
              <a:t>v čase určenom samosprávnym krajom </a:t>
            </a:r>
            <a:r>
              <a:rPr lang="sk-SK" sz="1700" dirty="0">
                <a:latin typeface="Open Sans" panose="020B0606030504020204" pitchFamily="34" charset="0"/>
              </a:rPr>
              <a:t>a v dňoch pracovného pokoja aspoň 4 hodiny nepretržite</a:t>
            </a:r>
            <a:endParaRPr lang="sk-SK" sz="1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589CC8-963E-474E-8CE3-05581072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r>
              <a:rPr lang="sk-SK" sz="3300" dirty="0"/>
              <a:t>APS a zubno-lekárska pohotovosť</a:t>
            </a:r>
          </a:p>
        </p:txBody>
      </p:sp>
    </p:spTree>
    <p:extLst>
      <p:ext uri="{BB962C8B-B14F-4D97-AF65-F5344CB8AC3E}">
        <p14:creationId xmlns:p14="http://schemas.microsoft.com/office/powerpoint/2010/main" val="245953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89CC8-963E-474E-8CE3-05581072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Rozpisy pohotovostných služieb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38AF09-2C50-47FB-9D0A-21C7E977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903" y="864108"/>
            <a:ext cx="821184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/>
              <a:t>Úloha samosprávnych krajov :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3200" dirty="0"/>
              <a:t>vytvárať rozpisy služieb, ak ich nevytvoril sám organizátor</a:t>
            </a:r>
          </a:p>
          <a:p>
            <a:r>
              <a:rPr lang="sk-SK" sz="3200" dirty="0"/>
              <a:t>člen výberovej komisie na ministerstve zdravotníctva</a:t>
            </a:r>
          </a:p>
        </p:txBody>
      </p:sp>
    </p:spTree>
    <p:extLst>
      <p:ext uri="{BB962C8B-B14F-4D97-AF65-F5344CB8AC3E}">
        <p14:creationId xmlns:p14="http://schemas.microsoft.com/office/powerpoint/2010/main" val="92957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CBBF597D-C673-4479-9315-162CB4D6A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707567B3-6070-4514-AD1D-B5A024E8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589CC8-963E-474E-8CE3-05581072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Sťažnosti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pacientov, 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kontrola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poskytovateľov zdravotnej starostlivosti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38AF09-2C50-47FB-9D0A-21C7E977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829" y="864108"/>
            <a:ext cx="6123078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sz="1900" dirty="0"/>
          </a:p>
          <a:p>
            <a:pPr marL="0" indent="0">
              <a:buNone/>
            </a:pPr>
            <a:r>
              <a:rPr lang="sk-SK" sz="2600" b="1" dirty="0">
                <a:solidFill>
                  <a:srgbClr val="FF0000"/>
                </a:solidFill>
              </a:rPr>
              <a:t>VUC = pacientsky ombudsman !</a:t>
            </a:r>
          </a:p>
          <a:p>
            <a:pPr marL="0" indent="0">
              <a:buNone/>
            </a:pPr>
            <a:endParaRPr lang="sk-SK" sz="1900" dirty="0"/>
          </a:p>
          <a:p>
            <a:pPr marL="0" indent="0">
              <a:buNone/>
            </a:pPr>
            <a:r>
              <a:rPr lang="sk-SK" sz="2400" b="1" dirty="0"/>
              <a:t>VUC kontrolujú (a ukladajú pokuty) za :</a:t>
            </a:r>
          </a:p>
          <a:p>
            <a:pPr marL="0" indent="0">
              <a:buNone/>
            </a:pPr>
            <a:r>
              <a:rPr lang="sk-SK" sz="2400" dirty="0"/>
              <a:t>-  dodržiavanie ordinačných hodín</a:t>
            </a:r>
          </a:p>
          <a:p>
            <a:pPr>
              <a:buFontTx/>
              <a:buChar char="-"/>
            </a:pPr>
            <a:r>
              <a:rPr lang="sk-SK" sz="2400" dirty="0"/>
              <a:t>vyberanie len zákonných poplatkov</a:t>
            </a:r>
          </a:p>
          <a:p>
            <a:pPr>
              <a:buFontTx/>
              <a:buChar char="-"/>
            </a:pPr>
            <a:r>
              <a:rPr lang="sk-SK" sz="2400" dirty="0"/>
              <a:t>zverejnenie cenníkov, zasielanie cenníkov a ich dodržiavanie</a:t>
            </a:r>
          </a:p>
          <a:p>
            <a:pPr>
              <a:buFontTx/>
              <a:buChar char="-"/>
            </a:pPr>
            <a:r>
              <a:rPr lang="sk-SK" sz="2400" dirty="0"/>
              <a:t>označenie zariadenia</a:t>
            </a:r>
          </a:p>
          <a:p>
            <a:pPr>
              <a:buFontTx/>
              <a:buChar char="-"/>
            </a:pPr>
            <a:r>
              <a:rPr lang="sk-SK" sz="2400" dirty="0"/>
              <a:t>poskytovanie starostlivosti v súlade s personálnymi a materiálno-technickými požiadavkami</a:t>
            </a:r>
          </a:p>
          <a:p>
            <a:pPr>
              <a:buFontTx/>
              <a:buChar char="-"/>
            </a:pPr>
            <a:r>
              <a:rPr lang="sk-SK" sz="2400" dirty="0"/>
              <a:t>....</a:t>
            </a:r>
          </a:p>
          <a:p>
            <a:pPr>
              <a:buFontTx/>
              <a:buChar char="-"/>
            </a:pPr>
            <a:r>
              <a:rPr lang="sk-SK" sz="2400" dirty="0"/>
              <a:t>nenastúpenie lekára do služby APS/ZPS/LPS</a:t>
            </a:r>
          </a:p>
          <a:p>
            <a:pPr>
              <a:buFontTx/>
              <a:buChar char="-"/>
            </a:pPr>
            <a:endParaRPr lang="sk-SK" sz="1900" dirty="0"/>
          </a:p>
          <a:p>
            <a:pPr>
              <a:buFontTx/>
              <a:buChar char="-"/>
            </a:pPr>
            <a:endParaRPr lang="sk-SK" sz="1900" dirty="0"/>
          </a:p>
          <a:p>
            <a:endParaRPr lang="sk-SK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13EF1-8666-4D5E-85EB-19D0D3E4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11718" cy="4601183"/>
          </a:xfrm>
        </p:spPr>
        <p:txBody>
          <a:bodyPr/>
          <a:lstStyle/>
          <a:p>
            <a:r>
              <a:rPr lang="sk-SK" dirty="0"/>
              <a:t>Určovanie zdravotných obvodov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EEE203-73F3-4424-8BDD-2527AC375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1843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i="0" dirty="0">
                <a:solidFill>
                  <a:srgbClr val="494949"/>
                </a:solidFill>
                <a:effectLst/>
                <a:latin typeface="Open Sans" panose="020B0606030504020204" pitchFamily="34" charset="0"/>
              </a:rPr>
              <a:t>Samosprávny kraj :</a:t>
            </a:r>
          </a:p>
          <a:p>
            <a:r>
              <a:rPr lang="sk-SK" sz="2400" dirty="0">
                <a:solidFill>
                  <a:srgbClr val="494949"/>
                </a:solidFill>
                <a:latin typeface="Open Sans" panose="020B0606030504020204" pitchFamily="34" charset="0"/>
              </a:rPr>
              <a:t>v</a:t>
            </a:r>
            <a:r>
              <a:rPr lang="sk-SK" sz="2400" b="0" i="0" dirty="0">
                <a:solidFill>
                  <a:srgbClr val="494949"/>
                </a:solidFill>
                <a:effectLst/>
                <a:latin typeface="Open Sans" panose="020B0606030504020204" pitchFamily="34" charset="0"/>
              </a:rPr>
              <a:t>šeobecném</a:t>
            </a:r>
            <a:r>
              <a:rPr lang="sk-SK" sz="2400" dirty="0">
                <a:solidFill>
                  <a:srgbClr val="494949"/>
                </a:solidFill>
                <a:latin typeface="Open Sans" panose="020B0606030504020204" pitchFamily="34" charset="0"/>
              </a:rPr>
              <a:t>u lekárovi pre dospelých</a:t>
            </a:r>
          </a:p>
          <a:p>
            <a:r>
              <a:rPr lang="sk-SK" sz="2400" dirty="0">
                <a:solidFill>
                  <a:srgbClr val="494949"/>
                </a:solidFill>
                <a:latin typeface="Open Sans" panose="020B0606030504020204" pitchFamily="34" charset="0"/>
              </a:rPr>
              <a:t>v</a:t>
            </a:r>
            <a:r>
              <a:rPr lang="sk-SK" sz="2400" b="0" i="0" dirty="0">
                <a:solidFill>
                  <a:srgbClr val="494949"/>
                </a:solidFill>
                <a:effectLst/>
                <a:latin typeface="Open Sans" panose="020B0606030504020204" pitchFamily="34" charset="0"/>
              </a:rPr>
              <a:t>šeobecnému lekárovi pre deti a dorast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494949"/>
                </a:solidFill>
                <a:latin typeface="Open Sans" panose="020B0606030504020204" pitchFamily="34" charset="0"/>
              </a:rPr>
              <a:t>= tak, aby bolo zabezpečené rovnomerné pracovné zaťaženie poskytovateľov</a:t>
            </a:r>
          </a:p>
          <a:p>
            <a:pPr marL="0" indent="0">
              <a:buNone/>
            </a:pPr>
            <a:endParaRPr lang="sk-SK" sz="2400" dirty="0">
              <a:solidFill>
                <a:srgbClr val="494949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sk-SK" sz="2400" b="1" i="0" dirty="0">
                <a:solidFill>
                  <a:srgbClr val="494949"/>
                </a:solidFill>
                <a:effectLst/>
                <a:latin typeface="Open Sans" panose="020B0606030504020204" pitchFamily="34" charset="0"/>
              </a:rPr>
              <a:t>Orgán, ktorý vydal povolenie</a:t>
            </a:r>
          </a:p>
          <a:p>
            <a:r>
              <a:rPr lang="sk-SK" sz="2400" dirty="0">
                <a:solidFill>
                  <a:srgbClr val="494949"/>
                </a:solidFill>
                <a:latin typeface="Open Sans" panose="020B0606030504020204" pitchFamily="34" charset="0"/>
              </a:rPr>
              <a:t>gynekológovi</a:t>
            </a:r>
          </a:p>
          <a:p>
            <a:r>
              <a:rPr lang="sk-SK" sz="2400" dirty="0">
                <a:solidFill>
                  <a:srgbClr val="494949"/>
                </a:solidFill>
                <a:latin typeface="Open Sans" panose="020B0606030504020204" pitchFamily="34" charset="0"/>
              </a:rPr>
              <a:t>z</a:t>
            </a:r>
            <a:r>
              <a:rPr lang="sk-SK" sz="2400" b="0" i="0" dirty="0">
                <a:solidFill>
                  <a:srgbClr val="494949"/>
                </a:solidFill>
                <a:effectLst/>
                <a:latin typeface="Open Sans" panose="020B0606030504020204" pitchFamily="34" charset="0"/>
              </a:rPr>
              <a:t>ubnému lekárovi</a:t>
            </a:r>
          </a:p>
          <a:p>
            <a:endParaRPr lang="sk-SK" sz="2400" dirty="0">
              <a:solidFill>
                <a:srgbClr val="494949"/>
              </a:solidFill>
              <a:latin typeface="Open Sans" panose="020B0606030504020204" pitchFamily="34" charset="0"/>
            </a:endParaRPr>
          </a:p>
          <a:p>
            <a:r>
              <a:rPr lang="sk-SK" sz="2400" b="1" dirty="0">
                <a:solidFill>
                  <a:srgbClr val="FF0000"/>
                </a:solidFill>
                <a:latin typeface="Open Sans" panose="020B0606030504020204" pitchFamily="34" charset="0"/>
              </a:rPr>
              <a:t>NIE !!!!! lekárom – špecialistom 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2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13EF1-8666-4D5E-85EB-19D0D3E4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Cenníky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EEE203-73F3-4424-8BDD-2527AC375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18437" cy="5120640"/>
          </a:xfrm>
        </p:spPr>
        <p:txBody>
          <a:bodyPr>
            <a:normAutofit/>
          </a:bodyPr>
          <a:lstStyle/>
          <a:p>
            <a:r>
              <a:rPr lang="sk-SK" sz="2800" dirty="0"/>
              <a:t> len </a:t>
            </a:r>
            <a:r>
              <a:rPr lang="sk-SK" sz="2800" b="1" dirty="0"/>
              <a:t>doručovanie</a:t>
            </a:r>
            <a:r>
              <a:rPr lang="sk-SK" sz="2800" dirty="0"/>
              <a:t> na samosprávny kraj</a:t>
            </a:r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r>
              <a:rPr lang="sk-SK" sz="2800" dirty="0"/>
              <a:t>Samosprávny kraj cenníky NESCHVAĽUJE !</a:t>
            </a:r>
          </a:p>
        </p:txBody>
      </p:sp>
    </p:spTree>
    <p:extLst>
      <p:ext uri="{BB962C8B-B14F-4D97-AF65-F5344CB8AC3E}">
        <p14:creationId xmlns:p14="http://schemas.microsoft.com/office/powerpoint/2010/main" val="328071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AD4738-6130-415F-BA58-176DA30005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643AF-5083-45CE-BA04-BFB1A37D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464638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FD0D24-A64F-494F-8117-F572B3D2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123837"/>
            <a:ext cx="4204606" cy="4805200"/>
          </a:xfrm>
        </p:spPr>
        <p:txBody>
          <a:bodyPr anchor="b">
            <a:normAutofit/>
          </a:bodyPr>
          <a:lstStyle/>
          <a:p>
            <a:pPr algn="r"/>
            <a:r>
              <a:rPr lang="sk-SK" sz="4000" dirty="0"/>
              <a:t>Kompetencie župy v oblasti zdravotníctva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2AC7C4-DBA5-4C5E-86B1-C882823E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800" y="1123836"/>
            <a:ext cx="6194685" cy="4805201"/>
          </a:xfrm>
        </p:spPr>
        <p:txBody>
          <a:bodyPr anchor="t">
            <a:normAutofit/>
          </a:bodyPr>
          <a:lstStyle/>
          <a:p>
            <a:endParaRPr lang="sk-SK" sz="3600" dirty="0"/>
          </a:p>
          <a:p>
            <a:r>
              <a:rPr lang="sk-SK" sz="3600" b="1" dirty="0"/>
              <a:t>  tzv. originálne 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3600" b="1" dirty="0"/>
              <a:t>  prenesené – tzv. výkon štátnej správy </a:t>
            </a:r>
            <a:r>
              <a:rPr lang="sk-SK" sz="2800" dirty="0"/>
              <a:t>(aj očkovanie)</a:t>
            </a:r>
          </a:p>
          <a:p>
            <a:endParaRPr lang="sk-SK" sz="2800" b="1" dirty="0"/>
          </a:p>
          <a:p>
            <a:pPr marL="0" indent="0">
              <a:buNone/>
            </a:pPr>
            <a:endParaRPr lang="sk-SK" sz="2800" b="1" dirty="0"/>
          </a:p>
          <a:p>
            <a:pPr marL="0" indent="0">
              <a:buNone/>
            </a:pPr>
            <a:r>
              <a:rPr lang="sk-SK" sz="2800" dirty="0"/>
              <a:t>Pozn. </a:t>
            </a:r>
            <a:r>
              <a:rPr lang="sk-SK" sz="2800" b="1" dirty="0"/>
              <a:t>V</a:t>
            </a:r>
            <a:r>
              <a:rPr lang="sk-SK" sz="2800" dirty="0"/>
              <a:t>šeobecne </a:t>
            </a:r>
            <a:r>
              <a:rPr lang="sk-SK" sz="2800" b="1" dirty="0"/>
              <a:t>Z</a:t>
            </a:r>
            <a:r>
              <a:rPr lang="sk-SK" sz="2800" dirty="0"/>
              <a:t>áväzné </a:t>
            </a:r>
            <a:r>
              <a:rPr lang="sk-SK" sz="2800" b="1" dirty="0"/>
              <a:t>N</a:t>
            </a:r>
            <a:r>
              <a:rPr lang="sk-SK" sz="2800" dirty="0"/>
              <a:t>ariadenia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E0005-C596-4A5C-BAFA-6C5CFA03A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9938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13EF1-8666-4D5E-85EB-19D0D3E4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Určovanie lekára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EEE203-73F3-4424-8BDD-2527AC375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„</a:t>
            </a:r>
            <a:r>
              <a:rPr lang="sk-SK" sz="2800" b="0" i="0" dirty="0">
                <a:solidFill>
                  <a:srgbClr val="494949"/>
                </a:solidFill>
                <a:effectLst/>
                <a:latin typeface="Open Sans" panose="020B0606030504020204" pitchFamily="34" charset="0"/>
              </a:rPr>
              <a:t>Ak poskytovateľ odmietne návrh na uzatvorenie dohody o poskytovaní zdravotnej starostlivosti z dôvodov ustanovených v odseku 2, príslušný samosprávny kraj preverí tieto skutočnosti na podnet osoby a bezodkladne určí, ktorý poskytovateľ s ňou uzatvorí takúto dohodu. “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9091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6C463-95B9-4B2C-9B2A-D6BD67BB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„Lekár do každej dediny“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C5850E-9697-4B91-82E4-09C010AD7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/>
              <a:t>Zháňanie lekára a prežitie lekára</a:t>
            </a:r>
          </a:p>
          <a:p>
            <a:r>
              <a:rPr lang="sk-SK" sz="2800" dirty="0"/>
              <a:t>Dotačné schémy</a:t>
            </a:r>
          </a:p>
          <a:p>
            <a:r>
              <a:rPr lang="sk-SK" sz="2800" dirty="0"/>
              <a:t>Nové pravidlá pre tvorbu siete poskytovateľov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187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6808C-35C2-424C-80E1-C50CE7E4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833" y="119914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sk-SK" sz="50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Transparentnosť</a:t>
            </a:r>
            <a:endParaRPr lang="en-US" sz="50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1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29CC8589-CBC1-4F21-A53A-862B0777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C34C1-CC69-4EAF-B4B8-A859AF6A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00496" cy="4601183"/>
          </a:xfrm>
        </p:spPr>
        <p:txBody>
          <a:bodyPr/>
          <a:lstStyle/>
          <a:p>
            <a:r>
              <a:rPr lang="sk-SK" dirty="0"/>
              <a:t>Transparentnosť a predvídateľnosť rozhodnutí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C23D76-1178-4D68-BC88-CE7C6767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Pravidlá pri schvaľovaní OH</a:t>
            </a:r>
          </a:p>
          <a:p>
            <a:r>
              <a:rPr lang="sk-SK" sz="2800" dirty="0"/>
              <a:t>Pravidlá pri zaraďovaní lekárov do služieb APS/ZPS/LPS</a:t>
            </a:r>
          </a:p>
          <a:p>
            <a:r>
              <a:rPr lang="sk-SK" sz="2800" dirty="0"/>
              <a:t>Postup pri vybavovaní povolení a ich zmien</a:t>
            </a:r>
          </a:p>
          <a:p>
            <a:r>
              <a:rPr lang="sk-SK" sz="2800" dirty="0"/>
              <a:t>.....</a:t>
            </a:r>
          </a:p>
          <a:p>
            <a:endParaRPr lang="sk-SK" sz="2800" dirty="0"/>
          </a:p>
          <a:p>
            <a:pPr marL="0" indent="0">
              <a:buNone/>
            </a:pPr>
            <a:r>
              <a:rPr lang="sk-SK" sz="2800" dirty="0"/>
              <a:t>Prednášky pre lekárov, pre dôchodcov, pre pacientske organizácie</a:t>
            </a:r>
          </a:p>
        </p:txBody>
      </p:sp>
    </p:spTree>
    <p:extLst>
      <p:ext uri="{BB962C8B-B14F-4D97-AF65-F5344CB8AC3E}">
        <p14:creationId xmlns:p14="http://schemas.microsoft.com/office/powerpoint/2010/main" val="309456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AD4738-6130-415F-BA58-176DA30005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643AF-5083-45CE-BA04-BFB1A37D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464638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AD0CC4-F5C6-4E2F-A34A-91BD376E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123837"/>
            <a:ext cx="4204606" cy="4805200"/>
          </a:xfrm>
        </p:spPr>
        <p:txBody>
          <a:bodyPr anchor="b">
            <a:normAutofit/>
          </a:bodyPr>
          <a:lstStyle/>
          <a:p>
            <a:pPr algn="r"/>
            <a:r>
              <a:rPr lang="sk-SK" sz="4000" dirty="0"/>
              <a:t>Kompetencie župy v oblasti zdravotníctva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48A7E0-D39A-4B09-A989-48DD8D31CE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9800" y="1123836"/>
            <a:ext cx="6194685" cy="4805201"/>
          </a:xfrm>
        </p:spPr>
        <p:txBody>
          <a:bodyPr anchor="t">
            <a:normAutofit/>
          </a:bodyPr>
          <a:lstStyle/>
          <a:p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4000" dirty="0">
                <a:latin typeface="Calibri" panose="020F0502020204030204" pitchFamily="34" charset="0"/>
                <a:cs typeface="Calibri" panose="020F0502020204030204" pitchFamily="34" charset="0"/>
              </a:rPr>
              <a:t>  zákon č. 302/2011 </a:t>
            </a:r>
            <a:r>
              <a:rPr lang="sk-SK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Z.z</a:t>
            </a:r>
            <a:r>
              <a:rPr lang="sk-SK" sz="4000" dirty="0">
                <a:latin typeface="Calibri" panose="020F0502020204030204" pitchFamily="34" charset="0"/>
                <a:cs typeface="Calibri" panose="020F0502020204030204" pitchFamily="34" charset="0"/>
              </a:rPr>
              <a:t>. o samosprávnych krajoch</a:t>
            </a:r>
          </a:p>
          <a:p>
            <a:pPr marL="0" indent="0">
              <a:buNone/>
            </a:pPr>
            <a:endParaRPr lang="sk-S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4000" dirty="0">
                <a:latin typeface="Calibri" panose="020F0502020204030204" pitchFamily="34" charset="0"/>
                <a:cs typeface="Calibri" panose="020F0502020204030204" pitchFamily="34" charset="0"/>
              </a:rPr>
              <a:t>  zákon č. 576/2004 o zdravotnej starostlivosti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E0005-C596-4A5C-BAFA-6C5CFA03A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1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1E8354-0D64-46E3-A7AD-9BA88A6F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Zákon č. 302/2001 o samosprávnych krajoch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BA0DE3-04B3-4E0E-8D7A-D9E9701367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9229" y="864108"/>
            <a:ext cx="621623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0" i="0" dirty="0">
                <a:effectLst/>
                <a:latin typeface="Open Sans" panose="020B0606030504020204" pitchFamily="34" charset="0"/>
              </a:rPr>
              <a:t>Samosprávny kraj pri výkone samosprávy sa stará o všestranný rozvoj svojho územia a o potreby svojich obyvateľov. </a:t>
            </a:r>
          </a:p>
          <a:p>
            <a:pPr marL="0" indent="0">
              <a:buNone/>
            </a:pPr>
            <a:r>
              <a:rPr lang="sk-SK" sz="2400" b="0" i="0" dirty="0">
                <a:effectLst/>
                <a:latin typeface="Open Sans" panose="020B0606030504020204" pitchFamily="34" charset="0"/>
              </a:rPr>
              <a:t>Pritom najmä</a:t>
            </a:r>
          </a:p>
          <a:p>
            <a:pPr marL="0" indent="0">
              <a:buNone/>
            </a:pPr>
            <a:r>
              <a:rPr lang="sk-SK" sz="2400" b="1" i="0" dirty="0">
                <a:effectLst/>
                <a:latin typeface="Open Sans" panose="020B0606030504020204" pitchFamily="34" charset="0"/>
              </a:rPr>
              <a:t>a) </a:t>
            </a:r>
            <a:r>
              <a:rPr lang="sk-SK" sz="2400" b="0" i="0" dirty="0">
                <a:effectLst/>
                <a:latin typeface="Open Sans" panose="020B0606030504020204" pitchFamily="34" charset="0"/>
              </a:rPr>
              <a:t>zabezpečuje tvorbu a plnenie programu sociálneho,    ekonomického a kultúrneho rozvoja územia samosprávneho kraja, </a:t>
            </a:r>
          </a:p>
          <a:p>
            <a:pPr marL="0" indent="0">
              <a:buNone/>
            </a:pPr>
            <a:r>
              <a:rPr lang="sk-SK" b="0" i="0" dirty="0">
                <a:effectLst/>
                <a:latin typeface="Open Sans" panose="020B0606030504020204" pitchFamily="34" charset="0"/>
              </a:rPr>
              <a:t>(pozri na webe žúp „strategické dokumenty“ a ich akčné plány)</a:t>
            </a:r>
          </a:p>
          <a:p>
            <a:pPr marL="0" indent="0">
              <a:buNone/>
            </a:pPr>
            <a:r>
              <a:rPr lang="sk-SK" sz="2400" b="1" dirty="0">
                <a:latin typeface="Open Sans" panose="020B0606030504020204" pitchFamily="34" charset="0"/>
              </a:rPr>
              <a:t>j) </a:t>
            </a:r>
            <a:r>
              <a:rPr lang="sk-SK" sz="2400" b="1" i="0" dirty="0">
                <a:effectLst/>
                <a:latin typeface="Open Sans" panose="020B0606030504020204" pitchFamily="34" charset="0"/>
              </a:rPr>
              <a:t>utvára podmienky na rozvoj zdravotníctva,</a:t>
            </a:r>
            <a:endParaRPr lang="sk-SK" sz="2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E8354-0D64-46E3-A7AD-9BA88A6F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34" y="784209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Zákon č. 576/2004 o zdravotnej starostlivosti     (§ 46)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BA0DE3-04B3-4E0E-8D7A-D9E9701367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59947" y="864108"/>
            <a:ext cx="8012928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sz="2000" b="1" dirty="0"/>
              <a:t>Výlučne prenesený výkon štátnej správy !   </a:t>
            </a:r>
          </a:p>
          <a:p>
            <a:pPr marL="0" indent="0">
              <a:buNone/>
            </a:pPr>
            <a:endParaRPr lang="sk-SK" b="1" dirty="0"/>
          </a:p>
          <a:p>
            <a:r>
              <a:rPr lang="sk-SK" b="1" dirty="0"/>
              <a:t>vydávanie povolení na prevádzkovanie zdravotníckych zariadení</a:t>
            </a:r>
          </a:p>
          <a:p>
            <a:r>
              <a:rPr lang="sk-SK" b="1" dirty="0"/>
              <a:t>výkon dozoru v zdravotníckych zariadeniach (ukladanie pokút)</a:t>
            </a:r>
          </a:p>
          <a:p>
            <a:r>
              <a:rPr lang="sk-SK" b="1" dirty="0"/>
              <a:t>schvaľovanie ordinačných hodín</a:t>
            </a:r>
          </a:p>
          <a:p>
            <a:r>
              <a:rPr lang="sk-SK" b="1" dirty="0"/>
              <a:t>zabezpečovanie rozpisov ambulantnej pohotovostnej služby</a:t>
            </a:r>
          </a:p>
          <a:p>
            <a:r>
              <a:rPr lang="sk-SK" b="1" dirty="0"/>
              <a:t>uchovávanie zdravotnej dokumentácie</a:t>
            </a:r>
          </a:p>
          <a:p>
            <a:r>
              <a:rPr lang="sk-SK" b="1" dirty="0"/>
              <a:t>určovanie zdravotných obvodov </a:t>
            </a:r>
          </a:p>
          <a:p>
            <a:r>
              <a:rPr lang="sk-SK" b="1" dirty="0"/>
              <a:t>„schvaľovanie“ cenníkov</a:t>
            </a:r>
          </a:p>
          <a:p>
            <a:r>
              <a:rPr lang="sk-SK" sz="2100" b="1" dirty="0"/>
              <a:t>určuje poskytovateľa osobe pri odmietnutí jej návrhu na uzatvorenie dohody o poskytovaní zdravotnej starostlivosti </a:t>
            </a:r>
          </a:p>
          <a:p>
            <a:r>
              <a:rPr lang="sk-SK" b="1" dirty="0"/>
              <a:t>zriaďuje etickú komisiu na posudzovanie projektov biomedicínskeho výskumu</a:t>
            </a:r>
          </a:p>
          <a:p>
            <a:r>
              <a:rPr lang="sk-SK" b="1" dirty="0"/>
              <a:t>................</a:t>
            </a:r>
          </a:p>
          <a:p>
            <a:endParaRPr lang="sk-SK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39017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19544-B26B-4DE0-8767-562B6C1E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Činnosť VUC na úseku zdravotníctva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D68852-929E-4B39-A87E-C2B4A704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vykonávajú odbory zdravotníctva, resp. odbory zdravotníctva a sociálnych vecí </a:t>
            </a:r>
            <a:r>
              <a:rPr lang="sk-SK" sz="2400" dirty="0"/>
              <a:t>(</a:t>
            </a:r>
            <a:r>
              <a:rPr lang="sk-SK" sz="2400" dirty="0" err="1"/>
              <a:t>pers</a:t>
            </a:r>
            <a:r>
              <a:rPr lang="sk-SK" sz="2400" dirty="0"/>
              <a:t>. zabezpečenie)</a:t>
            </a:r>
          </a:p>
          <a:p>
            <a:endParaRPr lang="sk-SK" sz="3200" dirty="0"/>
          </a:p>
          <a:p>
            <a:r>
              <a:rPr lang="sk-SK" sz="3200" dirty="0"/>
              <a:t>závisí od VUC či vlastní nejaké zdravotnícke zariadenie – </a:t>
            </a:r>
            <a:r>
              <a:rPr lang="sk-SK" sz="3200" b="1" dirty="0"/>
              <a:t>nemocnicu</a:t>
            </a:r>
            <a:r>
              <a:rPr lang="sk-SK" sz="3200" dirty="0"/>
              <a:t> alebo ambulanciu</a:t>
            </a:r>
          </a:p>
        </p:txBody>
      </p:sp>
    </p:spTree>
    <p:extLst>
      <p:ext uri="{BB962C8B-B14F-4D97-AF65-F5344CB8AC3E}">
        <p14:creationId xmlns:p14="http://schemas.microsoft.com/office/powerpoint/2010/main" val="405119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94D07-E6FB-4BC5-872A-AD87D171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sk-SK" sz="4000" b="1" dirty="0"/>
              <a:t>ROZSAH</a:t>
            </a:r>
            <a:br>
              <a:rPr lang="sk-SK" sz="4000" b="1" dirty="0"/>
            </a:br>
            <a:r>
              <a:rPr lang="sk-SK" sz="4000" b="1" dirty="0"/>
              <a:t>verejnej kontroly</a:t>
            </a:r>
          </a:p>
        </p:txBody>
      </p:sp>
      <p:graphicFrame>
        <p:nvGraphicFramePr>
          <p:cNvPr id="14" name="Zástupný objekt pre obsah 2">
            <a:extLst>
              <a:ext uri="{FF2B5EF4-FFF2-40B4-BE49-F238E27FC236}">
                <a16:creationId xmlns:a16="http://schemas.microsoft.com/office/drawing/2014/main" id="{58D78FF2-138C-DEAE-4F84-92DF9D863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31201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38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859B6-E511-4C5D-A8D0-A17A2E30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Vlastníctvo nemocníc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6CE27A-55BE-4E66-9E04-317562F02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Vlastné nemocnice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439CF61-6242-460B-A03E-6ED8D5DF37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3200" b="1" dirty="0"/>
              <a:t>Žilinský </a:t>
            </a:r>
          </a:p>
          <a:p>
            <a:r>
              <a:rPr lang="sk-SK" sz="3200" b="1" dirty="0"/>
              <a:t>Trenčiansky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E127AB-BC7D-47B5-A0E8-4249B4AAF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Prenajaté nemocnice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1F36E2C-1C29-4E4E-871B-F9EA3AF4DC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/>
              <a:t>Prešovský</a:t>
            </a:r>
          </a:p>
          <a:p>
            <a:r>
              <a:rPr lang="sk-SK" dirty="0"/>
              <a:t>Košický</a:t>
            </a:r>
          </a:p>
          <a:p>
            <a:r>
              <a:rPr lang="sk-SK" dirty="0"/>
              <a:t>Banskobystrický</a:t>
            </a:r>
          </a:p>
          <a:p>
            <a:r>
              <a:rPr lang="sk-SK" dirty="0"/>
              <a:t>Bratislavský</a:t>
            </a:r>
          </a:p>
          <a:p>
            <a:r>
              <a:rPr lang="sk-SK" dirty="0"/>
              <a:t>Nitriansky</a:t>
            </a:r>
          </a:p>
          <a:p>
            <a:r>
              <a:rPr lang="sk-SK" dirty="0"/>
              <a:t>Trnavský</a:t>
            </a:r>
          </a:p>
        </p:txBody>
      </p:sp>
    </p:spTree>
    <p:extLst>
      <p:ext uri="{BB962C8B-B14F-4D97-AF65-F5344CB8AC3E}">
        <p14:creationId xmlns:p14="http://schemas.microsoft.com/office/powerpoint/2010/main" val="240801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7C386B-FBEE-434F-B519-2A935AF426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56808C-35C2-424C-80E1-C50CE7E4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51" y="772833"/>
            <a:ext cx="6597678" cy="384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spc="-100">
                <a:solidFill>
                  <a:schemeClr val="tx1"/>
                </a:solidFill>
              </a:rPr>
              <a:t>Vydávanie povolení na prevádzkovanie zdravotníckych zariadení</a:t>
            </a:r>
            <a:br>
              <a:rPr lang="en-US" sz="5100" spc="-100">
                <a:solidFill>
                  <a:schemeClr val="tx1"/>
                </a:solidFill>
              </a:rPr>
            </a:br>
            <a:endParaRPr lang="en-US" sz="5100" spc="-1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85C62-ADF2-4CC0-B14D-F4B678F11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EF5D1-2322-4C79-BA38-EDD477732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16784" y="758952"/>
            <a:ext cx="278312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9434502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Rám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1167</TotalTime>
  <Words>705</Words>
  <Application>Microsoft Office PowerPoint</Application>
  <PresentationFormat>Širokouhlá</PresentationFormat>
  <Paragraphs>137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9" baseType="lpstr">
      <vt:lpstr>Calibri</vt:lpstr>
      <vt:lpstr>Corbel</vt:lpstr>
      <vt:lpstr>Open Sans</vt:lpstr>
      <vt:lpstr>Wingdings 2</vt:lpstr>
      <vt:lpstr>Rám</vt:lpstr>
      <vt:lpstr>Verejná kontrola v regionálnom zdravotníctve</vt:lpstr>
      <vt:lpstr>Kompetencie župy v oblasti zdravotníctva</vt:lpstr>
      <vt:lpstr>Kompetencie župy v oblasti zdravotníctva</vt:lpstr>
      <vt:lpstr>Zákon č. 302/2001 o samosprávnych krajoch</vt:lpstr>
      <vt:lpstr>Zákon č. 576/2004 o zdravotnej starostlivosti     (§ 46)</vt:lpstr>
      <vt:lpstr>Činnosť VUC na úseku zdravotníctva</vt:lpstr>
      <vt:lpstr>ROZSAH verejnej kontroly</vt:lpstr>
      <vt:lpstr>Vlastníctvo nemocníc</vt:lpstr>
      <vt:lpstr>Vydávanie povolení na prevádzkovanie zdravotníckych zariadení </vt:lpstr>
      <vt:lpstr>Vydávanie povolení na prevádzkovanie ZZ </vt:lpstr>
      <vt:lpstr>Vydávanie povolení na prevádzkovanie ZZ je nárokovateľné</vt:lpstr>
      <vt:lpstr>Ambulantná pohotovostná služba a zubno – lekárska pohotovostná služba</vt:lpstr>
      <vt:lpstr>APS a zubno-lekárska pohotovosť</vt:lpstr>
      <vt:lpstr>Rozpisy pohotovostných služieb</vt:lpstr>
      <vt:lpstr>Prezentácia programu PowerPoint</vt:lpstr>
      <vt:lpstr>Prezentácia programu PowerPoint</vt:lpstr>
      <vt:lpstr>Sťažnosti pacientov, kontrola poskytovateľov zdravotnej starostlivosti </vt:lpstr>
      <vt:lpstr>Určovanie zdravotných obvodov</vt:lpstr>
      <vt:lpstr>Cenníky </vt:lpstr>
      <vt:lpstr>Určovanie lekára</vt:lpstr>
      <vt:lpstr>„Lekár do každej dediny“</vt:lpstr>
      <vt:lpstr>Transparentnosť</vt:lpstr>
      <vt:lpstr>Prezentácia programu PowerPoint</vt:lpstr>
      <vt:lpstr>Transparentnosť a predvídateľnosť rozhodnutí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Verejná kontrola v regionálnom zdravotníctve</dc:title>
  <dc:creator>jana.jezikova@gmail.com</dc:creator>
  <cp:lastModifiedBy>Kristína</cp:lastModifiedBy>
  <cp:revision>77</cp:revision>
  <dcterms:created xsi:type="dcterms:W3CDTF">2022-04-08T12:25:22Z</dcterms:created>
  <dcterms:modified xsi:type="dcterms:W3CDTF">2022-04-14T09:17:32Z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