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3200" b="1" dirty="0">
                <a:latin typeface="Arial" panose="020B0604020202020204" pitchFamily="34" charset="0"/>
                <a:cs typeface="Arial" panose="020B0604020202020204" pitchFamily="34" charset="0"/>
              </a:rPr>
              <a:t>verejná kontrola obstarávania samospráv</a:t>
            </a:r>
            <a:endParaRPr lang="sk-SK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Peter Demčák</a:t>
            </a:r>
          </a:p>
          <a:p>
            <a:r>
              <a:rPr lang="sk-SK" dirty="0" smtClean="0"/>
              <a:t>10.04.2022</a:t>
            </a:r>
          </a:p>
          <a:p>
            <a:r>
              <a:rPr lang="sk-SK" dirty="0" smtClean="0"/>
              <a:t>Stará Lesná, TIS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78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Vysvetľovanie splnenia podmienok I.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32560"/>
            <a:ext cx="9601200" cy="49479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Nie je možné jednoznačne posúdiť splnenie podmienok – chýba informácia na overenie dokladov alebo doklady obsahujú nejednoznačné informácie – § 40 ods. </a:t>
            </a:r>
            <a:r>
              <a:rPr lang="sk-SK" dirty="0" smtClean="0"/>
              <a:t>5 </a:t>
            </a:r>
            <a:r>
              <a:rPr lang="sk-SK" dirty="0"/>
              <a:t>ZVO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Nedoručenie vysvetlenia = vylúčenie zo súťaže (pracovná doba)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Nemožno žiadať </a:t>
            </a:r>
            <a:r>
              <a:rPr lang="sk-SK" u="sng" dirty="0"/>
              <a:t>nové </a:t>
            </a:r>
            <a:r>
              <a:rPr lang="sk-SK" dirty="0"/>
              <a:t>dokumenty/referenciu – </a:t>
            </a:r>
            <a:r>
              <a:rPr lang="sk-SK" u="sng" dirty="0"/>
              <a:t>šlo by o novú ponuku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Výnimku predstavuje Jednotný európsky dokument (§ 39 ods. 6 ZVO) a </a:t>
            </a:r>
            <a:r>
              <a:rPr lang="sk-SK" dirty="0" smtClean="0"/>
              <a:t>žiadosť </a:t>
            </a:r>
            <a:r>
              <a:rPr lang="sk-SK" dirty="0"/>
              <a:t>o nahradenie osoby, spĺňajúcej finančné, technické alebo odborné podmienky za dodávateľa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Ak chýba dôkaz o splnení podmienky, inštitút vysvetľovania nie je možné aplikovať – obstarávateľ z verejných zdrojov informácie preskúma a následne môže vylúčiť.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006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Vysvetľovanie splnenia podmienok II. - príklady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920240"/>
            <a:ext cx="96012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Chýbajúci podpis uchádzača na zmluve s treťou </a:t>
            </a:r>
            <a:r>
              <a:rPr lang="sk-SK" dirty="0" smtClean="0"/>
              <a:t>osobou (tá podpísala)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Príliš </a:t>
            </a:r>
            <a:r>
              <a:rPr lang="sk-SK" dirty="0"/>
              <a:t>nízka cenová ponuka – pochybnosť o schopnosti plniť záväzok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Komisia dodatočne akceptovala </a:t>
            </a:r>
            <a:r>
              <a:rPr lang="sk-SK" dirty="0"/>
              <a:t>čestné vyhlásenie, </a:t>
            </a:r>
            <a:r>
              <a:rPr lang="sk-SK" dirty="0" smtClean="0"/>
              <a:t>najskôr nebol predložený </a:t>
            </a:r>
            <a:r>
              <a:rPr lang="sk-SK" dirty="0"/>
              <a:t>výučný </a:t>
            </a:r>
            <a:r>
              <a:rPr lang="sk-SK" dirty="0" smtClean="0"/>
              <a:t>list</a:t>
            </a:r>
            <a:r>
              <a:rPr lang="sk-SK" dirty="0"/>
              <a:t> </a:t>
            </a:r>
            <a:r>
              <a:rPr lang="sk-SK" dirty="0" smtClean="0"/>
              <a:t>– prvotné konanie </a:t>
            </a:r>
            <a:r>
              <a:rPr lang="sk-SK" dirty="0"/>
              <a:t>obstarávateľa malo dopad na výsledok 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Zo </a:t>
            </a:r>
            <a:r>
              <a:rPr lang="sk-SK" dirty="0"/>
              <a:t>zoznamu prác nevyplýva požadovaný objem prác za 5 rokov – obstarávateľ vyhodnocoval tieto údaje iba z verejných zdrojov, ktoré ani nepreukázal – dopad na výsledok 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Uchádzač </a:t>
            </a:r>
            <a:r>
              <a:rPr lang="sk-SK" dirty="0"/>
              <a:t>predložil opis tovarov, ale pre menší počet, ako stanovili podmienky – čestné vyhlásenie sa akceptovalo bez vysvetlenia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 </a:t>
            </a:r>
            <a:r>
              <a:rPr lang="sk-SK" dirty="0"/>
              <a:t>ponuke nebolo uvedené, či ide o cenu bez DPH alebo s DPH (čím by </a:t>
            </a:r>
            <a:r>
              <a:rPr lang="sk-SK" dirty="0" smtClean="0"/>
              <a:t>uchádzač nesplnil </a:t>
            </a:r>
            <a:r>
              <a:rPr lang="sk-SK" dirty="0"/>
              <a:t>cenový limit (PHZ) – o telefonickom preverení nebol žiadny záznam v zápisnici z kontroly ponúk – dopad na výsledok VO.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818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Stanovenie podmienok účasti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32560"/>
            <a:ext cx="9601200" cy="5344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Zúženie hospodárskej súťaže – technické/odborné, osobné, finančné podmienky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Príklady </a:t>
            </a:r>
            <a:r>
              <a:rPr lang="sk-SK" dirty="0"/>
              <a:t>zlej praxe</a:t>
            </a:r>
            <a:r>
              <a:rPr lang="sk-SK" dirty="0" smtClean="0"/>
              <a:t>:</a:t>
            </a: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Uchádzač </a:t>
            </a:r>
            <a:r>
              <a:rPr lang="sk-SK" dirty="0"/>
              <a:t>a tretia osoba zodpovedajú za plnenie </a:t>
            </a:r>
            <a:r>
              <a:rPr lang="sk-SK" dirty="0" smtClean="0"/>
              <a:t>celej dohody </a:t>
            </a:r>
            <a:r>
              <a:rPr lang="sk-SK" dirty="0"/>
              <a:t>spoločne (rozpor s § 34 ZVO) – obmedzenie súťaže, vylúčenie potenciálnych záujemcov – Trenčianska župa, rekonštrukcia cesty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Osvedčenie </a:t>
            </a:r>
            <a:r>
              <a:rPr lang="sk-SK" dirty="0"/>
              <a:t>o autorizácii obchodného zástupcu a rozhodnutie o typovom schválení nosiča kosačky staré max. 3 mesiace – uchádzač by musel byť obch. zástupca – vylúčený tak bol dovoz individuálnych kosačiek, hoci ich obstarávateľ pripúšťal - prísne a neprimerané – Lesy SR, horské kosačky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Požiadavka </a:t>
            </a:r>
            <a:r>
              <a:rPr lang="sk-SK" dirty="0"/>
              <a:t>2 realizácii podobných dodávok v určenom objeme v medicínskom priemysle a 3 realizácie dodávok v inom </a:t>
            </a:r>
            <a:r>
              <a:rPr lang="sk-SK" dirty="0" smtClean="0"/>
              <a:t>priemysle – sledovaný celkový fin. objem</a:t>
            </a: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Nitrianska </a:t>
            </a:r>
            <a:r>
              <a:rPr lang="sk-SK" dirty="0"/>
              <a:t>župa – obstarávanie autobusovej dopravy?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5470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Protisúťažné správanie uchádzačov - </a:t>
            </a:r>
            <a:r>
              <a:rPr lang="sk-SK" dirty="0" err="1"/>
              <a:t>kolúzia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altLang="sk-SK" dirty="0" err="1"/>
              <a:t>Bid</a:t>
            </a:r>
            <a:r>
              <a:rPr lang="sk-SK" altLang="sk-SK" dirty="0"/>
              <a:t> </a:t>
            </a:r>
            <a:r>
              <a:rPr lang="sk-SK" altLang="sk-SK" dirty="0" err="1"/>
              <a:t>rigging</a:t>
            </a:r>
            <a:r>
              <a:rPr lang="sk-SK" altLang="sk-SK" dirty="0"/>
              <a:t> – </a:t>
            </a:r>
            <a:r>
              <a:rPr lang="sk-SK" altLang="sk-SK" i="1" dirty="0" err="1"/>
              <a:t>kolúzia</a:t>
            </a:r>
            <a:endParaRPr lang="sk-SK" altLang="sk-SK" i="1" dirty="0"/>
          </a:p>
          <a:p>
            <a:pPr marL="0" indent="0">
              <a:buNone/>
            </a:pPr>
            <a:endParaRPr lang="sk-SK" alt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dirty="0"/>
              <a:t> </a:t>
            </a:r>
            <a:r>
              <a:rPr lang="sk-SK" altLang="sk-SK" sz="1900" dirty="0">
                <a:solidFill>
                  <a:srgbClr val="002C44"/>
                </a:solidFill>
              </a:rPr>
              <a:t>Koordinácia konkurentov v súťaži – istota získania zákazky </a:t>
            </a:r>
          </a:p>
          <a:p>
            <a:pPr marL="0" indent="0">
              <a:buNone/>
            </a:pPr>
            <a:endParaRPr lang="sk-SK" alt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1900" dirty="0">
                <a:solidFill>
                  <a:srgbClr val="002C44"/>
                </a:solidFill>
              </a:rPr>
              <a:t> Obsah dohody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altLang="sk-SK" dirty="0">
                <a:solidFill>
                  <a:srgbClr val="002C44"/>
                </a:solidFill>
              </a:rPr>
              <a:t>cena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altLang="sk-SK" sz="1900" dirty="0">
                <a:solidFill>
                  <a:srgbClr val="002C44"/>
                </a:solidFill>
              </a:rPr>
              <a:t>rozdelenie trhu (zákazníkov, zákaziek, územia)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altLang="sk-SK" sz="1900" dirty="0">
                <a:solidFill>
                  <a:srgbClr val="002C44"/>
                </a:solidFill>
              </a:rPr>
              <a:t>výmena citlivých informácií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8171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Protisúťažné správanie uchádzačov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dirty="0"/>
              <a:t>Stratégia </a:t>
            </a:r>
            <a:r>
              <a:rPr lang="sk-SK" dirty="0" err="1"/>
              <a:t>kolúzie</a:t>
            </a:r>
            <a:endParaRPr lang="sk-SK" dirty="0"/>
          </a:p>
          <a:p>
            <a:pPr marL="0" indent="0">
              <a:spcBef>
                <a:spcPts val="0"/>
              </a:spcBef>
              <a:buNone/>
            </a:pPr>
            <a:endParaRPr lang="sk-SK" dirty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rgbClr val="002C44"/>
                </a:solidFill>
              </a:rPr>
              <a:t>Nepredloženie/stiahnutie ponuky</a:t>
            </a:r>
          </a:p>
          <a:p>
            <a:pPr marL="366713" lvl="1" indent="0">
              <a:spcBef>
                <a:spcPts val="0"/>
              </a:spcBef>
            </a:pPr>
            <a:endParaRPr lang="sk-SK" sz="1900" dirty="0">
              <a:solidFill>
                <a:srgbClr val="002C44"/>
              </a:solidFill>
            </a:endParaRP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rgbClr val="002C44"/>
                </a:solidFill>
              </a:rPr>
              <a:t>Podanie krycej ponuky</a:t>
            </a:r>
          </a:p>
          <a:p>
            <a:pPr lvl="1">
              <a:spcBef>
                <a:spcPts val="0"/>
              </a:spcBef>
            </a:pPr>
            <a:endParaRPr lang="sk-SK" sz="1900" dirty="0">
              <a:solidFill>
                <a:srgbClr val="002C44"/>
              </a:solidFill>
            </a:endParaRP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rgbClr val="002C44"/>
                </a:solidFill>
              </a:rPr>
              <a:t>Rotácia ponúk</a:t>
            </a:r>
          </a:p>
          <a:p>
            <a:pPr lvl="1">
              <a:spcBef>
                <a:spcPts val="0"/>
              </a:spcBef>
            </a:pPr>
            <a:endParaRPr lang="sk-SK" sz="1900" dirty="0">
              <a:solidFill>
                <a:srgbClr val="002C44"/>
              </a:solidFill>
            </a:endParaRP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rgbClr val="002C44"/>
                </a:solidFill>
              </a:rPr>
              <a:t>Subdodávky/kompenzačné platby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967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Konzekvencie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332411"/>
            <a:ext cx="9601200" cy="453498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altLang="sk-SK" dirty="0"/>
              <a:t>Neexistencia tlaku súťaže</a:t>
            </a:r>
          </a:p>
          <a:p>
            <a:pPr marL="0" indent="0">
              <a:buNone/>
            </a:pPr>
            <a:endParaRPr lang="sk-SK" alt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dirty="0"/>
              <a:t> Predraženie tovarov a služieb o 20 až 30%</a:t>
            </a:r>
          </a:p>
          <a:p>
            <a:pPr>
              <a:buFont typeface="Wingdings" panose="05000000000000000000" pitchFamily="2" charset="2"/>
              <a:buChar char="q"/>
            </a:pPr>
            <a:endParaRPr lang="sk-SK" alt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Neefektívne využívanie verejných prostriedkov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Bariéry vstupu na trh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dirty="0"/>
              <a:t> Správny delikt – ZOHS a </a:t>
            </a:r>
            <a:r>
              <a:rPr lang="sk-SK" altLang="sk-SK" dirty="0" err="1"/>
              <a:t>ZfEÚ</a:t>
            </a:r>
            <a:endParaRPr lang="sk-SK" alt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dirty="0"/>
              <a:t> Trestný čin - § 250 a 266 Trestného zákona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dirty="0"/>
              <a:t> Možné (nie automatické) vylúčenie z tendrov - § 41 ZOHS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24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Indície </a:t>
            </a:r>
            <a:r>
              <a:rPr lang="sk-SK" dirty="0" err="1"/>
              <a:t>kolúzie</a:t>
            </a:r>
            <a:r>
              <a:rPr lang="sk-SK" dirty="0"/>
              <a:t> I.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71749"/>
            <a:ext cx="9601200" cy="48680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PODOZRIVÉ SCHÉMY SPRÁVANIA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/>
              <a:t>konzorcium, aj keď by mohli ísť samostatne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/>
              <a:t>ponuku predkladá ten, kto ju nedokáže splniť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/>
              <a:t>neúspešný uchádzač, resp. ktorý ponuku nepredložil, robí pravidelne subdodávky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/>
              <a:t>ponuku vôbec nepredložia tí, u ktorých sa to očakáva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/>
              <a:t>vo viacerých tendroch rotuje víťazstvo medzi rovnakými uchádzačmi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/>
              <a:t>uchádzači vyhrávajú tendre len v určitých lokalitách (geografické rozdelenie zákazníkov)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/>
              <a:t>niektorí sa zúčastňujú opakovane, avšak nikdy nevyhrajú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/>
              <a:t>uchádzači položili podobné otázky na vysvetlenie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777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Indície </a:t>
            </a:r>
            <a:r>
              <a:rPr lang="sk-SK" dirty="0" err="1"/>
              <a:t>kolúzie</a:t>
            </a:r>
            <a:r>
              <a:rPr lang="sk-SK" dirty="0"/>
              <a:t> II.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02080"/>
            <a:ext cx="9601200" cy="44653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DOKUMENTY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rgbClr val="002C44"/>
                </a:solidFill>
              </a:rPr>
              <a:t>rovnaký druh písma, rovnaká forma dokumentov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rgbClr val="002C44"/>
                </a:solidFill>
              </a:rPr>
              <a:t>identické chyby (pravopisné, matematické)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rgbClr val="002C44"/>
                </a:solidFill>
              </a:rPr>
              <a:t>zhodné nepravidelnosti (prehodené strany, nesprávne číslovanie strán)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rgbClr val="002C44"/>
                </a:solidFill>
              </a:rPr>
              <a:t>elektronické dokumenty vytvorené jednou osobou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rgbClr val="002C44"/>
                </a:solidFill>
              </a:rPr>
              <a:t>obálky zasielané z jednej pošty, rovnaký podpis na podacích lístkoch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rgbClr val="002C44"/>
                </a:solidFill>
              </a:rPr>
              <a:t>ponuky/dokumenty doručené v krátkych časových intervaloch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440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Indície </a:t>
            </a:r>
            <a:r>
              <a:rPr lang="sk-SK" dirty="0" err="1"/>
              <a:t>kolúzie</a:t>
            </a:r>
            <a:r>
              <a:rPr lang="sk-SK" dirty="0"/>
              <a:t> III.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80457"/>
            <a:ext cx="9601200" cy="43869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STANOVENIE CIEN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2C44"/>
                </a:solidFill>
              </a:rPr>
              <a:t>veľký rozdiel medzi víťaznou ponukou a ostatnými cenovými ponukami</a:t>
            </a:r>
          </a:p>
          <a:p>
            <a:pPr marL="457200" lvl="1" indent="0"/>
            <a:endParaRPr lang="sk-SK" dirty="0">
              <a:solidFill>
                <a:srgbClr val="002C44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2C44"/>
                </a:solidFill>
              </a:rPr>
              <a:t>víťazná ponuka je takmer identická s predpokladanou hodnotou </a:t>
            </a:r>
          </a:p>
          <a:p>
            <a:pPr marL="457200" lvl="1" indent="0"/>
            <a:endParaRPr lang="sk-SK" dirty="0">
              <a:solidFill>
                <a:srgbClr val="002C44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2C44"/>
                </a:solidFill>
              </a:rPr>
              <a:t>cenový index – pravidelný prírastok v krycích ponukách</a:t>
            </a:r>
          </a:p>
          <a:p>
            <a:pPr marL="457200" lvl="1" indent="0"/>
            <a:endParaRPr lang="sk-SK" dirty="0">
              <a:solidFill>
                <a:srgbClr val="002C44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2C44"/>
                </a:solidFill>
              </a:rPr>
              <a:t>predkladané cenové ponuky členov kartelu sa vždy znížia pri predložení ponuky skutočného konkurenta – elektronické aukcie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0666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Prípad 1.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393371"/>
            <a:ext cx="9601200" cy="44740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11 samostatných cenových tabuliek, 857 položiek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Všetci neúspešní uchádzači zachovávali zhodne nesprávne poradie cenových položiek v jednej tabuľke (nie od víťaza, resp. podľa súťažných podkladov)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Podiel ponukových cien za jednotlivé cenové položky vykazoval konštantne sa vyskytujúci index u každého neúspešného uchádzača, a to vo väčšine cenových tabuliek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rgbClr val="002C44"/>
                </a:solidFill>
              </a:rPr>
              <a:t>2. v poradí prepočítaval indexom 1,05 (od 1.)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rgbClr val="002C44"/>
                </a:solidFill>
              </a:rPr>
              <a:t>3. v poradí indexom 1,04 (od 2.)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rgbClr val="002C44"/>
                </a:solidFill>
              </a:rPr>
              <a:t>4. v poradí indexom 1,03 (od 3.)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845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sz="3000" dirty="0"/>
              <a:t>Najčastejšie príklady porušenia zákona zo strany verejných obstarávateľov</a:t>
            </a:r>
          </a:p>
          <a:p>
            <a:pPr lvl="0"/>
            <a:endParaRPr lang="sk-SK" sz="3000" dirty="0"/>
          </a:p>
          <a:p>
            <a:pPr lvl="0"/>
            <a:r>
              <a:rPr lang="sk-SK" sz="3000" dirty="0"/>
              <a:t>Indície protisúťažného správania uchádzačov</a:t>
            </a:r>
          </a:p>
          <a:p>
            <a:pPr lvl="0"/>
            <a:endParaRPr lang="sk-SK" sz="3000" dirty="0"/>
          </a:p>
          <a:p>
            <a:pPr lvl="0"/>
            <a:r>
              <a:rPr lang="sk-SK" sz="3000" dirty="0"/>
              <a:t>Kontrola zo strany verejnosti</a:t>
            </a:r>
          </a:p>
          <a:p>
            <a:pPr lvl="0"/>
            <a:endParaRPr lang="sk-SK" sz="3000" dirty="0"/>
          </a:p>
          <a:p>
            <a:pPr lvl="0"/>
            <a:r>
              <a:rPr lang="sk-SK" sz="3000" dirty="0"/>
              <a:t>Diskusia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71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Prípad 2.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332411"/>
            <a:ext cx="9601200" cy="453498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4 tendre, 10 páchateľov, z toho  2 </a:t>
            </a:r>
            <a:r>
              <a:rPr lang="sk-SK" dirty="0" err="1"/>
              <a:t>facilitátori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Emailová komunikácia, nájdené dokumenty v počítačoch konkurentov, účasť </a:t>
            </a:r>
            <a:r>
              <a:rPr lang="sk-SK" dirty="0" err="1"/>
              <a:t>facilitátorov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V jednom tendri 53 z 56 položiek zhodných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V ďalšom tendri navýšenie každej položky o 1,5 EUR 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Cenová indexácia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1900" dirty="0"/>
              <a:t>neúspešní uchádzači od víťaza – index 1,05, resp. 1,01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k-SK" sz="1900" dirty="0"/>
              <a:t>jednom prípade dokonca index 1,05 aj pri výslednej cene jedného zo </a:t>
            </a:r>
            <a:r>
              <a:rPr lang="sk-SK" sz="1900" dirty="0" smtClean="0"/>
              <a:t>záujemcov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k-SK" sz="1900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Subdodávateľská kompenzácia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7898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Kolúzia</a:t>
            </a:r>
            <a:r>
              <a:rPr lang="sk-SK" dirty="0"/>
              <a:t> v praxi I.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71749"/>
            <a:ext cx="9601200" cy="5634445"/>
          </a:xfrm>
        </p:spPr>
        <p:txBody>
          <a:bodyPr/>
          <a:lstStyle/>
          <a:p>
            <a:r>
              <a:rPr lang="sk-SK" u="sng" dirty="0"/>
              <a:t>A: na stanovenie ceny sú použité rovnaké kalkulácie (cenový index – 1,01 a 1,05) 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sz="1800" u="sng" dirty="0"/>
              <a:t>B</a:t>
            </a:r>
            <a:r>
              <a:rPr lang="sk-SK" u="sng" dirty="0"/>
              <a:t>: vo svojej súťažnej ponuke uviedli všetci podnikatelia rovnakú sumu </a:t>
            </a:r>
            <a:r>
              <a:rPr lang="sk-SK" b="1" u="sng" dirty="0"/>
              <a:t>slovom</a:t>
            </a:r>
            <a:r>
              <a:rPr lang="sk-SK" u="sng" dirty="0"/>
              <a:t> pre svoju cenovú ponuku, a to napriek tomu, že neúspešní podnikatelia podali inú cenovú ponuku (vyjadrená číselne).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65" y="1904058"/>
            <a:ext cx="8291279" cy="162167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565" y="4706900"/>
            <a:ext cx="8291279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38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Kolúzia</a:t>
            </a:r>
            <a:r>
              <a:rPr lang="sk-SK" dirty="0"/>
              <a:t> v praxi II.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306286"/>
            <a:ext cx="9601200" cy="4561114"/>
          </a:xfrm>
        </p:spPr>
        <p:txBody>
          <a:bodyPr/>
          <a:lstStyle/>
          <a:p>
            <a:pPr lvl="0"/>
            <a:r>
              <a:rPr lang="sk-SK" u="sng" dirty="0"/>
              <a:t>C: v súťažnej ponuke podnikateľa </a:t>
            </a:r>
            <a:r>
              <a:rPr lang="sk-SK" b="1" u="sng" dirty="0"/>
              <a:t>A</a:t>
            </a:r>
            <a:r>
              <a:rPr lang="sk-SK" u="sng" dirty="0"/>
              <a:t> je nad jeho cenovou tabuľkou uvedená hlavička podnikateľa </a:t>
            </a:r>
            <a:r>
              <a:rPr lang="sk-SK" b="1" u="sng" dirty="0"/>
              <a:t>B</a:t>
            </a:r>
            <a:r>
              <a:rPr lang="sk-SK" u="sng" dirty="0"/>
              <a:t>, ktorý je </a:t>
            </a:r>
            <a:r>
              <a:rPr lang="sk-SK" u="sng" dirty="0" err="1"/>
              <a:t>tieť</a:t>
            </a:r>
            <a:r>
              <a:rPr lang="sk-SK" u="sng" dirty="0"/>
              <a:t> účastníkom súťaže.</a:t>
            </a:r>
          </a:p>
          <a:p>
            <a:pPr marL="0" lvl="0" indent="0">
              <a:buNone/>
            </a:pPr>
            <a:r>
              <a:rPr lang="sk-SK" sz="1600" b="1" i="1" dirty="0" smtClean="0"/>
              <a:t>Podnikateľ </a:t>
            </a:r>
            <a:r>
              <a:rPr lang="sk-SK" sz="1600" b="1" i="1" dirty="0"/>
              <a:t>A, </a:t>
            </a:r>
            <a:r>
              <a:rPr lang="sk-SK" sz="1600" b="1" i="1" dirty="0" smtClean="0"/>
              <a:t>sídlom </a:t>
            </a:r>
            <a:r>
              <a:rPr lang="sk-SK" sz="1600" b="1" i="1" dirty="0"/>
              <a:t>Štefánikova 3, Bratislava</a:t>
            </a:r>
          </a:p>
          <a:p>
            <a:pPr marL="0" lvl="0" indent="0">
              <a:buNone/>
            </a:pPr>
            <a:r>
              <a:rPr lang="sk-SK" sz="1600" i="1" dirty="0"/>
              <a:t>Cenová ponuka služieb XY </a:t>
            </a:r>
          </a:p>
          <a:p>
            <a:pPr marL="0" lvl="0" indent="0">
              <a:buNone/>
            </a:pPr>
            <a:r>
              <a:rPr lang="sk-SK" sz="1600" i="1" dirty="0"/>
              <a:t>Dátum predloženia ponuky: 11.10.2012</a:t>
            </a:r>
            <a:r>
              <a:rPr lang="sk-SK" i="1" dirty="0"/>
              <a:t>	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35" y="3248485"/>
            <a:ext cx="3407959" cy="67671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508" y="3997823"/>
            <a:ext cx="8102286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15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Kolúzia</a:t>
            </a:r>
            <a:r>
              <a:rPr lang="sk-SK" dirty="0"/>
              <a:t> v praxi III.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698171"/>
            <a:ext cx="9601200" cy="4169229"/>
          </a:xfrm>
        </p:spPr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600" u="sng" dirty="0">
                <a:solidFill>
                  <a:srgbClr val="002C44"/>
                </a:solidFill>
                <a:latin typeface="Arial"/>
              </a:rPr>
              <a:t>D: nesprávny konverzný prepočet z </a:t>
            </a:r>
            <a:r>
              <a:rPr lang="sk-SK" sz="1600" u="sng" dirty="0" err="1">
                <a:solidFill>
                  <a:srgbClr val="002C44"/>
                </a:solidFill>
                <a:latin typeface="Arial"/>
              </a:rPr>
              <a:t>Skk</a:t>
            </a:r>
            <a:r>
              <a:rPr lang="sk-SK" sz="1600" u="sng" dirty="0">
                <a:solidFill>
                  <a:srgbClr val="002C44"/>
                </a:solidFill>
                <a:latin typeface="Arial"/>
              </a:rPr>
              <a:t> na EUR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k-SK" sz="1600" u="sng" dirty="0">
              <a:solidFill>
                <a:srgbClr val="002C44"/>
              </a:solidFill>
              <a:latin typeface="Arial"/>
            </a:endParaRPr>
          </a:p>
          <a:p>
            <a:pPr marL="85725" lvl="0" indent="-85725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600" dirty="0">
                <a:solidFill>
                  <a:srgbClr val="002C44"/>
                </a:solidFill>
                <a:latin typeface="Arial"/>
              </a:rPr>
              <a:t>- Podnikateľ B uviedol sumu nesprávny prepočet </a:t>
            </a:r>
            <a:r>
              <a:rPr lang="sk-SK" sz="1600" dirty="0" err="1">
                <a:solidFill>
                  <a:srgbClr val="002C44"/>
                </a:solidFill>
                <a:latin typeface="Arial"/>
              </a:rPr>
              <a:t>Skk</a:t>
            </a:r>
            <a:r>
              <a:rPr lang="sk-SK" sz="1600" dirty="0">
                <a:solidFill>
                  <a:srgbClr val="002C44"/>
                </a:solidFill>
                <a:latin typeface="Arial"/>
              </a:rPr>
              <a:t> na EUR – sumu v EUR uviedol rovnakú ako podnikateľ A, napriek tomu, že obaja podnikatelia podali odlišnú cenovú ponuku vyjadrený v </a:t>
            </a:r>
            <a:r>
              <a:rPr lang="sk-SK" sz="1600" dirty="0" err="1">
                <a:solidFill>
                  <a:srgbClr val="002C44"/>
                </a:solidFill>
                <a:latin typeface="Arial"/>
              </a:rPr>
              <a:t>Skk</a:t>
            </a:r>
            <a:r>
              <a:rPr lang="sk-SK" sz="1600" dirty="0">
                <a:solidFill>
                  <a:srgbClr val="002C44"/>
                </a:solidFill>
                <a:latin typeface="Arial"/>
              </a:rPr>
              <a:t>.</a:t>
            </a:r>
            <a:endParaRPr lang="sk-SK" sz="1600" b="1" dirty="0">
              <a:solidFill>
                <a:srgbClr val="002C44"/>
              </a:solidFill>
              <a:latin typeface="Arial"/>
            </a:endParaRP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062" y="3009547"/>
            <a:ext cx="8102286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05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Kolúzia</a:t>
            </a:r>
            <a:r>
              <a:rPr lang="sk-SK" dirty="0"/>
              <a:t> v praxi IV.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23851" y="1589314"/>
            <a:ext cx="9601200" cy="3581400"/>
          </a:xfrm>
        </p:spPr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600" u="sng" dirty="0">
                <a:solidFill>
                  <a:srgbClr val="002C44"/>
                </a:solidFill>
                <a:latin typeface="Arial"/>
              </a:rPr>
              <a:t>E: nesprávne uvedená suma spolu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k-SK" sz="1600" u="sng" dirty="0">
              <a:solidFill>
                <a:srgbClr val="002C44"/>
              </a:solidFill>
              <a:latin typeface="Arial"/>
            </a:endParaRPr>
          </a:p>
          <a:p>
            <a:pPr marL="85725" lvl="0" indent="-85725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600" dirty="0">
                <a:solidFill>
                  <a:srgbClr val="002C44"/>
                </a:solidFill>
                <a:latin typeface="Arial"/>
              </a:rPr>
              <a:t>- neúspešní podnikatelia B a C uviedli sumu spolu v rovnakej výške ako víťazný uchádzač (podnikateľ A) napriek skutočnosti, že jednotkové ceny víťazného uchádzača (podnikateľa A) boli nižšie. </a:t>
            </a:r>
            <a:endParaRPr lang="sk-SK" sz="1600" b="1" dirty="0">
              <a:solidFill>
                <a:srgbClr val="002C44"/>
              </a:solidFill>
              <a:latin typeface="Arial"/>
            </a:endParaRP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669" y="3015342"/>
            <a:ext cx="8236410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34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Kontrola verejnosti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02228" y="1445623"/>
            <a:ext cx="9601200" cy="4406537"/>
          </a:xfrm>
        </p:spPr>
        <p:txBody>
          <a:bodyPr>
            <a:normAutofit fontScale="77500" lnSpcReduction="20000"/>
          </a:bodyPr>
          <a:lstStyle/>
          <a:p>
            <a:r>
              <a:rPr lang="sk-SK" sz="2900" dirty="0"/>
              <a:t>Zverejnené súťaže – Vestník VO a webstránky obstarávateľov</a:t>
            </a:r>
          </a:p>
          <a:p>
            <a:endParaRPr lang="sk-SK" sz="2900" dirty="0"/>
          </a:p>
          <a:p>
            <a:r>
              <a:rPr lang="sk-SK" sz="2900" dirty="0" err="1"/>
              <a:t>Infožiadosti</a:t>
            </a:r>
            <a:endParaRPr lang="sk-SK" sz="2900" dirty="0"/>
          </a:p>
          <a:p>
            <a:endParaRPr lang="sk-SK" sz="2900" dirty="0"/>
          </a:p>
          <a:p>
            <a:r>
              <a:rPr lang="sk-SK" sz="2900" dirty="0"/>
              <a:t>Konflikt záujmov – dohliadať, namietať</a:t>
            </a:r>
          </a:p>
          <a:p>
            <a:endParaRPr lang="sk-SK" sz="2900" dirty="0"/>
          </a:p>
          <a:p>
            <a:r>
              <a:rPr lang="sk-SK" sz="2900" dirty="0"/>
              <a:t>Osobitne po novele zákazky s nízkou hodnotou – hospodárnosť, ak výzva na predkladanie ponúk a tak prieskum trhu, zákaz diskriminácie (nastavenie podmienok)</a:t>
            </a:r>
          </a:p>
          <a:p>
            <a:endParaRPr lang="sk-SK" sz="2900" dirty="0"/>
          </a:p>
          <a:p>
            <a:r>
              <a:rPr lang="sk-SK" sz="2900" dirty="0"/>
              <a:t>Podnety – ÚVO, Protimonopolný úrad, OČTK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2406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245326"/>
            <a:ext cx="9601200" cy="4622074"/>
          </a:xfrm>
        </p:spPr>
        <p:txBody>
          <a:bodyPr>
            <a:normAutofit/>
          </a:bodyPr>
          <a:lstStyle/>
          <a:p>
            <a:endParaRPr lang="sk-SK" sz="4800" dirty="0" smtClean="0"/>
          </a:p>
          <a:p>
            <a:endParaRPr lang="sk-SK" sz="4800" dirty="0"/>
          </a:p>
          <a:p>
            <a:pPr marL="0" indent="0">
              <a:buNone/>
            </a:pPr>
            <a:r>
              <a:rPr lang="sk-SK" sz="4800" dirty="0" smtClean="0"/>
              <a:t>		Ďakujem </a:t>
            </a:r>
            <a:r>
              <a:rPr lang="sk-SK" sz="4800" dirty="0"/>
              <a:t>za pozornosť</a:t>
            </a:r>
          </a:p>
        </p:txBody>
      </p:sp>
    </p:spTree>
    <p:extLst>
      <p:ext uri="{BB962C8B-B14F-4D97-AF65-F5344CB8AC3E}">
        <p14:creationId xmlns:p14="http://schemas.microsoft.com/office/powerpoint/2010/main" val="205047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Zmeny vo verejnom obstarávaní – oslabená pozícia štátu</a:t>
            </a:r>
            <a:endParaRPr lang="sk-SK" dirty="0"/>
          </a:p>
        </p:txBody>
      </p:sp>
      <p:sp>
        <p:nvSpPr>
          <p:cNvPr id="8" name="Zástupný objekt pre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Zvýšenie prahov </a:t>
            </a:r>
          </a:p>
          <a:p>
            <a:r>
              <a:rPr lang="sk-SK" dirty="0" smtClean="0"/>
              <a:t>Zákazky </a:t>
            </a:r>
            <a:r>
              <a:rPr lang="sk-SK" dirty="0"/>
              <a:t>s nízkou hodnotou a </a:t>
            </a:r>
            <a:r>
              <a:rPr lang="sk-SK" dirty="0" smtClean="0"/>
              <a:t>podlimitné zákazky od 10 tis. až do 5, 4 MIO </a:t>
            </a:r>
          </a:p>
          <a:p>
            <a:pPr lvl="1"/>
            <a:r>
              <a:rPr lang="sk-SK" dirty="0" smtClean="0"/>
              <a:t>zjednodušeným spôsobom </a:t>
            </a:r>
          </a:p>
          <a:p>
            <a:pPr lvl="1"/>
            <a:r>
              <a:rPr lang="sk-SK" dirty="0" smtClean="0"/>
              <a:t>cez elektronickú platformu (povinné od 1.2.2023)</a:t>
            </a:r>
          </a:p>
          <a:p>
            <a:pPr lvl="1"/>
            <a:r>
              <a:rPr lang="sk-SK" dirty="0"/>
              <a:t>n</a:t>
            </a:r>
            <a:r>
              <a:rPr lang="sk-SK" dirty="0" smtClean="0"/>
              <a:t>ámietky vylúčené - s výnimkou stavebných prác pri PHZ nad 800 tisíc</a:t>
            </a:r>
          </a:p>
          <a:p>
            <a:r>
              <a:rPr lang="sk-SK" dirty="0" smtClean="0"/>
              <a:t>ÚVO o porušení zákona pri stavebných zákazkách do 3 MIO len deklaratórne (obstarávateľ môže podpísať zmluvu a nečakať na prieskum VO) </a:t>
            </a:r>
          </a:p>
          <a:p>
            <a:r>
              <a:rPr lang="sk-SK" dirty="0" smtClean="0"/>
              <a:t>Od 31.3.2024 </a:t>
            </a:r>
            <a:r>
              <a:rPr lang="sk-SK" dirty="0"/>
              <a:t>– povinnosť používať odborných </a:t>
            </a:r>
            <a:r>
              <a:rPr lang="sk-SK" dirty="0" smtClean="0"/>
              <a:t>garantov pre podlimitné a nadlimitné zákazky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59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4640" y="-355600"/>
            <a:ext cx="12120880" cy="743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Nevyhlásenie súťaže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361440"/>
            <a:ext cx="9601200" cy="45059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Porušenie § 10 ods. 1 ZVO – povinnosť obstarávať podľa </a:t>
            </a:r>
            <a:r>
              <a:rPr lang="sk-SK" sz="2400" dirty="0" smtClean="0"/>
              <a:t>ZVO</a:t>
            </a:r>
          </a:p>
          <a:p>
            <a:pPr>
              <a:buFont typeface="Wingdings" panose="05000000000000000000" pitchFamily="2" charset="2"/>
              <a:buChar char="q"/>
            </a:pPr>
            <a:endParaRPr lang="sk-SK" sz="2400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400" u="sng" dirty="0" smtClean="0"/>
              <a:t>Obstarávanie </a:t>
            </a:r>
            <a:r>
              <a:rPr lang="sk-SK" sz="2400" u="sng" dirty="0"/>
              <a:t>(nájomných) bytov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000" dirty="0" smtClean="0"/>
              <a:t>Kúpa </a:t>
            </a:r>
            <a:r>
              <a:rPr lang="sk-SK" sz="2000" u="sng" dirty="0" smtClean="0"/>
              <a:t>existujúcej</a:t>
            </a:r>
            <a:r>
              <a:rPr lang="sk-SK" sz="2000" dirty="0" smtClean="0"/>
              <a:t> </a:t>
            </a:r>
            <a:r>
              <a:rPr lang="sk-SK" sz="2000" dirty="0"/>
              <a:t>nehnuteľnosti</a:t>
            </a:r>
            <a:r>
              <a:rPr lang="sk-SK" sz="2000" dirty="0" smtClean="0"/>
              <a:t> má výnimku z VO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000" dirty="0" smtClean="0"/>
              <a:t>Schválenie prenájmu a vyhlásenie </a:t>
            </a:r>
            <a:r>
              <a:rPr lang="sk-SK" sz="2000" u="sng" dirty="0" smtClean="0"/>
              <a:t>Obchodnej verejnej súťaže </a:t>
            </a:r>
            <a:r>
              <a:rPr lang="sk-SK" sz="2000" dirty="0"/>
              <a:t>namiesto VO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000" dirty="0" smtClean="0"/>
              <a:t>1. Uzavretie </a:t>
            </a:r>
            <a:r>
              <a:rPr lang="sk-SK" sz="2000" dirty="0"/>
              <a:t>Nájomnej zmluvy </a:t>
            </a:r>
            <a:r>
              <a:rPr lang="sk-SK" sz="2000" dirty="0" smtClean="0"/>
              <a:t>(eventuálne kúpy nehnuteľnosti) na </a:t>
            </a:r>
            <a:r>
              <a:rPr lang="sk-SK" sz="2000" dirty="0"/>
              <a:t>pozemok za účelom výstavby nájomného bytového domu, </a:t>
            </a:r>
            <a:r>
              <a:rPr lang="sk-SK" sz="2000" dirty="0" smtClean="0"/>
              <a:t>2. následné </a:t>
            </a:r>
            <a:r>
              <a:rPr lang="sk-SK" sz="2000" dirty="0"/>
              <a:t>uzavretie Zmluvy o budúcej kúpnej zmluve a </a:t>
            </a:r>
            <a:r>
              <a:rPr lang="sk-SK" sz="2000" dirty="0" smtClean="0"/>
              <a:t>napokon 3. uzavretie Kúpnej zmluvy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000" dirty="0" smtClean="0"/>
              <a:t>20 obcí</a:t>
            </a:r>
          </a:p>
          <a:p>
            <a:pPr marL="530352" lvl="1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580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Nedodržanie princípov VO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83360"/>
            <a:ext cx="9601200" cy="438404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200" dirty="0" smtClean="0"/>
              <a:t>Rovnaké zaobchádzanie, nediskriminácia, </a:t>
            </a:r>
            <a:r>
              <a:rPr lang="sk-SK" sz="2200" dirty="0"/>
              <a:t>transparentnosť, </a:t>
            </a:r>
            <a:r>
              <a:rPr lang="sk-SK" sz="2200" dirty="0" smtClean="0"/>
              <a:t>proporcionalita, hospodárnosť </a:t>
            </a:r>
            <a:r>
              <a:rPr lang="sk-SK" sz="2200" dirty="0"/>
              <a:t>a </a:t>
            </a:r>
            <a:r>
              <a:rPr lang="sk-SK" sz="2200" dirty="0" smtClean="0"/>
              <a:t>efektívnosť</a:t>
            </a:r>
            <a:r>
              <a:rPr lang="sk-SK" sz="2200" dirty="0"/>
              <a:t> </a:t>
            </a:r>
            <a:r>
              <a:rPr lang="sk-SK" sz="2200" dirty="0" smtClean="0"/>
              <a:t>- § 10 ods. 2 ZVO</a:t>
            </a:r>
            <a:endParaRPr lang="sk-SK" sz="2200" dirty="0"/>
          </a:p>
          <a:p>
            <a:pPr marL="0" indent="0">
              <a:buNone/>
            </a:pPr>
            <a:endParaRPr lang="sk-SK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200" dirty="0" smtClean="0"/>
              <a:t>Ich </a:t>
            </a:r>
            <a:r>
              <a:rPr lang="sk-SK" sz="2200" dirty="0"/>
              <a:t>nedodržaním dochádza často k nezákonnému vylučovaniu uchádzačov zo súťaže, resp. odrádza k účasti potenciálnych uchádzačov = priamy dopad na výsledok VO</a:t>
            </a:r>
          </a:p>
          <a:p>
            <a:pPr marL="0" indent="0">
              <a:buNone/>
            </a:pPr>
            <a:endParaRPr lang="sk-SK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200" dirty="0"/>
              <a:t> </a:t>
            </a:r>
            <a:r>
              <a:rPr lang="sk-SK" sz="2200" dirty="0" smtClean="0"/>
              <a:t>príklady:</a:t>
            </a:r>
            <a:endParaRPr lang="sk-SK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200" b="1" dirty="0" smtClean="0"/>
              <a:t>Kunerad</a:t>
            </a:r>
            <a:r>
              <a:rPr lang="sk-SK" sz="2200" dirty="0" smtClean="0"/>
              <a:t>: nájomné byty! VO na uzavretie zmluvy o uzavretí budúcej kúpnej zmluvy, podmienka účasti vo </a:t>
            </a:r>
            <a:r>
              <a:rPr lang="sk-SK" sz="2200" dirty="0" err="1" smtClean="0"/>
              <a:t>VO</a:t>
            </a:r>
            <a:r>
              <a:rPr lang="sk-SK" sz="2200" dirty="0" smtClean="0"/>
              <a:t>: mať v nájme konkrétnu nehnuteľnosť (parcelné číslo)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200" dirty="0" smtClean="0"/>
              <a:t>príliš </a:t>
            </a:r>
            <a:r>
              <a:rPr lang="sk-SK" sz="2200" dirty="0"/>
              <a:t>všeobecné požiadavky na </a:t>
            </a:r>
            <a:r>
              <a:rPr lang="sk-SK" sz="2200" dirty="0" smtClean="0"/>
              <a:t>doklady (pre neurčitý okruh tovarov)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200" dirty="0" smtClean="0"/>
              <a:t>neprimerané </a:t>
            </a:r>
            <a:r>
              <a:rPr lang="sk-SK" sz="2200" dirty="0"/>
              <a:t>požiadavky na </a:t>
            </a:r>
            <a:r>
              <a:rPr lang="sk-SK" sz="2200" dirty="0" smtClean="0"/>
              <a:t>doklady</a:t>
            </a:r>
            <a:r>
              <a:rPr lang="sk-SK" sz="2200" dirty="0"/>
              <a:t>, ktoré mali vyplynúť až zo </a:t>
            </a:r>
            <a:r>
              <a:rPr lang="sk-SK" sz="2200" dirty="0" smtClean="0"/>
              <a:t>zmluvy (dopady)</a:t>
            </a:r>
            <a:endParaRPr lang="sk-SK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200" dirty="0" smtClean="0"/>
              <a:t>podmienka </a:t>
            </a:r>
            <a:r>
              <a:rPr lang="sk-SK" sz="2200" dirty="0"/>
              <a:t>skúsenosti s realizáciou </a:t>
            </a:r>
            <a:r>
              <a:rPr lang="sk-SK" sz="2200" dirty="0" smtClean="0"/>
              <a:t>bežných prác </a:t>
            </a:r>
            <a:r>
              <a:rPr lang="sk-SK" sz="2200" dirty="0"/>
              <a:t>na verejných budovách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533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Konflikt záujmov I.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/>
              <a:t>....najmä situácia, </a:t>
            </a:r>
            <a:r>
              <a:rPr lang="sk-SK" sz="2400" dirty="0"/>
              <a:t>ak </a:t>
            </a:r>
            <a:r>
              <a:rPr lang="sk-SK" sz="2400" b="1" dirty="0"/>
              <a:t>zainteresovaná</a:t>
            </a:r>
            <a:r>
              <a:rPr lang="sk-SK" sz="2400" dirty="0"/>
              <a:t> </a:t>
            </a:r>
            <a:r>
              <a:rPr lang="sk-SK" sz="2400" b="1" dirty="0"/>
              <a:t>osoba</a:t>
            </a:r>
            <a:r>
              <a:rPr lang="sk-SK" sz="2400" dirty="0"/>
              <a:t>, ktorá </a:t>
            </a:r>
            <a:r>
              <a:rPr lang="sk-SK" sz="2400" b="1" dirty="0"/>
              <a:t>môže ovplyvniť </a:t>
            </a:r>
            <a:r>
              <a:rPr lang="sk-SK" sz="2400" dirty="0"/>
              <a:t>výsledok alebo priebeh verejného obstarávania, </a:t>
            </a:r>
            <a:r>
              <a:rPr lang="sk-SK" sz="2400" b="1" dirty="0"/>
              <a:t>má</a:t>
            </a:r>
            <a:r>
              <a:rPr lang="sk-SK" sz="2400" dirty="0"/>
              <a:t> priamy alebo nepriamy finančný záujem, ekonomický záujem alebo iný osobný </a:t>
            </a:r>
            <a:r>
              <a:rPr lang="sk-SK" sz="2400" b="1" dirty="0"/>
              <a:t>záujem</a:t>
            </a:r>
            <a:r>
              <a:rPr lang="sk-SK" sz="2400" dirty="0"/>
              <a:t>, ktorý možno považovať za </a:t>
            </a:r>
            <a:r>
              <a:rPr lang="sk-SK" sz="2400" b="1" dirty="0"/>
              <a:t>ohrozenie jej nestrannosti a nezávislosti</a:t>
            </a:r>
            <a:r>
              <a:rPr lang="sk-SK" sz="2400" dirty="0"/>
              <a:t> v súvislosti </a:t>
            </a:r>
            <a:r>
              <a:rPr lang="sk-SK" sz="2400" dirty="0" smtClean="0"/>
              <a:t>s </a:t>
            </a:r>
            <a:r>
              <a:rPr lang="sk-SK" sz="2400" dirty="0"/>
              <a:t>verejným </a:t>
            </a:r>
            <a:r>
              <a:rPr lang="sk-SK" sz="2400" dirty="0" smtClean="0"/>
              <a:t>obstarávaním....</a:t>
            </a:r>
          </a:p>
          <a:p>
            <a:r>
              <a:rPr lang="sk-SK" dirty="0"/>
              <a:t>Zainteresovanou osobou je najmä</a:t>
            </a:r>
          </a:p>
          <a:p>
            <a:pPr lvl="1"/>
            <a:r>
              <a:rPr lang="sk-SK" b="1" dirty="0" smtClean="0"/>
              <a:t>zamestnanec</a:t>
            </a:r>
            <a:r>
              <a:rPr lang="sk-SK" dirty="0" smtClean="0"/>
              <a:t> obstarávateľa</a:t>
            </a:r>
            <a:r>
              <a:rPr lang="sk-SK" dirty="0"/>
              <a:t>, ktorý sa podieľa na príprave alebo realizácii verejného obstarávania alebo </a:t>
            </a:r>
            <a:endParaRPr lang="sk-SK" dirty="0" smtClean="0"/>
          </a:p>
          <a:p>
            <a:pPr lvl="1"/>
            <a:r>
              <a:rPr lang="sk-SK" b="1" dirty="0" smtClean="0"/>
              <a:t>iná </a:t>
            </a:r>
            <a:r>
              <a:rPr lang="sk-SK" b="1" dirty="0"/>
              <a:t>osoba</a:t>
            </a:r>
            <a:r>
              <a:rPr lang="sk-SK" dirty="0"/>
              <a:t>, ktorá poskytuje </a:t>
            </a:r>
            <a:r>
              <a:rPr lang="sk-SK" b="1" dirty="0" smtClean="0"/>
              <a:t>podpornú </a:t>
            </a:r>
            <a:r>
              <a:rPr lang="sk-SK" b="1" dirty="0"/>
              <a:t>činnosť </a:t>
            </a:r>
            <a:r>
              <a:rPr lang="sk-SK" dirty="0"/>
              <a:t>vo verejnom obstarávaní a ktorá sa podieľa na príprave alebo realizácii verejného obstarávania </a:t>
            </a:r>
            <a:r>
              <a:rPr lang="sk-SK" dirty="0" smtClean="0"/>
              <a:t>alebo</a:t>
            </a:r>
            <a:endParaRPr lang="sk-SK" dirty="0"/>
          </a:p>
          <a:p>
            <a:pPr lvl="1"/>
            <a:r>
              <a:rPr lang="sk-SK" b="1" dirty="0" smtClean="0"/>
              <a:t>osoba </a:t>
            </a:r>
            <a:r>
              <a:rPr lang="sk-SK" b="1" dirty="0"/>
              <a:t>s rozhodovacími právomocami </a:t>
            </a:r>
            <a:r>
              <a:rPr lang="sk-SK" dirty="0"/>
              <a:t>verejného obstarávateľa alebo obstarávateľa, ktorá môže ovplyvniť výsledok verejného obstarávania bez toho, aby sa nevyhnutne podieľala na jeho príprave alebo realizácii.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6788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Konflikt záujmov </a:t>
            </a:r>
            <a:r>
              <a:rPr lang="sk-SK" dirty="0" smtClean="0"/>
              <a:t>II.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93520"/>
            <a:ext cx="9601200" cy="4373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i="1" dirty="0" smtClean="0"/>
              <a:t>Prípad Teplomery </a:t>
            </a:r>
          </a:p>
          <a:p>
            <a:r>
              <a:rPr lang="sk-SK" dirty="0" smtClean="0"/>
              <a:t>BB – 360 eur ks – dodávateľ NEXTRAM, výrobca Miroslav </a:t>
            </a:r>
            <a:r>
              <a:rPr lang="sk-SK" dirty="0" err="1" smtClean="0"/>
              <a:t>Garaj</a:t>
            </a:r>
            <a:r>
              <a:rPr lang="sk-SK" dirty="0" smtClean="0"/>
              <a:t> (opakovaná súťaž, 5 dní výzva)</a:t>
            </a:r>
          </a:p>
          <a:p>
            <a:r>
              <a:rPr lang="sk-SK" dirty="0" smtClean="0"/>
              <a:t>NR – 380 eur ks – dodávateľ NEXTRAM, výrobca Miroslav </a:t>
            </a:r>
            <a:r>
              <a:rPr lang="sk-SK" dirty="0" err="1" smtClean="0"/>
              <a:t>Garaj</a:t>
            </a:r>
            <a:endParaRPr lang="sk-SK" dirty="0" smtClean="0"/>
          </a:p>
          <a:p>
            <a:r>
              <a:rPr lang="sk-SK" dirty="0" smtClean="0"/>
              <a:t>KE </a:t>
            </a:r>
            <a:r>
              <a:rPr lang="sk-SK" dirty="0"/>
              <a:t>– </a:t>
            </a:r>
            <a:r>
              <a:rPr lang="sk-SK" dirty="0" smtClean="0"/>
              <a:t>722/787 </a:t>
            </a:r>
            <a:r>
              <a:rPr lang="sk-SK" dirty="0"/>
              <a:t>eur ks – dodávateľ United </a:t>
            </a:r>
            <a:r>
              <a:rPr lang="sk-SK" dirty="0" err="1"/>
              <a:t>Corp</a:t>
            </a:r>
            <a:r>
              <a:rPr lang="sk-SK" dirty="0"/>
              <a:t>, výrobca Miroslav </a:t>
            </a:r>
            <a:r>
              <a:rPr lang="sk-SK" dirty="0" err="1" smtClean="0"/>
              <a:t>Garaj</a:t>
            </a:r>
            <a:r>
              <a:rPr lang="sk-SK" dirty="0" smtClean="0"/>
              <a:t> (180 tisíc)</a:t>
            </a:r>
            <a:endParaRPr lang="sk-SK" dirty="0"/>
          </a:p>
          <a:p>
            <a:pPr lvl="1"/>
            <a:r>
              <a:rPr lang="sk-SK" dirty="0" smtClean="0"/>
              <a:t>Prieskum trhu, výzva 1,5 dní na webe, váhové kritériu – cena, žiadne technické podmienky!</a:t>
            </a:r>
          </a:p>
          <a:p>
            <a:pPr lvl="1"/>
            <a:r>
              <a:rPr lang="sk-SK" dirty="0" smtClean="0"/>
              <a:t>United Corp. Zapožičal pár týždňov vopred na skúšku, priznal vedomosť o súťaži</a:t>
            </a:r>
          </a:p>
          <a:p>
            <a:pPr lvl="1"/>
            <a:r>
              <a:rPr lang="sk-SK" dirty="0" smtClean="0"/>
              <a:t>Konateľ United  Corp. sa pozná (?) so županom aj s výrobcom</a:t>
            </a:r>
          </a:p>
          <a:p>
            <a:r>
              <a:rPr lang="sk-SK" dirty="0" smtClean="0"/>
              <a:t>Konflikt </a:t>
            </a:r>
            <a:r>
              <a:rPr lang="sk-SK" dirty="0"/>
              <a:t>záujmov sa vzťahuje aj na prieskum trhu</a:t>
            </a:r>
          </a:p>
          <a:p>
            <a:r>
              <a:rPr lang="sk-SK" dirty="0"/>
              <a:t>Audit TIS v KE SK – odporúčania pre </a:t>
            </a:r>
            <a:r>
              <a:rPr lang="sk-SK" dirty="0" smtClean="0"/>
              <a:t>VO</a:t>
            </a:r>
          </a:p>
          <a:p>
            <a:pPr marL="0" indent="0">
              <a:buNone/>
            </a:pPr>
            <a:r>
              <a:rPr lang="sk-SK" i="1" dirty="0" smtClean="0"/>
              <a:t>Iné...prípad Kunerad</a:t>
            </a:r>
            <a:endParaRPr lang="sk-SK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503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Priame rokovacie konanie I.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83360"/>
            <a:ext cx="9601200" cy="4384040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5000" dirty="0"/>
              <a:t>Bez súťaže sa </a:t>
            </a:r>
            <a:r>
              <a:rPr lang="sk-SK" sz="5000" dirty="0" err="1"/>
              <a:t>zazmluvní</a:t>
            </a:r>
            <a:r>
              <a:rPr lang="sk-SK" sz="5000" dirty="0"/>
              <a:t> konkrétny dodávateľ</a:t>
            </a:r>
          </a:p>
          <a:p>
            <a:pPr marL="0" indent="0">
              <a:buNone/>
            </a:pPr>
            <a:r>
              <a:rPr lang="sk-SK" sz="3500" dirty="0"/>
              <a:t>Dôkazné bremeno je na verejnom obstarávateľovi</a:t>
            </a:r>
          </a:p>
          <a:p>
            <a:pPr marL="0" indent="0">
              <a:buNone/>
            </a:pPr>
            <a:endParaRPr lang="sk-SK" sz="5000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5000" u="sng" dirty="0" smtClean="0"/>
              <a:t> Mimoriadna udalosť </a:t>
            </a:r>
            <a:r>
              <a:rPr lang="sk-SK" sz="5000" dirty="0" smtClean="0"/>
              <a:t>(§ 81 písm. c) ZVO):</a:t>
            </a:r>
          </a:p>
          <a:p>
            <a:pPr marL="0" indent="0">
              <a:buNone/>
            </a:pPr>
            <a:r>
              <a:rPr lang="sk-SK" sz="5000" dirty="0" smtClean="0"/>
              <a:t> </a:t>
            </a:r>
            <a:r>
              <a:rPr lang="sk-SK" sz="5000" dirty="0"/>
              <a:t>a) nepredvídateľná udalosť, ktorú obstarávateľ nezavinil</a:t>
            </a:r>
          </a:p>
          <a:p>
            <a:pPr marL="0" indent="0">
              <a:buNone/>
            </a:pPr>
            <a:r>
              <a:rPr lang="sk-SK" sz="5000" dirty="0"/>
              <a:t> b) nemožnosť dodržať časové limity</a:t>
            </a:r>
          </a:p>
          <a:p>
            <a:pPr marL="0" indent="0">
              <a:buNone/>
            </a:pPr>
            <a:r>
              <a:rPr lang="sk-SK" sz="5000" dirty="0"/>
              <a:t> c) priamy súvis medzi a) a </a:t>
            </a:r>
            <a:r>
              <a:rPr lang="sk-SK" sz="5000" dirty="0" smtClean="0"/>
              <a:t>b)</a:t>
            </a:r>
          </a:p>
          <a:p>
            <a:pPr marL="0" indent="0">
              <a:buNone/>
            </a:pPr>
            <a:r>
              <a:rPr lang="sk-SK" sz="5000" i="1" dirty="0" smtClean="0"/>
              <a:t>	</a:t>
            </a:r>
          </a:p>
          <a:p>
            <a:pPr marL="0" indent="0">
              <a:buNone/>
            </a:pPr>
            <a:r>
              <a:rPr lang="sk-SK" sz="5000" dirty="0" smtClean="0"/>
              <a:t>Pandémia </a:t>
            </a:r>
            <a:r>
              <a:rPr lang="sk-SK" sz="5000" dirty="0"/>
              <a:t>COVID ako mimoriadna udalosť?</a:t>
            </a:r>
          </a:p>
          <a:p>
            <a:pPr>
              <a:buFont typeface="Wingdings" panose="05000000000000000000" pitchFamily="2" charset="2"/>
              <a:buChar char="q"/>
            </a:pPr>
            <a:endParaRPr lang="sk-SK" sz="5000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5000" dirty="0"/>
              <a:t> Príklady: obstarávanie autobusovej dopravy v </a:t>
            </a:r>
            <a:r>
              <a:rPr lang="sk-SK" sz="5000" dirty="0" smtClean="0"/>
              <a:t>TTSK </a:t>
            </a:r>
            <a:r>
              <a:rPr lang="sk-SK" sz="5000" dirty="0" err="1" smtClean="0"/>
              <a:t>vs</a:t>
            </a:r>
            <a:r>
              <a:rPr lang="sk-SK" sz="5000" dirty="0" smtClean="0"/>
              <a:t> KESK, </a:t>
            </a:r>
            <a:r>
              <a:rPr lang="sk-SK" sz="5000" dirty="0"/>
              <a:t>havarijný stav hotela, nálet alergénov, </a:t>
            </a:r>
            <a:r>
              <a:rPr lang="sk-SK" sz="5000" dirty="0" smtClean="0"/>
              <a:t>komáre, poškodenie </a:t>
            </a:r>
            <a:r>
              <a:rPr lang="sk-SK" sz="5000" dirty="0"/>
              <a:t>miestnej </a:t>
            </a:r>
            <a:r>
              <a:rPr lang="sk-SK" sz="5000" dirty="0" smtClean="0"/>
              <a:t>komunikácie, protipovodňové stavby</a:t>
            </a:r>
            <a:endParaRPr lang="sk-SK" sz="5000" dirty="0"/>
          </a:p>
          <a:p>
            <a:pPr marL="0" indent="0">
              <a:buNone/>
            </a:pPr>
            <a:endParaRPr lang="sk-SK" sz="38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951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329</TotalTime>
  <Words>1684</Words>
  <Application>Microsoft Office PowerPoint</Application>
  <PresentationFormat>Širokouhlá</PresentationFormat>
  <Paragraphs>202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0" baseType="lpstr">
      <vt:lpstr>Arial</vt:lpstr>
      <vt:lpstr>Franklin Gothic Book</vt:lpstr>
      <vt:lpstr>Wingdings</vt:lpstr>
      <vt:lpstr>Crop</vt:lpstr>
      <vt:lpstr>verejná kontrola obstarávania samospráv</vt:lpstr>
      <vt:lpstr>Obsah</vt:lpstr>
      <vt:lpstr>Zmeny vo verejnom obstarávaní – oslabená pozícia štátu</vt:lpstr>
      <vt:lpstr>Prezentácia programu PowerPoint</vt:lpstr>
      <vt:lpstr>Nevyhlásenie súťaže</vt:lpstr>
      <vt:lpstr>Nedodržanie princípov VO</vt:lpstr>
      <vt:lpstr>Konflikt záujmov I.</vt:lpstr>
      <vt:lpstr>Konflikt záujmov II.</vt:lpstr>
      <vt:lpstr>Priame rokovacie konanie I. </vt:lpstr>
      <vt:lpstr>Vysvetľovanie splnenia podmienok I. </vt:lpstr>
      <vt:lpstr>Vysvetľovanie splnenia podmienok II. - príklady</vt:lpstr>
      <vt:lpstr>Stanovenie podmienok účasti</vt:lpstr>
      <vt:lpstr>Protisúťažné správanie uchádzačov - kolúzia</vt:lpstr>
      <vt:lpstr>Protisúťažné správanie uchádzačov </vt:lpstr>
      <vt:lpstr>Konzekvencie</vt:lpstr>
      <vt:lpstr>Indície kolúzie I.</vt:lpstr>
      <vt:lpstr>Indície kolúzie II.</vt:lpstr>
      <vt:lpstr>Indície kolúzie III.</vt:lpstr>
      <vt:lpstr>Prípad 1.</vt:lpstr>
      <vt:lpstr>Prípad 2.</vt:lpstr>
      <vt:lpstr>Kolúzia v praxi I. </vt:lpstr>
      <vt:lpstr>Kolúzia v praxi II.</vt:lpstr>
      <vt:lpstr>Kolúzia v praxi III.</vt:lpstr>
      <vt:lpstr>Kolúzia v praxi IV.</vt:lpstr>
      <vt:lpstr>Kontrola verejnosti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verejná kontrola obstarávania samospráv</dc:title>
  <dc:creator>Demčák Peter</dc:creator>
  <cp:lastModifiedBy>Kristína</cp:lastModifiedBy>
  <cp:revision>26</cp:revision>
  <dcterms:created xsi:type="dcterms:W3CDTF">2022-04-09T19:45:44Z</dcterms:created>
  <dcterms:modified xsi:type="dcterms:W3CDTF">2022-04-14T09:17:12Z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