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52" r:id="rId2"/>
  </p:sldMasterIdLst>
  <p:notesMasterIdLst>
    <p:notesMasterId r:id="rId42"/>
  </p:notesMasterIdLst>
  <p:handoutMasterIdLst>
    <p:handoutMasterId r:id="rId43"/>
  </p:handoutMasterIdLst>
  <p:sldIdLst>
    <p:sldId id="271" r:id="rId3"/>
    <p:sldId id="330" r:id="rId4"/>
    <p:sldId id="331" r:id="rId5"/>
    <p:sldId id="297" r:id="rId6"/>
    <p:sldId id="333" r:id="rId7"/>
    <p:sldId id="332" r:id="rId8"/>
    <p:sldId id="329" r:id="rId9"/>
    <p:sldId id="334" r:id="rId10"/>
    <p:sldId id="335" r:id="rId11"/>
    <p:sldId id="321" r:id="rId12"/>
    <p:sldId id="290" r:id="rId13"/>
    <p:sldId id="328" r:id="rId14"/>
    <p:sldId id="285" r:id="rId15"/>
    <p:sldId id="267" r:id="rId16"/>
    <p:sldId id="270" r:id="rId17"/>
    <p:sldId id="288" r:id="rId18"/>
    <p:sldId id="287" r:id="rId19"/>
    <p:sldId id="301" r:id="rId20"/>
    <p:sldId id="309" r:id="rId21"/>
    <p:sldId id="312" r:id="rId22"/>
    <p:sldId id="318" r:id="rId23"/>
    <p:sldId id="314" r:id="rId24"/>
    <p:sldId id="315" r:id="rId25"/>
    <p:sldId id="338" r:id="rId26"/>
    <p:sldId id="317" r:id="rId27"/>
    <p:sldId id="325" r:id="rId28"/>
    <p:sldId id="339" r:id="rId29"/>
    <p:sldId id="340" r:id="rId30"/>
    <p:sldId id="316" r:id="rId31"/>
    <p:sldId id="326" r:id="rId32"/>
    <p:sldId id="327" r:id="rId33"/>
    <p:sldId id="286" r:id="rId34"/>
    <p:sldId id="336" r:id="rId35"/>
    <p:sldId id="337" r:id="rId36"/>
    <p:sldId id="308" r:id="rId37"/>
    <p:sldId id="323" r:id="rId38"/>
    <p:sldId id="324" r:id="rId39"/>
    <p:sldId id="313" r:id="rId40"/>
    <p:sldId id="266" r:id="rId41"/>
  </p:sldIdLst>
  <p:sldSz cx="9144000" cy="6858000" type="screen4x3"/>
  <p:notesSz cx="6858000" cy="99472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20">
          <p15:clr>
            <a:srgbClr val="A4A3A4"/>
          </p15:clr>
        </p15:guide>
        <p15:guide id="2" pos="4740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  <p15:guide id="4" orient="horz" pos="22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3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CBE5"/>
    <a:srgbClr val="013B28"/>
    <a:srgbClr val="FF17DA"/>
    <a:srgbClr val="009FEE"/>
    <a:srgbClr val="00ABE2"/>
    <a:srgbClr val="A0A0A0"/>
    <a:srgbClr val="002C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27" autoAdjust="0"/>
    <p:restoredTop sz="94591" autoAdjust="0"/>
  </p:normalViewPr>
  <p:slideViewPr>
    <p:cSldViewPr>
      <p:cViewPr varScale="1">
        <p:scale>
          <a:sx n="108" d="100"/>
          <a:sy n="108" d="100"/>
        </p:scale>
        <p:origin x="1830" y="78"/>
      </p:cViewPr>
      <p:guideLst>
        <p:guide orient="horz" pos="1920"/>
        <p:guide pos="4740"/>
        <p:guide orient="horz" pos="2160"/>
        <p:guide orient="horz" pos="22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92" d="100"/>
          <a:sy n="92" d="100"/>
        </p:scale>
        <p:origin x="-2816" y="-120"/>
      </p:cViewPr>
      <p:guideLst>
        <p:guide orient="horz" pos="3133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slide" Target="slides/slide3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BAB29D-8E47-43F9-9E9A-C7BD9961C03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sk-SK"/>
        </a:p>
      </dgm:t>
    </dgm:pt>
    <dgm:pt modelId="{B0168FC8-215A-44DD-B582-BD42740F4486}">
      <dgm:prSet phldrT="[Text]"/>
      <dgm:spPr>
        <a:solidFill>
          <a:schemeClr val="tx1">
            <a:lumMod val="50000"/>
            <a:lumOff val="50000"/>
          </a:schemeClr>
        </a:solidFill>
      </dgm:spPr>
      <dgm:t>
        <a:bodyPr/>
        <a:lstStyle/>
        <a:p>
          <a:r>
            <a:rPr lang="sk-SK" dirty="0"/>
            <a:t>11 oblastí</a:t>
          </a:r>
        </a:p>
      </dgm:t>
    </dgm:pt>
    <dgm:pt modelId="{7FD2FD91-8276-4078-8036-F80315DD3EAF}" type="parTrans" cxnId="{744554E5-7C00-49BA-A6DC-BBFDBB1847EE}">
      <dgm:prSet/>
      <dgm:spPr/>
      <dgm:t>
        <a:bodyPr/>
        <a:lstStyle/>
        <a:p>
          <a:endParaRPr lang="sk-SK"/>
        </a:p>
      </dgm:t>
    </dgm:pt>
    <dgm:pt modelId="{9DBB271A-5070-4D48-95CF-044992BF6A75}" type="sibTrans" cxnId="{744554E5-7C00-49BA-A6DC-BBFDBB1847EE}">
      <dgm:prSet/>
      <dgm:spPr/>
      <dgm:t>
        <a:bodyPr/>
        <a:lstStyle/>
        <a:p>
          <a:endParaRPr lang="sk-SK"/>
        </a:p>
      </dgm:t>
    </dgm:pt>
    <dgm:pt modelId="{384A96C5-BFC0-47E7-85A3-E0CB94AC683F}">
      <dgm:prSet phldrT="[Text]"/>
      <dgm:spPr>
        <a:solidFill>
          <a:schemeClr val="tx1">
            <a:lumMod val="75000"/>
            <a:lumOff val="25000"/>
          </a:schemeClr>
        </a:solidFill>
      </dgm:spPr>
      <dgm:t>
        <a:bodyPr/>
        <a:lstStyle/>
        <a:p>
          <a:r>
            <a:rPr lang="sk-SK" dirty="0" smtClean="0"/>
            <a:t>132 </a:t>
          </a:r>
          <a:r>
            <a:rPr lang="sk-SK" dirty="0"/>
            <a:t>indikátorov</a:t>
          </a:r>
        </a:p>
      </dgm:t>
    </dgm:pt>
    <dgm:pt modelId="{540F5794-982A-4510-80EF-5BBCEFB37808}" type="parTrans" cxnId="{9762D0BC-4605-42D5-B203-54295888781B}">
      <dgm:prSet/>
      <dgm:spPr/>
      <dgm:t>
        <a:bodyPr/>
        <a:lstStyle/>
        <a:p>
          <a:endParaRPr lang="sk-SK"/>
        </a:p>
      </dgm:t>
    </dgm:pt>
    <dgm:pt modelId="{642534DD-AC92-4D71-BF5B-75FAFAFEAACD}" type="sibTrans" cxnId="{9762D0BC-4605-42D5-B203-54295888781B}">
      <dgm:prSet/>
      <dgm:spPr/>
      <dgm:t>
        <a:bodyPr/>
        <a:lstStyle/>
        <a:p>
          <a:endParaRPr lang="sk-SK"/>
        </a:p>
      </dgm:t>
    </dgm:pt>
    <dgm:pt modelId="{CB00CBCF-A8DD-4881-94D1-9CA3B43D2702}">
      <dgm:prSet phldrT="[Text]"/>
      <dgm:spPr>
        <a:solidFill>
          <a:schemeClr val="tx1">
            <a:lumMod val="90000"/>
            <a:lumOff val="10000"/>
          </a:schemeClr>
        </a:solidFill>
      </dgm:spPr>
      <dgm:t>
        <a:bodyPr/>
        <a:lstStyle/>
        <a:p>
          <a:r>
            <a:rPr lang="sk-SK" dirty="0" smtClean="0"/>
            <a:t>Viac ako 10 zdrojov </a:t>
          </a:r>
          <a:r>
            <a:rPr lang="sk-SK" dirty="0"/>
            <a:t>dát</a:t>
          </a:r>
        </a:p>
      </dgm:t>
    </dgm:pt>
    <dgm:pt modelId="{0B9B5AA1-FEE6-47D2-8526-DFEB37D156FD}" type="parTrans" cxnId="{9EBBC638-BA40-4262-B963-9250F2EF010E}">
      <dgm:prSet/>
      <dgm:spPr/>
      <dgm:t>
        <a:bodyPr/>
        <a:lstStyle/>
        <a:p>
          <a:endParaRPr lang="sk-SK"/>
        </a:p>
      </dgm:t>
    </dgm:pt>
    <dgm:pt modelId="{FA593A71-A7D5-45A7-B0C3-3D69F5D1E70C}" type="sibTrans" cxnId="{9EBBC638-BA40-4262-B963-9250F2EF010E}">
      <dgm:prSet/>
      <dgm:spPr/>
      <dgm:t>
        <a:bodyPr/>
        <a:lstStyle/>
        <a:p>
          <a:endParaRPr lang="sk-SK"/>
        </a:p>
      </dgm:t>
    </dgm:pt>
    <dgm:pt modelId="{39BFDE7C-D6E5-4A02-8700-898DD578ADF4}" type="pres">
      <dgm:prSet presAssocID="{63BAB29D-8E47-43F9-9E9A-C7BD9961C03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sk-SK"/>
        </a:p>
      </dgm:t>
    </dgm:pt>
    <dgm:pt modelId="{67AC9E01-9D14-450D-8385-B7E14197C073}" type="pres">
      <dgm:prSet presAssocID="{B0168FC8-215A-44DD-B582-BD42740F4486}" presName="parentLin" presStyleCnt="0"/>
      <dgm:spPr/>
    </dgm:pt>
    <dgm:pt modelId="{966ABEFB-5938-4124-8AFE-8B2F8F8BCDDA}" type="pres">
      <dgm:prSet presAssocID="{B0168FC8-215A-44DD-B582-BD42740F4486}" presName="parentLeftMargin" presStyleLbl="node1" presStyleIdx="0" presStyleCnt="3"/>
      <dgm:spPr/>
      <dgm:t>
        <a:bodyPr/>
        <a:lstStyle/>
        <a:p>
          <a:endParaRPr lang="sk-SK"/>
        </a:p>
      </dgm:t>
    </dgm:pt>
    <dgm:pt modelId="{CCB5DCDD-6E58-48F7-B2A2-4D92BDDBA75E}" type="pres">
      <dgm:prSet presAssocID="{B0168FC8-215A-44DD-B582-BD42740F4486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EDB41279-68E0-42A6-A2CB-4294C20489D3}" type="pres">
      <dgm:prSet presAssocID="{B0168FC8-215A-44DD-B582-BD42740F4486}" presName="negativeSpace" presStyleCnt="0"/>
      <dgm:spPr/>
    </dgm:pt>
    <dgm:pt modelId="{F65530A1-C50C-4E52-AD07-7060FCAACBE6}" type="pres">
      <dgm:prSet presAssocID="{B0168FC8-215A-44DD-B582-BD42740F4486}" presName="childText" presStyleLbl="conFgAcc1" presStyleIdx="0" presStyleCnt="3">
        <dgm:presLayoutVars>
          <dgm:bulletEnabled val="1"/>
        </dgm:presLayoutVars>
      </dgm:prSet>
      <dgm:spPr/>
    </dgm:pt>
    <dgm:pt modelId="{764D2610-2BF6-4A1E-817D-FF76DD2EEC1B}" type="pres">
      <dgm:prSet presAssocID="{9DBB271A-5070-4D48-95CF-044992BF6A75}" presName="spaceBetweenRectangles" presStyleCnt="0"/>
      <dgm:spPr/>
    </dgm:pt>
    <dgm:pt modelId="{301E6C1A-3611-48B3-BB10-067C7B836FDF}" type="pres">
      <dgm:prSet presAssocID="{384A96C5-BFC0-47E7-85A3-E0CB94AC683F}" presName="parentLin" presStyleCnt="0"/>
      <dgm:spPr/>
    </dgm:pt>
    <dgm:pt modelId="{E57FA213-0B27-4C6B-B947-DFF9D9582DBE}" type="pres">
      <dgm:prSet presAssocID="{384A96C5-BFC0-47E7-85A3-E0CB94AC683F}" presName="parentLeftMargin" presStyleLbl="node1" presStyleIdx="0" presStyleCnt="3"/>
      <dgm:spPr/>
      <dgm:t>
        <a:bodyPr/>
        <a:lstStyle/>
        <a:p>
          <a:endParaRPr lang="sk-SK"/>
        </a:p>
      </dgm:t>
    </dgm:pt>
    <dgm:pt modelId="{6B7FE7E2-9D31-40E9-8CFE-87CF71554E47}" type="pres">
      <dgm:prSet presAssocID="{384A96C5-BFC0-47E7-85A3-E0CB94AC683F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6A401BA6-622D-433E-8633-820D7C6CD364}" type="pres">
      <dgm:prSet presAssocID="{384A96C5-BFC0-47E7-85A3-E0CB94AC683F}" presName="negativeSpace" presStyleCnt="0"/>
      <dgm:spPr/>
    </dgm:pt>
    <dgm:pt modelId="{4F6D7074-18B8-4C13-88D9-306392958FF3}" type="pres">
      <dgm:prSet presAssocID="{384A96C5-BFC0-47E7-85A3-E0CB94AC683F}" presName="childText" presStyleLbl="conFgAcc1" presStyleIdx="1" presStyleCnt="3">
        <dgm:presLayoutVars>
          <dgm:bulletEnabled val="1"/>
        </dgm:presLayoutVars>
      </dgm:prSet>
      <dgm:spPr/>
    </dgm:pt>
    <dgm:pt modelId="{ED25F577-D4C6-490B-ADD7-F71A1DFC7DC8}" type="pres">
      <dgm:prSet presAssocID="{642534DD-AC92-4D71-BF5B-75FAFAFEAACD}" presName="spaceBetweenRectangles" presStyleCnt="0"/>
      <dgm:spPr/>
    </dgm:pt>
    <dgm:pt modelId="{54E84C52-5C0A-4124-AEB3-1BAF6B599219}" type="pres">
      <dgm:prSet presAssocID="{CB00CBCF-A8DD-4881-94D1-9CA3B43D2702}" presName="parentLin" presStyleCnt="0"/>
      <dgm:spPr/>
    </dgm:pt>
    <dgm:pt modelId="{88DF9EA8-2AC4-4D70-A3DE-5B3E61865465}" type="pres">
      <dgm:prSet presAssocID="{CB00CBCF-A8DD-4881-94D1-9CA3B43D2702}" presName="parentLeftMargin" presStyleLbl="node1" presStyleIdx="1" presStyleCnt="3"/>
      <dgm:spPr/>
      <dgm:t>
        <a:bodyPr/>
        <a:lstStyle/>
        <a:p>
          <a:endParaRPr lang="sk-SK"/>
        </a:p>
      </dgm:t>
    </dgm:pt>
    <dgm:pt modelId="{D59C5139-CE7E-49CB-A632-53198B72AF04}" type="pres">
      <dgm:prSet presAssocID="{CB00CBCF-A8DD-4881-94D1-9CA3B43D2702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79611A7A-5761-40EA-B71D-861CB7A38301}" type="pres">
      <dgm:prSet presAssocID="{CB00CBCF-A8DD-4881-94D1-9CA3B43D2702}" presName="negativeSpace" presStyleCnt="0"/>
      <dgm:spPr/>
    </dgm:pt>
    <dgm:pt modelId="{683CB0DC-1C22-4B22-9438-5DFCE44B4675}" type="pres">
      <dgm:prSet presAssocID="{CB00CBCF-A8DD-4881-94D1-9CA3B43D2702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5FA09271-EE17-4675-9944-237CC6238482}" type="presOf" srcId="{CB00CBCF-A8DD-4881-94D1-9CA3B43D2702}" destId="{88DF9EA8-2AC4-4D70-A3DE-5B3E61865465}" srcOrd="0" destOrd="0" presId="urn:microsoft.com/office/officeart/2005/8/layout/list1"/>
    <dgm:cxn modelId="{9EBBC638-BA40-4262-B963-9250F2EF010E}" srcId="{63BAB29D-8E47-43F9-9E9A-C7BD9961C03E}" destId="{CB00CBCF-A8DD-4881-94D1-9CA3B43D2702}" srcOrd="2" destOrd="0" parTransId="{0B9B5AA1-FEE6-47D2-8526-DFEB37D156FD}" sibTransId="{FA593A71-A7D5-45A7-B0C3-3D69F5D1E70C}"/>
    <dgm:cxn modelId="{F3A91E04-80F0-4DF7-BC43-6018D83A93F5}" type="presOf" srcId="{B0168FC8-215A-44DD-B582-BD42740F4486}" destId="{CCB5DCDD-6E58-48F7-B2A2-4D92BDDBA75E}" srcOrd="1" destOrd="0" presId="urn:microsoft.com/office/officeart/2005/8/layout/list1"/>
    <dgm:cxn modelId="{744554E5-7C00-49BA-A6DC-BBFDBB1847EE}" srcId="{63BAB29D-8E47-43F9-9E9A-C7BD9961C03E}" destId="{B0168FC8-215A-44DD-B582-BD42740F4486}" srcOrd="0" destOrd="0" parTransId="{7FD2FD91-8276-4078-8036-F80315DD3EAF}" sibTransId="{9DBB271A-5070-4D48-95CF-044992BF6A75}"/>
    <dgm:cxn modelId="{293D9508-87B2-433C-AF01-78BE35D77845}" type="presOf" srcId="{CB00CBCF-A8DD-4881-94D1-9CA3B43D2702}" destId="{D59C5139-CE7E-49CB-A632-53198B72AF04}" srcOrd="1" destOrd="0" presId="urn:microsoft.com/office/officeart/2005/8/layout/list1"/>
    <dgm:cxn modelId="{7E613032-279B-4E0D-8162-44646EC5B65D}" type="presOf" srcId="{63BAB29D-8E47-43F9-9E9A-C7BD9961C03E}" destId="{39BFDE7C-D6E5-4A02-8700-898DD578ADF4}" srcOrd="0" destOrd="0" presId="urn:microsoft.com/office/officeart/2005/8/layout/list1"/>
    <dgm:cxn modelId="{9762D0BC-4605-42D5-B203-54295888781B}" srcId="{63BAB29D-8E47-43F9-9E9A-C7BD9961C03E}" destId="{384A96C5-BFC0-47E7-85A3-E0CB94AC683F}" srcOrd="1" destOrd="0" parTransId="{540F5794-982A-4510-80EF-5BBCEFB37808}" sibTransId="{642534DD-AC92-4D71-BF5B-75FAFAFEAACD}"/>
    <dgm:cxn modelId="{554CDCA2-6F54-4C36-A449-00FEFF7D6A8D}" type="presOf" srcId="{384A96C5-BFC0-47E7-85A3-E0CB94AC683F}" destId="{6B7FE7E2-9D31-40E9-8CFE-87CF71554E47}" srcOrd="1" destOrd="0" presId="urn:microsoft.com/office/officeart/2005/8/layout/list1"/>
    <dgm:cxn modelId="{923E397B-08C9-4FF3-90E6-9BE1659B2A4C}" type="presOf" srcId="{384A96C5-BFC0-47E7-85A3-E0CB94AC683F}" destId="{E57FA213-0B27-4C6B-B947-DFF9D9582DBE}" srcOrd="0" destOrd="0" presId="urn:microsoft.com/office/officeart/2005/8/layout/list1"/>
    <dgm:cxn modelId="{48277889-89CF-4ED9-A2C0-1D6DB863D3E7}" type="presOf" srcId="{B0168FC8-215A-44DD-B582-BD42740F4486}" destId="{966ABEFB-5938-4124-8AFE-8B2F8F8BCDDA}" srcOrd="0" destOrd="0" presId="urn:microsoft.com/office/officeart/2005/8/layout/list1"/>
    <dgm:cxn modelId="{C690894B-185F-4B95-989C-06194B344360}" type="presParOf" srcId="{39BFDE7C-D6E5-4A02-8700-898DD578ADF4}" destId="{67AC9E01-9D14-450D-8385-B7E14197C073}" srcOrd="0" destOrd="0" presId="urn:microsoft.com/office/officeart/2005/8/layout/list1"/>
    <dgm:cxn modelId="{13F63069-A06E-4FAA-9910-5F0F8CED2C3D}" type="presParOf" srcId="{67AC9E01-9D14-450D-8385-B7E14197C073}" destId="{966ABEFB-5938-4124-8AFE-8B2F8F8BCDDA}" srcOrd="0" destOrd="0" presId="urn:microsoft.com/office/officeart/2005/8/layout/list1"/>
    <dgm:cxn modelId="{7CE99CFA-7B45-4DA8-93D1-C33F98FF10FD}" type="presParOf" srcId="{67AC9E01-9D14-450D-8385-B7E14197C073}" destId="{CCB5DCDD-6E58-48F7-B2A2-4D92BDDBA75E}" srcOrd="1" destOrd="0" presId="urn:microsoft.com/office/officeart/2005/8/layout/list1"/>
    <dgm:cxn modelId="{D7362753-F6A3-44DB-B031-FAA623923AFC}" type="presParOf" srcId="{39BFDE7C-D6E5-4A02-8700-898DD578ADF4}" destId="{EDB41279-68E0-42A6-A2CB-4294C20489D3}" srcOrd="1" destOrd="0" presId="urn:microsoft.com/office/officeart/2005/8/layout/list1"/>
    <dgm:cxn modelId="{89FF0FE2-4F81-4D4D-9685-34E28315F09C}" type="presParOf" srcId="{39BFDE7C-D6E5-4A02-8700-898DD578ADF4}" destId="{F65530A1-C50C-4E52-AD07-7060FCAACBE6}" srcOrd="2" destOrd="0" presId="urn:microsoft.com/office/officeart/2005/8/layout/list1"/>
    <dgm:cxn modelId="{74F4591E-1080-491E-8727-F79CB8948C94}" type="presParOf" srcId="{39BFDE7C-D6E5-4A02-8700-898DD578ADF4}" destId="{764D2610-2BF6-4A1E-817D-FF76DD2EEC1B}" srcOrd="3" destOrd="0" presId="urn:microsoft.com/office/officeart/2005/8/layout/list1"/>
    <dgm:cxn modelId="{48E182FE-BDAC-4656-A74B-1C67A7E9B317}" type="presParOf" srcId="{39BFDE7C-D6E5-4A02-8700-898DD578ADF4}" destId="{301E6C1A-3611-48B3-BB10-067C7B836FDF}" srcOrd="4" destOrd="0" presId="urn:microsoft.com/office/officeart/2005/8/layout/list1"/>
    <dgm:cxn modelId="{43F2C4B9-79E3-48F2-BDA7-FB4E3F3F359E}" type="presParOf" srcId="{301E6C1A-3611-48B3-BB10-067C7B836FDF}" destId="{E57FA213-0B27-4C6B-B947-DFF9D9582DBE}" srcOrd="0" destOrd="0" presId="urn:microsoft.com/office/officeart/2005/8/layout/list1"/>
    <dgm:cxn modelId="{25043C1C-B06D-4AB4-85AD-36A9FF911C7C}" type="presParOf" srcId="{301E6C1A-3611-48B3-BB10-067C7B836FDF}" destId="{6B7FE7E2-9D31-40E9-8CFE-87CF71554E47}" srcOrd="1" destOrd="0" presId="urn:microsoft.com/office/officeart/2005/8/layout/list1"/>
    <dgm:cxn modelId="{6C567728-F137-4A6E-9DD3-92503757AB79}" type="presParOf" srcId="{39BFDE7C-D6E5-4A02-8700-898DD578ADF4}" destId="{6A401BA6-622D-433E-8633-820D7C6CD364}" srcOrd="5" destOrd="0" presId="urn:microsoft.com/office/officeart/2005/8/layout/list1"/>
    <dgm:cxn modelId="{3E2F9C73-3D0F-4219-8425-6FA08D2C2C72}" type="presParOf" srcId="{39BFDE7C-D6E5-4A02-8700-898DD578ADF4}" destId="{4F6D7074-18B8-4C13-88D9-306392958FF3}" srcOrd="6" destOrd="0" presId="urn:microsoft.com/office/officeart/2005/8/layout/list1"/>
    <dgm:cxn modelId="{DBA04B1C-306A-48C4-92A7-94EE12A80409}" type="presParOf" srcId="{39BFDE7C-D6E5-4A02-8700-898DD578ADF4}" destId="{ED25F577-D4C6-490B-ADD7-F71A1DFC7DC8}" srcOrd="7" destOrd="0" presId="urn:microsoft.com/office/officeart/2005/8/layout/list1"/>
    <dgm:cxn modelId="{D0E7172A-995C-45CC-9182-CECF1C2D67A1}" type="presParOf" srcId="{39BFDE7C-D6E5-4A02-8700-898DD578ADF4}" destId="{54E84C52-5C0A-4124-AEB3-1BAF6B599219}" srcOrd="8" destOrd="0" presId="urn:microsoft.com/office/officeart/2005/8/layout/list1"/>
    <dgm:cxn modelId="{63CCFF03-BD86-4DFA-B9E8-52F341565FA6}" type="presParOf" srcId="{54E84C52-5C0A-4124-AEB3-1BAF6B599219}" destId="{88DF9EA8-2AC4-4D70-A3DE-5B3E61865465}" srcOrd="0" destOrd="0" presId="urn:microsoft.com/office/officeart/2005/8/layout/list1"/>
    <dgm:cxn modelId="{16837C0F-1C57-4B58-A7B9-1142463DEFC4}" type="presParOf" srcId="{54E84C52-5C0A-4124-AEB3-1BAF6B599219}" destId="{D59C5139-CE7E-49CB-A632-53198B72AF04}" srcOrd="1" destOrd="0" presId="urn:microsoft.com/office/officeart/2005/8/layout/list1"/>
    <dgm:cxn modelId="{40615D87-7BB8-4301-8488-6D1AFE0BE3BA}" type="presParOf" srcId="{39BFDE7C-D6E5-4A02-8700-898DD578ADF4}" destId="{79611A7A-5761-40EA-B71D-861CB7A38301}" srcOrd="9" destOrd="0" presId="urn:microsoft.com/office/officeart/2005/8/layout/list1"/>
    <dgm:cxn modelId="{F6FA3343-DBAB-4E28-94DB-402ABCA69640}" type="presParOf" srcId="{39BFDE7C-D6E5-4A02-8700-898DD578ADF4}" destId="{683CB0DC-1C22-4B22-9438-5DFCE44B4675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5530A1-C50C-4E52-AD07-7060FCAACBE6}">
      <dsp:nvSpPr>
        <dsp:cNvPr id="0" name=""/>
        <dsp:cNvSpPr/>
      </dsp:nvSpPr>
      <dsp:spPr>
        <a:xfrm>
          <a:off x="0" y="378573"/>
          <a:ext cx="7429552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CB5DCDD-6E58-48F7-B2A2-4D92BDDBA75E}">
      <dsp:nvSpPr>
        <dsp:cNvPr id="0" name=""/>
        <dsp:cNvSpPr/>
      </dsp:nvSpPr>
      <dsp:spPr>
        <a:xfrm>
          <a:off x="371477" y="9573"/>
          <a:ext cx="5200686" cy="738000"/>
        </a:xfrm>
        <a:prstGeom prst="roundRect">
          <a:avLst/>
        </a:prstGeom>
        <a:solidFill>
          <a:schemeClr val="tx1">
            <a:lumMod val="50000"/>
            <a:lumOff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574" tIns="0" rIns="196574" bIns="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2500" kern="1200" dirty="0"/>
            <a:t>11 oblastí</a:t>
          </a:r>
        </a:p>
      </dsp:txBody>
      <dsp:txXfrm>
        <a:off x="407503" y="45599"/>
        <a:ext cx="5128634" cy="665948"/>
      </dsp:txXfrm>
    </dsp:sp>
    <dsp:sp modelId="{4F6D7074-18B8-4C13-88D9-306392958FF3}">
      <dsp:nvSpPr>
        <dsp:cNvPr id="0" name=""/>
        <dsp:cNvSpPr/>
      </dsp:nvSpPr>
      <dsp:spPr>
        <a:xfrm>
          <a:off x="0" y="1512574"/>
          <a:ext cx="7429552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7FE7E2-9D31-40E9-8CFE-87CF71554E47}">
      <dsp:nvSpPr>
        <dsp:cNvPr id="0" name=""/>
        <dsp:cNvSpPr/>
      </dsp:nvSpPr>
      <dsp:spPr>
        <a:xfrm>
          <a:off x="371477" y="1143574"/>
          <a:ext cx="5200686" cy="738000"/>
        </a:xfrm>
        <a:prstGeom prst="roundRect">
          <a:avLst/>
        </a:prstGeom>
        <a:solidFill>
          <a:schemeClr val="tx1">
            <a:lumMod val="75000"/>
            <a:lumOff val="2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574" tIns="0" rIns="196574" bIns="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2500" kern="1200" dirty="0" smtClean="0"/>
            <a:t>132 </a:t>
          </a:r>
          <a:r>
            <a:rPr lang="sk-SK" sz="2500" kern="1200" dirty="0"/>
            <a:t>indikátorov</a:t>
          </a:r>
        </a:p>
      </dsp:txBody>
      <dsp:txXfrm>
        <a:off x="407503" y="1179600"/>
        <a:ext cx="5128634" cy="665948"/>
      </dsp:txXfrm>
    </dsp:sp>
    <dsp:sp modelId="{683CB0DC-1C22-4B22-9438-5DFCE44B4675}">
      <dsp:nvSpPr>
        <dsp:cNvPr id="0" name=""/>
        <dsp:cNvSpPr/>
      </dsp:nvSpPr>
      <dsp:spPr>
        <a:xfrm>
          <a:off x="0" y="2646574"/>
          <a:ext cx="7429552" cy="630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9C5139-CE7E-49CB-A632-53198B72AF04}">
      <dsp:nvSpPr>
        <dsp:cNvPr id="0" name=""/>
        <dsp:cNvSpPr/>
      </dsp:nvSpPr>
      <dsp:spPr>
        <a:xfrm>
          <a:off x="371477" y="2277574"/>
          <a:ext cx="5200686" cy="738000"/>
        </a:xfrm>
        <a:prstGeom prst="roundRect">
          <a:avLst/>
        </a:prstGeom>
        <a:solidFill>
          <a:schemeClr val="tx1">
            <a:lumMod val="90000"/>
            <a:lumOff val="1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574" tIns="0" rIns="196574" bIns="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2500" kern="1200" dirty="0" smtClean="0"/>
            <a:t>Viac ako 10 zdrojov </a:t>
          </a:r>
          <a:r>
            <a:rPr lang="sk-SK" sz="2500" kern="1200" dirty="0"/>
            <a:t>dát</a:t>
          </a:r>
        </a:p>
      </dsp:txBody>
      <dsp:txXfrm>
        <a:off x="407503" y="2313600"/>
        <a:ext cx="5128634" cy="6659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ACC139-AD9E-DA47-80CB-CBC7E0BE66E4}" type="datetimeFigureOut">
              <a:rPr lang="en-US" smtClean="0"/>
              <a:pPr/>
              <a:t>5/16/2022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CB34C3-330C-944D-A4BD-2C2D45D9672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42930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7E021D-ED58-5749-A2C1-A9EFEA84B5B4}" type="datetimeFigureOut">
              <a:rPr lang="en-US" smtClean="0"/>
              <a:pPr/>
              <a:t>5/16/2022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42975" y="746125"/>
            <a:ext cx="4972050" cy="3730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24956"/>
            <a:ext cx="5486400" cy="44762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ga-IE"/>
              <a:t>Click to edit Master text styles</a:t>
            </a:r>
          </a:p>
          <a:p>
            <a:pPr lvl="1"/>
            <a:r>
              <a:rPr lang="ga-IE"/>
              <a:t>Second level</a:t>
            </a:r>
          </a:p>
          <a:p>
            <a:pPr lvl="2"/>
            <a:r>
              <a:rPr lang="ga-IE"/>
              <a:t>Third level</a:t>
            </a:r>
          </a:p>
          <a:p>
            <a:pPr lvl="3"/>
            <a:r>
              <a:rPr lang="ga-IE"/>
              <a:t>Fourth level</a:t>
            </a:r>
          </a:p>
          <a:p>
            <a:pPr lvl="4"/>
            <a:r>
              <a:rPr lang="ga-IE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48185"/>
            <a:ext cx="2971800" cy="49736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E0B81B-317C-0249-98A8-A4CDC4F7061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35682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0B81B-317C-0249-98A8-A4CDC4F7061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3303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https://youtu.be/yaML9uPQi1E?list=PLSfWH91M1xRROKKB5mktn-2o06EprhbD8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0B81B-317C-0249-98A8-A4CDC4F70616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808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https://youtu.be/yaML9uPQi1E?list=PLSfWH91M1xRROKKB5mktn-2o06EprhbD8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0B81B-317C-0249-98A8-A4CDC4F70616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942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https://youtu.be/yaML9uPQi1E?list=PLSfWH91M1xRROKKB5mktn-2o06EprhbD8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0B81B-317C-0249-98A8-A4CDC4F70616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8912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https://youtu.be/yaML9uPQi1E?list=PLSfWH91M1xRROKKB5mktn-2o06EprhbD8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0B81B-317C-0249-98A8-A4CDC4F70616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1759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https://youtu.be/yaML9uPQi1E?list=PLSfWH91M1xRROKKB5mktn-2o06EprhbD8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0B81B-317C-0249-98A8-A4CDC4F70616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374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https://youtu.be/yaML9uPQi1E?list=PLSfWH91M1xRROKKB5mktn-2o06EprhbD8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0B81B-317C-0249-98A8-A4CDC4F7061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4869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https://youtu.be/yaML9uPQi1E?list=PLSfWH91M1xRROKKB5mktn-2o06EprhbD8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0B81B-317C-0249-98A8-A4CDC4F7061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0783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https://youtu.be/yaML9uPQi1E?list=PLSfWH91M1xRROKKB5mktn-2o06EprhbD8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0B81B-317C-0249-98A8-A4CDC4F70616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957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k-SK" dirty="0" smtClean="0"/>
              <a:t>https://youtu.be/yaML9uPQi1E?list=PLSfWH91M1xRROKKB5mktn-2o06EprhbD8</a:t>
            </a:r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E0B81B-317C-0249-98A8-A4CDC4F7061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647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705101"/>
            <a:ext cx="7543800" cy="1955800"/>
          </a:xfrm>
        </p:spPr>
        <p:txBody>
          <a:bodyPr lIns="0" tIns="0" rIns="0" bIns="0" anchor="t">
            <a:noAutofit/>
            <a:scene3d>
              <a:camera prst="orthographicFront">
                <a:rot lat="0" lon="0" rev="0"/>
              </a:camera>
              <a:lightRig rig="threePt" dir="t"/>
            </a:scene3d>
          </a:bodyPr>
          <a:lstStyle>
            <a:lvl1pPr algn="l">
              <a:lnSpc>
                <a:spcPts val="4800"/>
              </a:lnSpc>
              <a:defRPr sz="4800" b="0" i="0" cap="all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Arial Narrow Bold"/>
                <a:cs typeface="Arial Narrow Bold"/>
              </a:defRPr>
            </a:lvl1pPr>
          </a:lstStyle>
          <a:p>
            <a:r>
              <a:rPr lang="ga-IE" dirty="0"/>
              <a:t>MAIN</a:t>
            </a:r>
            <a:br>
              <a:rPr lang="ga-IE" dirty="0"/>
            </a:br>
            <a:r>
              <a:rPr lang="ga-IE" dirty="0"/>
              <a:t>PRESENTATION </a:t>
            </a:r>
            <a:br>
              <a:rPr lang="ga-IE" dirty="0"/>
            </a:br>
            <a:r>
              <a:rPr lang="ga-IE" dirty="0"/>
              <a:t>HEADING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839642"/>
            <a:ext cx="7543800" cy="646758"/>
          </a:xfrm>
        </p:spPr>
        <p:txBody>
          <a:bodyPr wrap="square" lIns="0" tIns="0" rIns="0" bIns="0" anchor="t">
            <a:spAutoFit/>
          </a:bodyPr>
          <a:lstStyle>
            <a:lvl1pPr marL="0" indent="0" algn="l">
              <a:lnSpc>
                <a:spcPts val="2500"/>
              </a:lnSpc>
              <a:spcBef>
                <a:spcPts val="0"/>
              </a:spcBef>
              <a:buNone/>
              <a:defRPr sz="2300" b="0" i="0" cap="all">
                <a:solidFill>
                  <a:schemeClr val="bg1"/>
                </a:solidFill>
                <a:latin typeface="Arial Narrow"/>
                <a:cs typeface="Arial Narrow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ga-IE" dirty="0"/>
              <a:t>SECTION SUB </a:t>
            </a:r>
            <a:br>
              <a:rPr lang="ga-IE" dirty="0"/>
            </a:br>
            <a:r>
              <a:rPr lang="ga-IE" dirty="0"/>
              <a:t>HEADING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5791200"/>
            <a:ext cx="7543800" cy="5334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600"/>
              </a:lnSpc>
              <a:spcBef>
                <a:spcPts val="0"/>
              </a:spcBef>
              <a:buNone/>
              <a:defRPr sz="15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  <a:lvl2pPr>
              <a:defRPr sz="1800" b="0" i="0">
                <a:solidFill>
                  <a:schemeClr val="bg1"/>
                </a:solidFill>
                <a:latin typeface="Arial Narrow"/>
                <a:cs typeface="Arial Narrow"/>
              </a:defRPr>
            </a:lvl2pPr>
            <a:lvl3pPr>
              <a:defRPr sz="1800" b="0" i="0">
                <a:solidFill>
                  <a:schemeClr val="bg1"/>
                </a:solidFill>
                <a:latin typeface="Arial Narrow"/>
                <a:cs typeface="Arial Narrow"/>
              </a:defRPr>
            </a:lvl3pPr>
            <a:lvl4pPr>
              <a:defRPr sz="1800" b="0" i="0">
                <a:solidFill>
                  <a:schemeClr val="bg1"/>
                </a:solidFill>
                <a:latin typeface="Arial Narrow"/>
                <a:cs typeface="Arial Narrow"/>
              </a:defRPr>
            </a:lvl4pPr>
            <a:lvl5pPr>
              <a:defRPr sz="1800" b="0" i="0">
                <a:solidFill>
                  <a:schemeClr val="bg1"/>
                </a:solidFill>
                <a:latin typeface="Arial Narrow"/>
                <a:cs typeface="Arial Narrow"/>
              </a:defRPr>
            </a:lvl5pPr>
          </a:lstStyle>
          <a:p>
            <a:pPr lvl="0"/>
            <a:r>
              <a:rPr lang="ga-IE" dirty="0"/>
              <a:t>Presenter Name</a:t>
            </a:r>
          </a:p>
          <a:p>
            <a:pPr lvl="0"/>
            <a:r>
              <a:rPr lang="ga-IE" dirty="0"/>
              <a:t>Presenter Title</a:t>
            </a:r>
            <a:endParaRPr lang="en-US" dirty="0"/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685800" y="4724400"/>
            <a:ext cx="7620000" cy="1588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685800" y="5637212"/>
            <a:ext cx="7620000" cy="1588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3581400"/>
            <a:ext cx="7543800" cy="1384301"/>
          </a:xfrm>
        </p:spPr>
        <p:txBody>
          <a:bodyPr lIns="0" tIns="0" rIns="0" bIns="0" anchor="t">
            <a:noAutofit/>
            <a:scene3d>
              <a:camera prst="orthographicFront">
                <a:rot lat="0" lon="0" rev="0"/>
              </a:camera>
              <a:lightRig rig="threePt" dir="t"/>
            </a:scene3d>
          </a:bodyPr>
          <a:lstStyle>
            <a:lvl1pPr algn="l">
              <a:lnSpc>
                <a:spcPts val="4800"/>
              </a:lnSpc>
              <a:defRPr sz="4800" b="0" i="0" cap="all">
                <a:ln>
                  <a:solidFill>
                    <a:schemeClr val="bg1">
                      <a:alpha val="0"/>
                    </a:schemeClr>
                  </a:solidFill>
                </a:ln>
                <a:solidFill>
                  <a:schemeClr val="bg1"/>
                </a:solidFill>
                <a:latin typeface="Arial Narrow Bold"/>
                <a:cs typeface="Arial Narrow Bold"/>
              </a:defRPr>
            </a:lvl1pPr>
          </a:lstStyle>
          <a:p>
            <a:r>
              <a:rPr lang="ga-IE" dirty="0"/>
              <a:t>PRESENTATION </a:t>
            </a:r>
            <a:br>
              <a:rPr lang="ga-IE" dirty="0"/>
            </a:br>
            <a:r>
              <a:rPr lang="ga-IE" dirty="0"/>
              <a:t>HEADING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5130000"/>
            <a:ext cx="7543800" cy="326158"/>
          </a:xfrm>
        </p:spPr>
        <p:txBody>
          <a:bodyPr wrap="square" lIns="0" tIns="0" rIns="0" bIns="0" anchor="t">
            <a:spAutoFit/>
          </a:bodyPr>
          <a:lstStyle>
            <a:lvl1pPr marL="0" indent="0" algn="l">
              <a:lnSpc>
                <a:spcPts val="2500"/>
              </a:lnSpc>
              <a:spcBef>
                <a:spcPts val="0"/>
              </a:spcBef>
              <a:buNone/>
              <a:defRPr sz="2300" b="0" i="0" cap="all">
                <a:solidFill>
                  <a:schemeClr val="bg1"/>
                </a:solidFill>
                <a:latin typeface="Arial Narrow"/>
                <a:cs typeface="Arial Narrow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ga-IE" dirty="0"/>
              <a:t>HEADING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85800" y="5791200"/>
            <a:ext cx="7543800" cy="5334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600"/>
              </a:lnSpc>
              <a:spcBef>
                <a:spcPts val="0"/>
              </a:spcBef>
              <a:buNone/>
              <a:defRPr sz="1500" b="0" i="0">
                <a:solidFill>
                  <a:schemeClr val="bg1"/>
                </a:solidFill>
                <a:latin typeface="Arial Narrow"/>
                <a:cs typeface="Arial Narrow"/>
              </a:defRPr>
            </a:lvl1pPr>
            <a:lvl2pPr>
              <a:defRPr sz="1800" b="0" i="0">
                <a:solidFill>
                  <a:schemeClr val="bg1"/>
                </a:solidFill>
                <a:latin typeface="Arial Narrow"/>
                <a:cs typeface="Arial Narrow"/>
              </a:defRPr>
            </a:lvl2pPr>
            <a:lvl3pPr>
              <a:defRPr sz="1800" b="0" i="0">
                <a:solidFill>
                  <a:schemeClr val="bg1"/>
                </a:solidFill>
                <a:latin typeface="Arial Narrow"/>
                <a:cs typeface="Arial Narrow"/>
              </a:defRPr>
            </a:lvl3pPr>
            <a:lvl4pPr>
              <a:defRPr sz="1800" b="0" i="0">
                <a:solidFill>
                  <a:schemeClr val="bg1"/>
                </a:solidFill>
                <a:latin typeface="Arial Narrow"/>
                <a:cs typeface="Arial Narrow"/>
              </a:defRPr>
            </a:lvl4pPr>
            <a:lvl5pPr>
              <a:defRPr sz="1800" b="0" i="0">
                <a:solidFill>
                  <a:schemeClr val="bg1"/>
                </a:solidFill>
                <a:latin typeface="Arial Narrow"/>
                <a:cs typeface="Arial Narrow"/>
              </a:defRPr>
            </a:lvl5pPr>
          </a:lstStyle>
          <a:p>
            <a:pPr lvl="0"/>
            <a:r>
              <a:rPr lang="ga-IE" dirty="0"/>
              <a:t>Presenter Name</a:t>
            </a:r>
          </a:p>
          <a:p>
            <a:pPr lvl="0"/>
            <a:r>
              <a:rPr lang="ga-IE" dirty="0"/>
              <a:t>Presenter Title</a:t>
            </a:r>
            <a:endParaRPr lang="en-US" dirty="0"/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685800" y="5007842"/>
            <a:ext cx="7620000" cy="1588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685800" y="5637212"/>
            <a:ext cx="7620000" cy="1588"/>
          </a:xfrm>
          <a:prstGeom prst="line">
            <a:avLst/>
          </a:prstGeom>
          <a:ln w="12700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20"/>
          </p:nvPr>
        </p:nvSpPr>
        <p:spPr>
          <a:xfrm>
            <a:off x="540000" y="1651000"/>
            <a:ext cx="8057900" cy="387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7"/>
          </p:nvPr>
        </p:nvSpPr>
        <p:spPr>
          <a:xfrm>
            <a:off x="540000" y="5613400"/>
            <a:ext cx="8120700" cy="6096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>
                <a:solidFill>
                  <a:schemeClr val="accent6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ga-IE" dirty="0"/>
              <a:t>Click to edit Master text styles</a:t>
            </a:r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540000" y="571500"/>
            <a:ext cx="6337300" cy="79533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>
                <a:solidFill>
                  <a:srgbClr val="00ABE2"/>
                </a:solidFill>
              </a:defRPr>
            </a:lvl1pPr>
          </a:lstStyle>
          <a:p>
            <a:r>
              <a:rPr lang="ga-IE" dirty="0"/>
              <a:t>Click to edit Master title style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540000" y="608012"/>
            <a:ext cx="5436000" cy="1588"/>
          </a:xfrm>
          <a:prstGeom prst="line">
            <a:avLst/>
          </a:prstGeom>
          <a:ln>
            <a:solidFill>
              <a:srgbClr val="00ABE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540000" y="1331912"/>
            <a:ext cx="5436000" cy="1588"/>
          </a:xfrm>
          <a:prstGeom prst="line">
            <a:avLst/>
          </a:prstGeom>
          <a:ln>
            <a:solidFill>
              <a:srgbClr val="00ABE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idx="16"/>
          </p:nvPr>
        </p:nvSpPr>
        <p:spPr>
          <a:xfrm>
            <a:off x="5667500" y="1651000"/>
            <a:ext cx="2930400" cy="4255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7"/>
          </p:nvPr>
        </p:nvSpPr>
        <p:spPr>
          <a:xfrm>
            <a:off x="540000" y="5346700"/>
            <a:ext cx="4921000" cy="571500"/>
          </a:xfrm>
          <a:prstGeom prst="rect">
            <a:avLst/>
          </a:prstGeom>
        </p:spPr>
        <p:txBody>
          <a:bodyPr lIns="0" tIns="0" bIns="0"/>
          <a:lstStyle>
            <a:lvl1pPr marL="0" indent="0">
              <a:buNone/>
              <a:defRPr sz="1200">
                <a:solidFill>
                  <a:schemeClr val="accent6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ga-IE" dirty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40000" y="1651000"/>
            <a:ext cx="4921000" cy="35559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180000" indent="-180000">
              <a:buSzPct val="100000"/>
              <a:buFontTx/>
              <a:buNone/>
              <a:defRPr sz="1900">
                <a:solidFill>
                  <a:srgbClr val="00ABE2"/>
                </a:solidFill>
              </a:defRPr>
            </a:lvl1pPr>
            <a:lvl2pPr>
              <a:buNone/>
              <a:defRPr sz="1400"/>
            </a:lvl2pPr>
          </a:lstStyle>
          <a:p>
            <a:pPr lvl="0"/>
            <a:r>
              <a:rPr lang="ga-IE" dirty="0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20"/>
          </p:nvPr>
        </p:nvSpPr>
        <p:spPr>
          <a:xfrm>
            <a:off x="540000" y="2133600"/>
            <a:ext cx="4921000" cy="30226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buSzPct val="100000"/>
              <a:buFont typeface="Arial"/>
              <a:buNone/>
              <a:defRPr sz="1900">
                <a:solidFill>
                  <a:srgbClr val="002C44"/>
                </a:solidFill>
              </a:defRPr>
            </a:lvl1pPr>
            <a:lvl2pPr>
              <a:buNone/>
              <a:defRPr sz="1400"/>
            </a:lvl2pPr>
          </a:lstStyle>
          <a:p>
            <a:pPr lvl="0"/>
            <a:r>
              <a:rPr lang="ga-IE" dirty="0"/>
              <a:t>Click to edit Master text styles</a:t>
            </a:r>
          </a:p>
          <a:p>
            <a:pPr lvl="0"/>
            <a:r>
              <a:rPr lang="ga-IE" dirty="0"/>
              <a:t>Second level</a:t>
            </a:r>
          </a:p>
        </p:txBody>
      </p:sp>
      <p:sp>
        <p:nvSpPr>
          <p:cNvPr id="13" name="Title Placeholder 1"/>
          <p:cNvSpPr>
            <a:spLocks noGrp="1"/>
          </p:cNvSpPr>
          <p:nvPr>
            <p:ph type="title"/>
          </p:nvPr>
        </p:nvSpPr>
        <p:spPr>
          <a:xfrm>
            <a:off x="540000" y="571500"/>
            <a:ext cx="6337300" cy="79533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>
                <a:solidFill>
                  <a:srgbClr val="00ABE2"/>
                </a:solidFill>
              </a:defRPr>
            </a:lvl1pPr>
          </a:lstStyle>
          <a:p>
            <a:r>
              <a:rPr lang="ga-IE" dirty="0"/>
              <a:t>Click to edit Master title style</a:t>
            </a:r>
            <a:endParaRPr lang="en-US" dirty="0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540000" y="608012"/>
            <a:ext cx="5436000" cy="1588"/>
          </a:xfrm>
          <a:prstGeom prst="line">
            <a:avLst/>
          </a:prstGeom>
          <a:ln>
            <a:solidFill>
              <a:srgbClr val="00ABE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>
            <a:off x="540000" y="1331912"/>
            <a:ext cx="5436000" cy="1588"/>
          </a:xfrm>
          <a:prstGeom prst="line">
            <a:avLst/>
          </a:prstGeom>
          <a:ln>
            <a:solidFill>
              <a:srgbClr val="00ABE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20"/>
          </p:nvPr>
        </p:nvSpPr>
        <p:spPr>
          <a:xfrm>
            <a:off x="3276600" y="1651000"/>
            <a:ext cx="5321300" cy="3911599"/>
          </a:xfrm>
          <a:prstGeom prst="rect">
            <a:avLst/>
          </a:prstGeom>
        </p:spPr>
        <p:txBody>
          <a:bodyPr lIns="0" tIns="0" bIns="0"/>
          <a:lstStyle>
            <a:lvl1pPr marL="180000" indent="-180000" algn="l">
              <a:buClr>
                <a:srgbClr val="00ABE2"/>
              </a:buClr>
              <a:buSzPct val="100000"/>
              <a:buFont typeface="Arial"/>
              <a:buChar char="•"/>
              <a:defRPr sz="1900">
                <a:solidFill>
                  <a:srgbClr val="002C44"/>
                </a:solidFill>
              </a:defRPr>
            </a:lvl1pPr>
            <a:lvl2pPr>
              <a:buNone/>
              <a:defRPr sz="1400"/>
            </a:lvl2pPr>
          </a:lstStyle>
          <a:p>
            <a:pPr lvl="0"/>
            <a:r>
              <a:rPr lang="ga-IE" dirty="0"/>
              <a:t>Click to edit Master text styles</a:t>
            </a:r>
          </a:p>
          <a:p>
            <a:pPr lvl="0"/>
            <a:r>
              <a:rPr lang="ga-IE" dirty="0"/>
              <a:t>Second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idx="21"/>
          </p:nvPr>
        </p:nvSpPr>
        <p:spPr>
          <a:xfrm>
            <a:off x="540000" y="1651000"/>
            <a:ext cx="2520000" cy="38989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SzPct val="100000"/>
              <a:buFontTx/>
              <a:buNone/>
              <a:defRPr sz="2200" b="0" i="0">
                <a:solidFill>
                  <a:srgbClr val="00ABE2"/>
                </a:solidFill>
                <a:latin typeface="Arial Narrow Bold"/>
                <a:cs typeface="Arial Narrow Bold"/>
              </a:defRPr>
            </a:lvl1pPr>
            <a:lvl2pPr>
              <a:buNone/>
              <a:defRPr sz="1400"/>
            </a:lvl2pPr>
          </a:lstStyle>
          <a:p>
            <a:pPr lvl="0"/>
            <a:r>
              <a:rPr lang="ga-IE" dirty="0"/>
              <a:t>Click to edit Master text styles</a:t>
            </a: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540000" y="571500"/>
            <a:ext cx="6337300" cy="79533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>
                <a:solidFill>
                  <a:srgbClr val="00ABE2"/>
                </a:solidFill>
              </a:defRPr>
            </a:lvl1pPr>
          </a:lstStyle>
          <a:p>
            <a:r>
              <a:rPr lang="ga-IE" dirty="0"/>
              <a:t>Click to edit Master title style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540000" y="608012"/>
            <a:ext cx="5436000" cy="1588"/>
          </a:xfrm>
          <a:prstGeom prst="line">
            <a:avLst/>
          </a:prstGeom>
          <a:ln>
            <a:solidFill>
              <a:srgbClr val="00ABE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>
            <a:off x="540000" y="1331912"/>
            <a:ext cx="5436000" cy="1588"/>
          </a:xfrm>
          <a:prstGeom prst="line">
            <a:avLst/>
          </a:prstGeom>
          <a:ln>
            <a:solidFill>
              <a:srgbClr val="00ABE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2"/>
          <p:cNvSpPr>
            <a:spLocks noGrp="1"/>
          </p:cNvSpPr>
          <p:nvPr>
            <p:ph idx="21"/>
          </p:nvPr>
        </p:nvSpPr>
        <p:spPr>
          <a:xfrm>
            <a:off x="540000" y="1651000"/>
            <a:ext cx="2520000" cy="3937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buSzPct val="100000"/>
              <a:buFontTx/>
              <a:buNone/>
              <a:defRPr sz="2800" cap="all">
                <a:solidFill>
                  <a:srgbClr val="00ABE2"/>
                </a:solidFill>
                <a:latin typeface="Arial Narrow"/>
                <a:cs typeface="Arial Narrow"/>
              </a:defRPr>
            </a:lvl1pPr>
            <a:lvl2pPr>
              <a:buNone/>
              <a:defRPr sz="1400"/>
            </a:lvl2pPr>
          </a:lstStyle>
          <a:p>
            <a:pPr lvl="0"/>
            <a:r>
              <a:rPr lang="ga-IE" dirty="0"/>
              <a:t>Click to edit Master text styles</a:t>
            </a:r>
          </a:p>
        </p:txBody>
      </p:sp>
      <p:sp>
        <p:nvSpPr>
          <p:cNvPr id="14" name="Title Placeholder 1"/>
          <p:cNvSpPr>
            <a:spLocks noGrp="1"/>
          </p:cNvSpPr>
          <p:nvPr>
            <p:ph type="title"/>
          </p:nvPr>
        </p:nvSpPr>
        <p:spPr>
          <a:xfrm>
            <a:off x="540000" y="571500"/>
            <a:ext cx="6337300" cy="79533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>
              <a:defRPr>
                <a:solidFill>
                  <a:srgbClr val="00ABE2"/>
                </a:solidFill>
              </a:defRPr>
            </a:lvl1pPr>
          </a:lstStyle>
          <a:p>
            <a:r>
              <a:rPr lang="ga-IE" dirty="0"/>
              <a:t>Click to edit Master title style</a:t>
            </a:r>
            <a:endParaRPr lang="en-US" dirty="0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540000" y="608012"/>
            <a:ext cx="5436000" cy="1588"/>
          </a:xfrm>
          <a:prstGeom prst="line">
            <a:avLst/>
          </a:prstGeom>
          <a:ln>
            <a:solidFill>
              <a:srgbClr val="00ABE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>
            <a:off x="540000" y="1331912"/>
            <a:ext cx="5436000" cy="1588"/>
          </a:xfrm>
          <a:prstGeom prst="line">
            <a:avLst/>
          </a:prstGeom>
          <a:ln>
            <a:solidFill>
              <a:srgbClr val="00ABE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Content Placeholder 2"/>
          <p:cNvSpPr>
            <a:spLocks noGrp="1"/>
          </p:cNvSpPr>
          <p:nvPr>
            <p:ph idx="20"/>
          </p:nvPr>
        </p:nvSpPr>
        <p:spPr>
          <a:xfrm>
            <a:off x="3276600" y="1651000"/>
            <a:ext cx="5321300" cy="3911599"/>
          </a:xfrm>
          <a:prstGeom prst="rect">
            <a:avLst/>
          </a:prstGeom>
        </p:spPr>
        <p:txBody>
          <a:bodyPr lIns="0" tIns="0" bIns="0"/>
          <a:lstStyle>
            <a:lvl1pPr marL="180000" indent="-180000" algn="l">
              <a:buClr>
                <a:srgbClr val="00ABE2"/>
              </a:buClr>
              <a:buSzPct val="100000"/>
              <a:buFont typeface="Arial"/>
              <a:buChar char="•"/>
              <a:defRPr sz="1900">
                <a:solidFill>
                  <a:srgbClr val="002C44"/>
                </a:solidFill>
              </a:defRPr>
            </a:lvl1pPr>
            <a:lvl2pPr>
              <a:buNone/>
              <a:defRPr sz="1400"/>
            </a:lvl2pPr>
          </a:lstStyle>
          <a:p>
            <a:pPr lvl="0"/>
            <a:r>
              <a:rPr lang="ga-IE" dirty="0"/>
              <a:t>Click to edit Master text styles</a:t>
            </a:r>
          </a:p>
          <a:p>
            <a:pPr lvl="0"/>
            <a:r>
              <a:rPr lang="ga-IE" dirty="0"/>
              <a:t>Second level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1A9F6-89D2-5246-A080-431BB3D29305}" type="datetimeFigureOut">
              <a:rPr lang="en-US" smtClean="0"/>
              <a:pPr/>
              <a:t>5/16/2022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03F28-1B1F-534F-BB84-634DA451703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section-screen300dpi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I-symbo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8600" y="0"/>
            <a:ext cx="1645810" cy="1475134"/>
          </a:xfrm>
          <a:prstGeom prst="rect">
            <a:avLst/>
          </a:prstGeom>
        </p:spPr>
      </p:pic>
      <p:sp>
        <p:nvSpPr>
          <p:cNvPr id="2" name="Rectangle 1"/>
          <p:cNvSpPr/>
          <p:nvPr userDrawn="1"/>
        </p:nvSpPr>
        <p:spPr>
          <a:xfrm>
            <a:off x="0" y="6381328"/>
            <a:ext cx="9144000" cy="476672"/>
          </a:xfrm>
          <a:prstGeom prst="rect">
            <a:avLst/>
          </a:prstGeom>
          <a:solidFill>
            <a:srgbClr val="009FE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</p:sldLayoutIdLst>
  <p:txStyles>
    <p:titleStyle>
      <a:lvl1pPr algn="l" defTabSz="457200" rtl="0" eaLnBrk="1" latinLnBrk="0" hangingPunct="1">
        <a:spcBef>
          <a:spcPct val="0"/>
        </a:spcBef>
        <a:buNone/>
        <a:defRPr sz="3200" b="0" i="0" kern="1200" cap="all">
          <a:solidFill>
            <a:srgbClr val="00ABE2"/>
          </a:solidFill>
          <a:latin typeface="Arial Narrow Bold"/>
          <a:ea typeface="+mj-ea"/>
          <a:cs typeface="Arial Narrow Bol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yaML9uPQi1E" TargetMode="External"/><Relationship Id="rId4" Type="http://schemas.openxmlformats.org/officeDocument/2006/relationships/image" Target="../media/image1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://samosprava.transparency.sk/" TargetMode="Externa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www.skmedia.hlasnatrouba.cz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51520" y="252140"/>
            <a:ext cx="8640960" cy="6345212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2962146"/>
            <a:ext cx="7919764" cy="1224136"/>
          </a:xfrm>
        </p:spPr>
        <p:txBody>
          <a:bodyPr/>
          <a:lstStyle/>
          <a:p>
            <a:pPr algn="ctr"/>
            <a:r>
              <a:rPr lang="sk-SK" sz="3600" b="1" dirty="0">
                <a:latin typeface="Ubuntu" panose="020B0504030602030204" pitchFamily="34" charset="0"/>
              </a:rPr>
              <a:t>Transparentná župa a verejnoprávne župné </a:t>
            </a:r>
            <a:r>
              <a:rPr lang="sk-SK" sz="3600" b="1" dirty="0" smtClean="0">
                <a:latin typeface="Ubuntu" panose="020B0504030602030204" pitchFamily="34" charset="0"/>
              </a:rPr>
              <a:t>médiá</a:t>
            </a:r>
            <a:endParaRPr lang="en-US" sz="3600" b="1" dirty="0">
              <a:latin typeface="Ubuntu" panose="020B050403060203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sk-SK" dirty="0" smtClean="0"/>
              <a:t>Transparency International Slovensko, Stará Lesná, Apríl 2022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683568" y="5013176"/>
            <a:ext cx="7848872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83568" y="5635848"/>
            <a:ext cx="7848872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Obrázo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106" y="277935"/>
            <a:ext cx="2949374" cy="1042810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230649"/>
            <a:ext cx="2016223" cy="1186014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42561"/>
            <a:ext cx="2343466" cy="757216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54" y="1228574"/>
            <a:ext cx="1500555" cy="1500555"/>
          </a:xfrm>
          <a:prstGeom prst="rect">
            <a:avLst/>
          </a:prstGeom>
        </p:spPr>
      </p:pic>
      <p:sp>
        <p:nvSpPr>
          <p:cNvPr id="14" name="Text Placeholder 3"/>
          <p:cNvSpPr txBox="1">
            <a:spLocks/>
          </p:cNvSpPr>
          <p:nvPr/>
        </p:nvSpPr>
        <p:spPr>
          <a:xfrm>
            <a:off x="668403" y="5227136"/>
            <a:ext cx="7543800" cy="5334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457200" rtl="0" eaLnBrk="1" latinLnBrk="0" hangingPunct="1">
              <a:lnSpc>
                <a:spcPts val="1600"/>
              </a:lnSpc>
              <a:spcBef>
                <a:spcPts val="0"/>
              </a:spcBef>
              <a:buFont typeface="Arial"/>
              <a:buNone/>
              <a:defRPr sz="1500" b="0" i="0" kern="1200">
                <a:solidFill>
                  <a:schemeClr val="bg1"/>
                </a:solidFill>
                <a:latin typeface="Arial Narrow"/>
                <a:ea typeface="+mn-ea"/>
                <a:cs typeface="Arial Narrow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>
                <a:solidFill>
                  <a:schemeClr val="bg1"/>
                </a:solidFill>
                <a:latin typeface="Arial Narrow"/>
                <a:ea typeface="+mn-ea"/>
                <a:cs typeface="Arial Narrow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b="0" i="0" kern="1200">
                <a:solidFill>
                  <a:schemeClr val="bg1"/>
                </a:solidFill>
                <a:latin typeface="Arial Narrow"/>
                <a:ea typeface="+mn-ea"/>
                <a:cs typeface="Arial Narrow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b="0" i="0" kern="1200">
                <a:solidFill>
                  <a:schemeClr val="bg1"/>
                </a:solidFill>
                <a:latin typeface="Arial Narrow"/>
                <a:ea typeface="+mn-ea"/>
                <a:cs typeface="Arial Narrow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b="0" i="0" kern="1200">
                <a:solidFill>
                  <a:schemeClr val="bg1"/>
                </a:solidFill>
                <a:latin typeface="Arial Narrow"/>
                <a:ea typeface="+mn-ea"/>
                <a:cs typeface="Arial Narrow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k-SK" sz="1800" dirty="0" smtClean="0"/>
              <a:t>Michal Piško, Ľuboš Kostelanský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AJ v ŽUPÁCH IDE O VEĽA</a:t>
            </a:r>
            <a:endParaRPr lang="en-US" dirty="0"/>
          </a:p>
        </p:txBody>
      </p:sp>
      <p:sp>
        <p:nvSpPr>
          <p:cNvPr id="12" name="Content Placeholder 7"/>
          <p:cNvSpPr>
            <a:spLocks noGrp="1"/>
          </p:cNvSpPr>
          <p:nvPr>
            <p:ph idx="20"/>
          </p:nvPr>
        </p:nvSpPr>
        <p:spPr>
          <a:xfrm>
            <a:off x="540000" y="1556792"/>
            <a:ext cx="8496496" cy="5062300"/>
          </a:xfrm>
        </p:spPr>
        <p:txBody>
          <a:bodyPr/>
          <a:lstStyle/>
          <a:p>
            <a:r>
              <a:rPr lang="sk-SK" sz="1800" b="1" dirty="0"/>
              <a:t>Župy </a:t>
            </a:r>
            <a:r>
              <a:rPr lang="sk-SK" sz="1800" dirty="0"/>
              <a:t>dovedna hospodária </a:t>
            </a:r>
            <a:r>
              <a:rPr lang="sk-SK" sz="1800" dirty="0" smtClean="0"/>
              <a:t>s vyše </a:t>
            </a:r>
            <a:r>
              <a:rPr lang="sk-SK" sz="1800" b="1" dirty="0" smtClean="0"/>
              <a:t>1,8 </a:t>
            </a:r>
            <a:r>
              <a:rPr lang="sk-SK" sz="1800" b="1" dirty="0"/>
              <a:t>miliardou eur </a:t>
            </a:r>
            <a:r>
              <a:rPr lang="sk-SK" sz="1800" dirty="0"/>
              <a:t>ročne </a:t>
            </a:r>
            <a:r>
              <a:rPr lang="sk-SK" sz="1800" dirty="0" smtClean="0"/>
              <a:t>(2021)</a:t>
            </a:r>
          </a:p>
          <a:p>
            <a:pPr marL="0" indent="0">
              <a:buNone/>
            </a:pPr>
            <a:r>
              <a:rPr lang="sk-SK" sz="1800" dirty="0"/>
              <a:t>	</a:t>
            </a:r>
            <a:r>
              <a:rPr lang="sk-SK" sz="1800" dirty="0" smtClean="0"/>
              <a:t>(</a:t>
            </a:r>
            <a:r>
              <a:rPr lang="sk-SK" sz="1800" dirty="0"/>
              <a:t>viac ako rozpočet ministerstva </a:t>
            </a:r>
            <a:r>
              <a:rPr lang="sk-SK" sz="1800" dirty="0" smtClean="0"/>
              <a:t>zdravotníctva či obrany)</a:t>
            </a:r>
            <a:endParaRPr lang="sk-SK" sz="1800" dirty="0"/>
          </a:p>
          <a:p>
            <a:r>
              <a:rPr lang="sk-SK" sz="1800" dirty="0"/>
              <a:t>Dôležité </a:t>
            </a:r>
            <a:r>
              <a:rPr lang="sk-SK" sz="1800" b="1" dirty="0"/>
              <a:t>kompetencie</a:t>
            </a:r>
            <a:r>
              <a:rPr lang="sk-SK" sz="1800" dirty="0"/>
              <a:t> - opravy ciest, prímestská doprava, </a:t>
            </a:r>
            <a:r>
              <a:rPr lang="sk-SK" sz="1800" dirty="0" smtClean="0"/>
              <a:t>zariadenia sociálnych služieb, </a:t>
            </a:r>
            <a:r>
              <a:rPr lang="sk-SK" sz="1800" dirty="0"/>
              <a:t>stredné školy, regionálne nemocnice, knižnice, divadlá, turistický ruch</a:t>
            </a:r>
          </a:p>
          <a:p>
            <a:endParaRPr lang="sk-SK" sz="2000" dirty="0"/>
          </a:p>
          <a:p>
            <a:endParaRPr lang="sk-SK" sz="2000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096" y="2852936"/>
            <a:ext cx="7092280" cy="3531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812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2900" dirty="0"/>
              <a:t>rebríček TRANSPARENTNOSTI</a:t>
            </a:r>
            <a:endParaRPr lang="en-US" sz="2900" dirty="0"/>
          </a:p>
        </p:txBody>
      </p:sp>
      <p:sp>
        <p:nvSpPr>
          <p:cNvPr id="12" name="Content Placeholder 7"/>
          <p:cNvSpPr>
            <a:spLocks noGrp="1"/>
          </p:cNvSpPr>
          <p:nvPr>
            <p:ph idx="20"/>
          </p:nvPr>
        </p:nvSpPr>
        <p:spPr>
          <a:xfrm>
            <a:off x="540000" y="1651000"/>
            <a:ext cx="8280472" cy="4658320"/>
          </a:xfrm>
        </p:spPr>
        <p:txBody>
          <a:bodyPr/>
          <a:lstStyle/>
          <a:p>
            <a:r>
              <a:rPr lang="sk-SK" sz="2000" b="1" dirty="0"/>
              <a:t>Rebríčky transparentnosti</a:t>
            </a:r>
            <a:r>
              <a:rPr lang="sk-SK" sz="2000" dirty="0"/>
              <a:t> – dobrý nástroj na </a:t>
            </a:r>
            <a:r>
              <a:rPr lang="sk-SK" sz="2000" b="1" dirty="0"/>
              <a:t>meranie</a:t>
            </a:r>
            <a:r>
              <a:rPr lang="sk-SK" sz="2000" dirty="0"/>
              <a:t> prístupu </a:t>
            </a:r>
            <a:endParaRPr lang="sk-SK" sz="2000" dirty="0" smtClean="0"/>
          </a:p>
          <a:p>
            <a:pPr marL="0" indent="0">
              <a:buNone/>
            </a:pPr>
            <a:r>
              <a:rPr lang="sk-SK" sz="2000" dirty="0"/>
              <a:t>	</a:t>
            </a:r>
            <a:r>
              <a:rPr lang="sk-SK" sz="2000" dirty="0" smtClean="0"/>
              <a:t>žúp </a:t>
            </a:r>
            <a:r>
              <a:rPr lang="sk-SK" sz="2000" dirty="0"/>
              <a:t>k otvorenosti voči verejnej kontrole, </a:t>
            </a:r>
            <a:r>
              <a:rPr lang="sk-SK" sz="2000" b="1" dirty="0"/>
              <a:t>tlak na väčšiu otvorenosť</a:t>
            </a:r>
            <a:r>
              <a:rPr lang="sk-SK" sz="2000" dirty="0"/>
              <a:t> </a:t>
            </a:r>
            <a:r>
              <a:rPr lang="sk-SK" sz="2000" b="1" dirty="0"/>
              <a:t> </a:t>
            </a:r>
          </a:p>
          <a:p>
            <a:endParaRPr lang="sk-SK" sz="2000" b="1" dirty="0"/>
          </a:p>
          <a:p>
            <a:r>
              <a:rPr lang="sk-SK" sz="2000" b="1" dirty="0" smtClean="0"/>
              <a:t>Piaty </a:t>
            </a:r>
            <a:r>
              <a:rPr lang="sk-SK" sz="2000" dirty="0"/>
              <a:t>rebríček žúp (2011, 2013, 2015, </a:t>
            </a:r>
            <a:r>
              <a:rPr lang="sk-SK" sz="2000" dirty="0" smtClean="0"/>
              <a:t>2017, 2020)</a:t>
            </a:r>
            <a:endParaRPr lang="sk-SK" sz="2000" dirty="0"/>
          </a:p>
          <a:p>
            <a:endParaRPr lang="sk-SK" sz="2000" b="1" dirty="0"/>
          </a:p>
          <a:p>
            <a:r>
              <a:rPr lang="sk-SK" sz="2000" dirty="0"/>
              <a:t>Poukázanie</a:t>
            </a:r>
            <a:r>
              <a:rPr lang="sk-SK" sz="2000" b="1" dirty="0"/>
              <a:t> na rozdiely </a:t>
            </a:r>
            <a:r>
              <a:rPr lang="sk-SK" sz="2000" dirty="0"/>
              <a:t>v transparentnosti medzi župami; vzájomná inšpirácia dobrými príkladmi; možnosť sledovať trendy </a:t>
            </a:r>
            <a:endParaRPr lang="sk-SK" sz="2000" b="1" dirty="0"/>
          </a:p>
          <a:p>
            <a:endParaRPr lang="sk-SK" sz="2000" b="1" dirty="0"/>
          </a:p>
          <a:p>
            <a:r>
              <a:rPr lang="sk-SK" sz="2000" b="1" dirty="0"/>
              <a:t>Prístup k informáciám</a:t>
            </a:r>
            <a:r>
              <a:rPr lang="sk-SK" sz="2000" dirty="0"/>
              <a:t> umožňuje verejnú kontrolu vedenia žúp, </a:t>
            </a:r>
            <a:r>
              <a:rPr lang="sk-SK" sz="2000" b="1" dirty="0"/>
              <a:t>pravidlá</a:t>
            </a:r>
            <a:r>
              <a:rPr lang="sk-SK" sz="2000" dirty="0"/>
              <a:t> obmedzujú priestor na svojvôľu</a:t>
            </a:r>
          </a:p>
          <a:p>
            <a:endParaRPr lang="sk-SK" sz="2000" b="1" dirty="0"/>
          </a:p>
          <a:p>
            <a:r>
              <a:rPr lang="sk-SK" sz="2000" dirty="0"/>
              <a:t>Vyššia transparentnosť však </a:t>
            </a:r>
            <a:r>
              <a:rPr lang="sk-SK" sz="2000" b="1" dirty="0"/>
              <a:t>automaticky neznamená </a:t>
            </a:r>
            <a:r>
              <a:rPr lang="sk-SK" sz="2000" dirty="0"/>
              <a:t>menej korupcie</a:t>
            </a:r>
          </a:p>
          <a:p>
            <a:endParaRPr lang="sk-SK" sz="2000" b="1" dirty="0"/>
          </a:p>
        </p:txBody>
      </p:sp>
    </p:spTree>
    <p:extLst>
      <p:ext uri="{BB962C8B-B14F-4D97-AF65-F5344CB8AC3E}">
        <p14:creationId xmlns:p14="http://schemas.microsoft.com/office/powerpoint/2010/main" val="117951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40000" y="620688"/>
            <a:ext cx="6337300" cy="746150"/>
          </a:xfrm>
        </p:spPr>
        <p:txBody>
          <a:bodyPr>
            <a:normAutofit/>
          </a:bodyPr>
          <a:lstStyle/>
          <a:p>
            <a:r>
              <a:rPr lang="sk-SK" dirty="0" smtClean="0"/>
              <a:t>Transparentné KRAJE</a:t>
            </a:r>
            <a:endParaRPr lang="en-US" dirty="0"/>
          </a:p>
        </p:txBody>
      </p:sp>
      <p:sp>
        <p:nvSpPr>
          <p:cNvPr id="12" name="Content Placeholder 7"/>
          <p:cNvSpPr>
            <a:spLocks noGrp="1"/>
          </p:cNvSpPr>
          <p:nvPr>
            <p:ph idx="20"/>
          </p:nvPr>
        </p:nvSpPr>
        <p:spPr>
          <a:xfrm>
            <a:off x="540000" y="1556792"/>
            <a:ext cx="8496496" cy="5062300"/>
          </a:xfrm>
        </p:spPr>
        <p:txBody>
          <a:bodyPr/>
          <a:lstStyle/>
          <a:p>
            <a:pPr marL="0" indent="0">
              <a:buNone/>
            </a:pPr>
            <a:r>
              <a:rPr lang="sk-SK" sz="1800" dirty="0"/>
              <a:t>	</a:t>
            </a:r>
            <a:endParaRPr lang="sk-SK" sz="2000" dirty="0"/>
          </a:p>
        </p:txBody>
      </p:sp>
      <p:pic>
        <p:nvPicPr>
          <p:cNvPr id="4" name="yaML9uPQi1E"/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95536" y="1485372"/>
            <a:ext cx="8208912" cy="461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73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0245"/>
            <a:ext cx="7644932" cy="516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45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sk-SK" dirty="0"/>
              <a:t>Čo sme hodnotili?</a:t>
            </a:r>
            <a:endParaRPr lang="en-US" dirty="0"/>
          </a:p>
        </p:txBody>
      </p:sp>
      <p:graphicFrame>
        <p:nvGraphicFramePr>
          <p:cNvPr id="13" name="Content Placeholder 5"/>
          <p:cNvGraphicFramePr>
            <a:graphicFrameLocks noGrp="1"/>
          </p:cNvGraphicFramePr>
          <p:nvPr>
            <p:ph idx="20"/>
            <p:extLst>
              <p:ext uri="{D42A27DB-BD31-4B8C-83A1-F6EECF244321}">
                <p14:modId xmlns:p14="http://schemas.microsoft.com/office/powerpoint/2010/main" val="757683636"/>
              </p:ext>
            </p:extLst>
          </p:nvPr>
        </p:nvGraphicFramePr>
        <p:xfrm>
          <a:off x="1000100" y="2000240"/>
          <a:ext cx="7429552" cy="32861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37036"/>
            <a:ext cx="7596336" cy="61377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TRENDY</a:t>
            </a:r>
          </a:p>
        </p:txBody>
      </p:sp>
      <p:sp>
        <p:nvSpPr>
          <p:cNvPr id="7" name="Content Placeholder 7"/>
          <p:cNvSpPr>
            <a:spLocks noGrp="1"/>
          </p:cNvSpPr>
          <p:nvPr>
            <p:ph idx="20"/>
          </p:nvPr>
        </p:nvSpPr>
        <p:spPr>
          <a:xfrm>
            <a:off x="6444208" y="1585752"/>
            <a:ext cx="2699792" cy="4579552"/>
          </a:xfrm>
        </p:spPr>
        <p:txBody>
          <a:bodyPr/>
          <a:lstStyle/>
          <a:p>
            <a:r>
              <a:rPr lang="sk-SK" dirty="0" smtClean="0"/>
              <a:t>Skóre transparentnosti po </a:t>
            </a:r>
            <a:r>
              <a:rPr lang="sk-SK" b="1" dirty="0" smtClean="0"/>
              <a:t>prvýkrát vyššie vo všetkých 8 župách </a:t>
            </a:r>
            <a:r>
              <a:rPr lang="sk-SK" dirty="0" smtClean="0"/>
              <a:t>(+9 </a:t>
            </a:r>
            <a:r>
              <a:rPr lang="sk-SK" dirty="0"/>
              <a:t>pb)</a:t>
            </a:r>
          </a:p>
          <a:p>
            <a:endParaRPr lang="sk-SK" dirty="0"/>
          </a:p>
          <a:p>
            <a:r>
              <a:rPr lang="sk-SK" b="1" dirty="0" smtClean="0"/>
              <a:t>115 zo 132 </a:t>
            </a:r>
            <a:r>
              <a:rPr lang="sk-SK" dirty="0" smtClean="0"/>
              <a:t>indikátorov rovnakých ako v roku 2017</a:t>
            </a:r>
            <a:endParaRPr lang="sk-SK" dirty="0"/>
          </a:p>
          <a:p>
            <a:endParaRPr lang="sk-SK" dirty="0"/>
          </a:p>
          <a:p>
            <a:r>
              <a:rPr lang="sk-SK" dirty="0"/>
              <a:t>Z</a:t>
            </a:r>
            <a:r>
              <a:rPr lang="sk-SK" dirty="0" smtClean="0"/>
              <a:t> nich sa župy v priemere </a:t>
            </a:r>
            <a:r>
              <a:rPr lang="sk-SK" b="1" dirty="0" smtClean="0"/>
              <a:t>zlepšili </a:t>
            </a:r>
            <a:r>
              <a:rPr lang="sk-SK" b="1" dirty="0"/>
              <a:t>v takmer </a:t>
            </a:r>
            <a:r>
              <a:rPr lang="sk-SK" b="1" dirty="0" smtClean="0"/>
              <a:t>polovici</a:t>
            </a:r>
            <a:r>
              <a:rPr lang="sk-SK" dirty="0" smtClean="0"/>
              <a:t>, isté</a:t>
            </a:r>
            <a:r>
              <a:rPr lang="sk-SK" dirty="0"/>
              <a:t> </a:t>
            </a:r>
            <a:r>
              <a:rPr lang="sk-SK" dirty="0" smtClean="0"/>
              <a:t>zhoršenie nastalo </a:t>
            </a:r>
            <a:r>
              <a:rPr lang="sk-SK" dirty="0"/>
              <a:t>v </a:t>
            </a:r>
            <a:r>
              <a:rPr lang="sk-SK" dirty="0" smtClean="0"/>
              <a:t>1/5 ukazovateľov</a:t>
            </a:r>
            <a:endParaRPr lang="sk-SK" sz="2000" b="1" dirty="0"/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2" y="1556792"/>
            <a:ext cx="6341559" cy="451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67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o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50" y="404664"/>
            <a:ext cx="7526699" cy="559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762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k-SK" sz="2900" dirty="0"/>
              <a:t>Niektoré zistenia</a:t>
            </a:r>
            <a:endParaRPr lang="en-US" sz="2900" dirty="0"/>
          </a:p>
        </p:txBody>
      </p:sp>
      <p:sp>
        <p:nvSpPr>
          <p:cNvPr id="12" name="Content Placeholder 7"/>
          <p:cNvSpPr>
            <a:spLocks noGrp="1"/>
          </p:cNvSpPr>
          <p:nvPr>
            <p:ph idx="20"/>
          </p:nvPr>
        </p:nvSpPr>
        <p:spPr>
          <a:xfrm>
            <a:off x="517180" y="1394297"/>
            <a:ext cx="8352928" cy="4896544"/>
          </a:xfrm>
        </p:spPr>
        <p:txBody>
          <a:bodyPr/>
          <a:lstStyle/>
          <a:p>
            <a:endParaRPr lang="sk-SK" sz="2000" b="1" dirty="0" smtClean="0"/>
          </a:p>
          <a:p>
            <a:r>
              <a:rPr lang="sk-SK" sz="2000" b="1" dirty="0" smtClean="0"/>
              <a:t>Citeľné </a:t>
            </a:r>
            <a:r>
              <a:rPr lang="sk-SK" sz="2000" b="1" dirty="0"/>
              <a:t>zlepšenie </a:t>
            </a:r>
            <a:r>
              <a:rPr lang="sk-SK" sz="2000" dirty="0"/>
              <a:t>– v 10 z 11 oblastí (s výnimkou oblasti Podniky a organizácie VÚC</a:t>
            </a:r>
            <a:r>
              <a:rPr lang="sk-SK" sz="2000" dirty="0" smtClean="0"/>
              <a:t>)</a:t>
            </a:r>
          </a:p>
          <a:p>
            <a:endParaRPr lang="sk-SK" sz="2000" dirty="0"/>
          </a:p>
          <a:p>
            <a:r>
              <a:rPr lang="sk-SK" sz="2000" b="1" dirty="0" smtClean="0"/>
              <a:t>Najväčší </a:t>
            </a:r>
            <a:r>
              <a:rPr lang="sk-SK" sz="2000" b="1" dirty="0"/>
              <a:t>progres </a:t>
            </a:r>
            <a:r>
              <a:rPr lang="sk-SK" sz="2000" dirty="0"/>
              <a:t>– Zariadenia sociálnych </a:t>
            </a:r>
            <a:r>
              <a:rPr lang="sk-SK" sz="2000" dirty="0" smtClean="0"/>
              <a:t>služieb – väčšina žúp už zverejňuje na weboch údaje o počte žiadostí, voľných miest i poradovníkoch v týchto župných zariadeniach</a:t>
            </a:r>
            <a:endParaRPr lang="sk-SK" sz="2000" dirty="0"/>
          </a:p>
          <a:p>
            <a:endParaRPr lang="sk-SK" sz="2000" dirty="0" smtClean="0"/>
          </a:p>
          <a:p>
            <a:r>
              <a:rPr lang="sk-SK" sz="2000" dirty="0"/>
              <a:t>Predaj a prenájom majetku a Podniky a organizácie - </a:t>
            </a:r>
            <a:r>
              <a:rPr lang="sk-SK" sz="2000" b="1" dirty="0"/>
              <a:t>najproblémovejšie oblasti </a:t>
            </a:r>
            <a:r>
              <a:rPr lang="sk-SK" sz="2000" dirty="0"/>
              <a:t>– len dve župy zverejňujú výsledky a zápisnice z verejných obchodných súťaží; župy na svojich weboch poskytujú minimum informácií o svojich firmách</a:t>
            </a:r>
          </a:p>
          <a:p>
            <a:endParaRPr lang="sk-SK" sz="2000" dirty="0"/>
          </a:p>
          <a:p>
            <a:endParaRPr lang="sk-SK" sz="2000" dirty="0"/>
          </a:p>
          <a:p>
            <a:endParaRPr lang="sk-SK" sz="2000" dirty="0"/>
          </a:p>
          <a:p>
            <a:endParaRPr lang="sk-SK" sz="2000" dirty="0"/>
          </a:p>
          <a:p>
            <a:endParaRPr lang="sk-SK" sz="2000" dirty="0"/>
          </a:p>
          <a:p>
            <a:endParaRPr lang="sk-SK" sz="2000" dirty="0"/>
          </a:p>
          <a:p>
            <a:endParaRPr lang="sk-SK" sz="2000" dirty="0"/>
          </a:p>
          <a:p>
            <a:r>
              <a:rPr lang="sk-SK" sz="2000" dirty="0"/>
              <a:t> </a:t>
            </a:r>
            <a:endParaRPr lang="sk-SK" sz="2000" b="1" dirty="0"/>
          </a:p>
        </p:txBody>
      </p:sp>
    </p:spTree>
    <p:extLst>
      <p:ext uri="{BB962C8B-B14F-4D97-AF65-F5344CB8AC3E}">
        <p14:creationId xmlns:p14="http://schemas.microsoft.com/office/powerpoint/2010/main" val="183533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08512"/>
            <a:ext cx="7295962" cy="6072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35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40000" y="620688"/>
            <a:ext cx="6337300" cy="746150"/>
          </a:xfrm>
        </p:spPr>
        <p:txBody>
          <a:bodyPr>
            <a:normAutofit/>
          </a:bodyPr>
          <a:lstStyle/>
          <a:p>
            <a:r>
              <a:rPr lang="sk-SK" dirty="0" smtClean="0"/>
              <a:t>Župný kvíz </a:t>
            </a:r>
            <a:r>
              <a:rPr lang="en-AE" dirty="0" smtClean="0"/>
              <a:t>–</a:t>
            </a:r>
            <a:r>
              <a:rPr lang="sk-SK" dirty="0" smtClean="0"/>
              <a:t> otázka 1</a:t>
            </a:r>
            <a:endParaRPr lang="en-US" dirty="0"/>
          </a:p>
        </p:txBody>
      </p:sp>
      <p:sp>
        <p:nvSpPr>
          <p:cNvPr id="12" name="Content Placeholder 7"/>
          <p:cNvSpPr>
            <a:spLocks noGrp="1"/>
          </p:cNvSpPr>
          <p:nvPr>
            <p:ph idx="20"/>
          </p:nvPr>
        </p:nvSpPr>
        <p:spPr>
          <a:xfrm>
            <a:off x="540000" y="1556792"/>
            <a:ext cx="8496496" cy="5062300"/>
          </a:xfrm>
        </p:spPr>
        <p:txBody>
          <a:bodyPr/>
          <a:lstStyle/>
          <a:p>
            <a:pPr marL="0" indent="0">
              <a:buNone/>
            </a:pPr>
            <a:r>
              <a:rPr lang="sk-SK" sz="1800" dirty="0"/>
              <a:t>	</a:t>
            </a:r>
            <a:endParaRPr lang="sk-SK" sz="2000" dirty="0"/>
          </a:p>
        </p:txBody>
      </p:sp>
      <p:sp>
        <p:nvSpPr>
          <p:cNvPr id="9" name="Content Placeholder 7"/>
          <p:cNvSpPr>
            <a:spLocks noGrp="1"/>
          </p:cNvSpPr>
          <p:nvPr>
            <p:ph idx="20"/>
          </p:nvPr>
        </p:nvSpPr>
        <p:spPr>
          <a:xfrm>
            <a:off x="692400" y="1709192"/>
            <a:ext cx="6831928" cy="3808040"/>
          </a:xfrm>
        </p:spPr>
        <p:txBody>
          <a:bodyPr/>
          <a:lstStyle/>
          <a:p>
            <a:r>
              <a:rPr lang="sk-SK" sz="2000" b="1" dirty="0" smtClean="0">
                <a:latin typeface="Ubuntu" panose="020B0504030602030204" pitchFamily="34" charset="0"/>
              </a:rPr>
              <a:t>Ktorá z týchto inštitúcií hospodári ročne s najvyšším rozpočtom?</a:t>
            </a:r>
          </a:p>
          <a:p>
            <a:pPr marL="0" indent="0">
              <a:buNone/>
            </a:pPr>
            <a:r>
              <a:rPr lang="sk-SK" sz="2000" dirty="0" smtClean="0">
                <a:latin typeface="Ubuntu" panose="020B0504030602030204" pitchFamily="34" charset="0"/>
              </a:rPr>
              <a:t>	(výdavky 2021)</a:t>
            </a:r>
          </a:p>
          <a:p>
            <a:endParaRPr lang="sk-SK" sz="2000" dirty="0" smtClean="0">
              <a:latin typeface="Ubuntu" panose="020B0504030602030204" pitchFamily="34" charset="0"/>
            </a:endParaRPr>
          </a:p>
          <a:p>
            <a:r>
              <a:rPr lang="sk-SK" sz="2000" dirty="0" smtClean="0">
                <a:latin typeface="Ubuntu" panose="020B0504030602030204" pitchFamily="34" charset="0"/>
              </a:rPr>
              <a:t>1. Mesto Košice</a:t>
            </a:r>
          </a:p>
          <a:p>
            <a:r>
              <a:rPr lang="sk-SK" sz="2000" dirty="0" smtClean="0">
                <a:latin typeface="Ubuntu" panose="020B0504030602030204" pitchFamily="34" charset="0"/>
              </a:rPr>
              <a:t>2</a:t>
            </a:r>
            <a:r>
              <a:rPr lang="sk-SK" sz="2000" dirty="0">
                <a:latin typeface="Ubuntu" panose="020B0504030602030204" pitchFamily="34" charset="0"/>
              </a:rPr>
              <a:t>. Ministerstvo zahraničných </a:t>
            </a:r>
            <a:r>
              <a:rPr lang="sk-SK" sz="2000" dirty="0" smtClean="0">
                <a:latin typeface="Ubuntu" panose="020B0504030602030204" pitchFamily="34" charset="0"/>
              </a:rPr>
              <a:t>vecí</a:t>
            </a:r>
          </a:p>
          <a:p>
            <a:r>
              <a:rPr lang="sk-SK" sz="2000" dirty="0" smtClean="0">
                <a:latin typeface="Ubuntu" panose="020B0504030602030204" pitchFamily="34" charset="0"/>
              </a:rPr>
              <a:t>3. Slovenská akadémia vied</a:t>
            </a:r>
          </a:p>
          <a:p>
            <a:r>
              <a:rPr lang="sk-SK" sz="2000" dirty="0" smtClean="0">
                <a:latin typeface="Ubuntu" panose="020B0504030602030204" pitchFamily="34" charset="0"/>
              </a:rPr>
              <a:t>4. Prešovský samosprávny kraj</a:t>
            </a:r>
            <a:endParaRPr lang="sk-SK" sz="2000" dirty="0">
              <a:latin typeface="Ubuntu" panose="020B05040306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7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>Sociálne SLUŽBY – TOP NÁRAST </a:t>
            </a:r>
            <a:endParaRPr lang="sk-SK" dirty="0"/>
          </a:p>
        </p:txBody>
      </p:sp>
      <p:sp>
        <p:nvSpPr>
          <p:cNvPr id="4" name="Content Placeholder 7"/>
          <p:cNvSpPr>
            <a:spLocks noGrp="1"/>
          </p:cNvSpPr>
          <p:nvPr>
            <p:ph idx="20"/>
          </p:nvPr>
        </p:nvSpPr>
        <p:spPr>
          <a:xfrm>
            <a:off x="5004048" y="1484784"/>
            <a:ext cx="4032448" cy="1386631"/>
          </a:xfrm>
        </p:spPr>
        <p:txBody>
          <a:bodyPr/>
          <a:lstStyle/>
          <a:p>
            <a:r>
              <a:rPr lang="sk-SK" sz="1800" dirty="0"/>
              <a:t>Počet žúp, zverejňujúcich </a:t>
            </a:r>
            <a:r>
              <a:rPr lang="sk-SK" sz="1800" b="1" dirty="0"/>
              <a:t>poradovníky žiadateľov </a:t>
            </a:r>
            <a:r>
              <a:rPr lang="sk-SK" sz="1800" dirty="0"/>
              <a:t>o umiestnenie v ich zariadeniach sociálnych služieb, vzrástol oproti roku 2017 z jednej na </a:t>
            </a:r>
            <a:r>
              <a:rPr lang="sk-SK" sz="1800" dirty="0" smtClean="0"/>
              <a:t>päť </a:t>
            </a:r>
            <a:endParaRPr lang="sk-SK" sz="1800" b="1" dirty="0"/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6838"/>
            <a:ext cx="4801994" cy="3214290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429" y="3004367"/>
            <a:ext cx="4316508" cy="3265571"/>
          </a:xfrm>
          <a:prstGeom prst="rect">
            <a:avLst/>
          </a:prstGeom>
        </p:spPr>
      </p:pic>
      <p:sp>
        <p:nvSpPr>
          <p:cNvPr id="7" name="Content Placeholder 7"/>
          <p:cNvSpPr>
            <a:spLocks noGrp="1"/>
          </p:cNvSpPr>
          <p:nvPr>
            <p:ph idx="20"/>
          </p:nvPr>
        </p:nvSpPr>
        <p:spPr>
          <a:xfrm>
            <a:off x="251520" y="4941168"/>
            <a:ext cx="4464496" cy="1472786"/>
          </a:xfrm>
        </p:spPr>
        <p:txBody>
          <a:bodyPr/>
          <a:lstStyle/>
          <a:p>
            <a:r>
              <a:rPr lang="sk-SK" sz="1800" dirty="0" smtClean="0"/>
              <a:t>Ťažšie „</a:t>
            </a:r>
            <a:r>
              <a:rPr lang="sk-SK" sz="1800" b="1" dirty="0" smtClean="0"/>
              <a:t>vybavovanie si</a:t>
            </a:r>
            <a:r>
              <a:rPr lang="sk-SK" sz="1800" dirty="0" smtClean="0"/>
              <a:t>“ miest po protekcii alebo za úplatok</a:t>
            </a:r>
          </a:p>
          <a:p>
            <a:r>
              <a:rPr lang="sk-SK" sz="1800" dirty="0" smtClean="0"/>
              <a:t>Väčšina krajov používa kódy a nie celé mená pre ochranu osobných údajov </a:t>
            </a:r>
            <a:endParaRPr lang="sk-SK" sz="1800" b="1" dirty="0"/>
          </a:p>
        </p:txBody>
      </p:sp>
    </p:spTree>
    <p:extLst>
      <p:ext uri="{BB962C8B-B14F-4D97-AF65-F5344CB8AC3E}">
        <p14:creationId xmlns:p14="http://schemas.microsoft.com/office/powerpoint/2010/main" val="388578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Mystery SHOPPING</a:t>
            </a:r>
            <a:endParaRPr lang="sk-SK" dirty="0"/>
          </a:p>
        </p:txBody>
      </p:sp>
      <p:sp>
        <p:nvSpPr>
          <p:cNvPr id="4" name="Content Placeholder 7"/>
          <p:cNvSpPr>
            <a:spLocks noGrp="1"/>
          </p:cNvSpPr>
          <p:nvPr>
            <p:ph idx="20"/>
          </p:nvPr>
        </p:nvSpPr>
        <p:spPr>
          <a:xfrm>
            <a:off x="517180" y="1394297"/>
            <a:ext cx="8352928" cy="4896544"/>
          </a:xfrm>
        </p:spPr>
        <p:txBody>
          <a:bodyPr/>
          <a:lstStyle/>
          <a:p>
            <a:r>
              <a:rPr lang="sk-SK" dirty="0" smtClean="0"/>
              <a:t>Súčasťou rebríčka aj test / </a:t>
            </a:r>
            <a:r>
              <a:rPr lang="sk-SK" b="1" dirty="0" smtClean="0"/>
              <a:t>mystery shopping </a:t>
            </a:r>
            <a:r>
              <a:rPr lang="sk-SK" dirty="0" smtClean="0"/>
              <a:t>(bežný občan)</a:t>
            </a:r>
          </a:p>
          <a:p>
            <a:endParaRPr lang="sk-SK" dirty="0"/>
          </a:p>
          <a:p>
            <a:r>
              <a:rPr lang="sk-SK" dirty="0" smtClean="0"/>
              <a:t>1 infožiadosť na </a:t>
            </a:r>
            <a:r>
              <a:rPr lang="sk-SK" b="1" dirty="0" smtClean="0"/>
              <a:t>Úrad VÚC </a:t>
            </a:r>
            <a:r>
              <a:rPr lang="sk-SK" dirty="0" smtClean="0"/>
              <a:t>(3 posledné prieskumy trhu, výberové konania, najstaršia platná zmluvy) – </a:t>
            </a:r>
            <a:r>
              <a:rPr lang="sk-SK" i="1" dirty="0" smtClean="0"/>
              <a:t>8/8 žúp, zmluva 7/8 (okrem ŽSK)</a:t>
            </a:r>
          </a:p>
          <a:p>
            <a:r>
              <a:rPr lang="sk-SK" dirty="0" smtClean="0"/>
              <a:t>1 infožiadosť na </a:t>
            </a:r>
            <a:r>
              <a:rPr lang="sk-SK" b="1" dirty="0" smtClean="0"/>
              <a:t>najväčšiu strednú školu</a:t>
            </a:r>
            <a:r>
              <a:rPr lang="sk-SK" dirty="0" smtClean="0"/>
              <a:t> zriaďovanú VÚC (právne služby, prednášajúci hostia) – </a:t>
            </a:r>
            <a:r>
              <a:rPr lang="sk-SK" i="1" dirty="0" smtClean="0"/>
              <a:t>3/8 škôl (NSK, TSK, TTSK)</a:t>
            </a:r>
          </a:p>
          <a:p>
            <a:r>
              <a:rPr lang="sk-SK" dirty="0" smtClean="0"/>
              <a:t>1 email </a:t>
            </a:r>
            <a:r>
              <a:rPr lang="sk-SK" b="1" dirty="0" smtClean="0"/>
              <a:t>županovi</a:t>
            </a:r>
            <a:r>
              <a:rPr lang="sk-SK" dirty="0" smtClean="0"/>
              <a:t> (otázka na stretnutia župana s občanmi) – </a:t>
            </a:r>
            <a:r>
              <a:rPr lang="sk-SK" i="1" dirty="0" smtClean="0"/>
              <a:t>6/8 županov (okrem PSK, KSK)</a:t>
            </a:r>
          </a:p>
          <a:p>
            <a:r>
              <a:rPr lang="sk-SK" dirty="0" smtClean="0"/>
              <a:t>1 email </a:t>
            </a:r>
            <a:r>
              <a:rPr lang="sk-SK" b="1" dirty="0" smtClean="0"/>
              <a:t>hlavnému kontrolórovi </a:t>
            </a:r>
            <a:r>
              <a:rPr lang="sk-SK" dirty="0" smtClean="0"/>
              <a:t>(otázka o prijímaní darov zamestnancami VÚC) – </a:t>
            </a:r>
            <a:r>
              <a:rPr lang="sk-SK" i="1" dirty="0" smtClean="0"/>
              <a:t>4/8 kontrolórov (BBSK, NSK, TSK, TTSK)</a:t>
            </a:r>
          </a:p>
          <a:p>
            <a:r>
              <a:rPr lang="sk-SK" dirty="0" smtClean="0"/>
              <a:t>1 správa cez </a:t>
            </a:r>
            <a:r>
              <a:rPr lang="sk-SK" b="1" dirty="0" smtClean="0"/>
              <a:t>FB profil župy </a:t>
            </a:r>
            <a:r>
              <a:rPr lang="sk-SK" dirty="0" smtClean="0"/>
              <a:t>(otázka na sponzorovanie statusov VÚC) – </a:t>
            </a:r>
            <a:r>
              <a:rPr lang="sk-SK" i="1" dirty="0" smtClean="0"/>
              <a:t>3/8 (KSK, NSK, TSK)</a:t>
            </a:r>
          </a:p>
          <a:p>
            <a:r>
              <a:rPr lang="sk-SK" dirty="0" smtClean="0"/>
              <a:t>1 </a:t>
            </a:r>
            <a:r>
              <a:rPr lang="sk-SK" b="1" dirty="0" smtClean="0"/>
              <a:t>telefonát na úrad VÚC </a:t>
            </a:r>
            <a:r>
              <a:rPr lang="sk-SK" dirty="0" smtClean="0"/>
              <a:t>v angličtine (otázka o možnosti pre cudzincov žijúcich na Slovensku voliť v župných voľbách) – </a:t>
            </a:r>
            <a:r>
              <a:rPr lang="sk-SK" i="1" dirty="0" smtClean="0"/>
              <a:t>2/8 (BBSK, TSK); fakticky nesprávne informácie – NSK, TTSK</a:t>
            </a:r>
            <a:endParaRPr lang="sk-SK" i="1" dirty="0"/>
          </a:p>
          <a:p>
            <a:endParaRPr lang="sk-SK" sz="2000" dirty="0"/>
          </a:p>
          <a:p>
            <a:endParaRPr lang="sk-SK" sz="2000" dirty="0"/>
          </a:p>
          <a:p>
            <a:endParaRPr lang="sk-SK" sz="2000" dirty="0"/>
          </a:p>
          <a:p>
            <a:endParaRPr lang="sk-SK" sz="2000" dirty="0"/>
          </a:p>
          <a:p>
            <a:endParaRPr lang="sk-SK" sz="2000" dirty="0"/>
          </a:p>
          <a:p>
            <a:r>
              <a:rPr lang="sk-SK" sz="2000" dirty="0"/>
              <a:t> </a:t>
            </a:r>
            <a:endParaRPr lang="sk-SK" sz="2000" b="1" dirty="0"/>
          </a:p>
        </p:txBody>
      </p:sp>
    </p:spTree>
    <p:extLst>
      <p:ext uri="{BB962C8B-B14F-4D97-AF65-F5344CB8AC3E}">
        <p14:creationId xmlns:p14="http://schemas.microsoft.com/office/powerpoint/2010/main" val="16429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Zmluvy – veľké rozdiely</a:t>
            </a:r>
            <a:endParaRPr lang="sk-SK" dirty="0"/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696" y="1351209"/>
            <a:ext cx="3099775" cy="2437831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697" y="3880822"/>
            <a:ext cx="3099774" cy="2466810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849" y="1366838"/>
            <a:ext cx="2309345" cy="4980794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89" y="1366838"/>
            <a:ext cx="2834359" cy="4962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670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257"/>
            <a:ext cx="7074579" cy="6053004"/>
          </a:xfrm>
          <a:prstGeom prst="rect">
            <a:avLst/>
          </a:prstGeom>
        </p:spPr>
      </p:pic>
      <p:sp>
        <p:nvSpPr>
          <p:cNvPr id="4" name="Content Placeholder 7"/>
          <p:cNvSpPr>
            <a:spLocks noGrp="1"/>
          </p:cNvSpPr>
          <p:nvPr>
            <p:ph idx="20"/>
          </p:nvPr>
        </p:nvSpPr>
        <p:spPr>
          <a:xfrm>
            <a:off x="7143739" y="1556792"/>
            <a:ext cx="2000261" cy="4425114"/>
          </a:xfrm>
        </p:spPr>
        <p:txBody>
          <a:bodyPr/>
          <a:lstStyle/>
          <a:p>
            <a:r>
              <a:rPr lang="sk-SK" dirty="0" smtClean="0"/>
              <a:t>V </a:t>
            </a:r>
            <a:r>
              <a:rPr lang="sk-SK" dirty="0"/>
              <a:t>priemere župy prijímajú cez </a:t>
            </a:r>
            <a:r>
              <a:rPr lang="sk-SK" b="1" dirty="0"/>
              <a:t>výberové </a:t>
            </a:r>
            <a:r>
              <a:rPr lang="sk-SK" b="1" dirty="0" smtClean="0"/>
              <a:t>konania</a:t>
            </a:r>
            <a:r>
              <a:rPr lang="sk-SK" dirty="0" smtClean="0"/>
              <a:t>:</a:t>
            </a:r>
          </a:p>
          <a:p>
            <a:endParaRPr lang="sk-SK" dirty="0" smtClean="0"/>
          </a:p>
          <a:p>
            <a:r>
              <a:rPr lang="sk-SK" dirty="0" smtClean="0"/>
              <a:t>3/4 </a:t>
            </a:r>
            <a:r>
              <a:rPr lang="sk-SK" dirty="0"/>
              <a:t>vedúcich </a:t>
            </a:r>
            <a:r>
              <a:rPr lang="sk-SK" dirty="0" smtClean="0"/>
              <a:t>odborov</a:t>
            </a:r>
          </a:p>
          <a:p>
            <a:endParaRPr lang="sk-SK" dirty="0" smtClean="0"/>
          </a:p>
          <a:p>
            <a:r>
              <a:rPr lang="sk-SK" dirty="0" smtClean="0"/>
              <a:t>2/3 </a:t>
            </a:r>
            <a:r>
              <a:rPr lang="sk-SK" dirty="0"/>
              <a:t>vedúcich oddelení </a:t>
            </a:r>
            <a:endParaRPr lang="sk-SK" dirty="0" smtClean="0"/>
          </a:p>
          <a:p>
            <a:endParaRPr lang="sk-SK" dirty="0" smtClean="0"/>
          </a:p>
          <a:p>
            <a:r>
              <a:rPr lang="sk-SK" dirty="0" smtClean="0"/>
              <a:t>1/2</a:t>
            </a:r>
            <a:r>
              <a:rPr lang="sk-SK" dirty="0"/>
              <a:t> polovicu </a:t>
            </a:r>
            <a:r>
              <a:rPr lang="sk-SK" dirty="0" smtClean="0"/>
              <a:t>referentov</a:t>
            </a:r>
            <a:endParaRPr lang="sk-SK" sz="2000" dirty="0"/>
          </a:p>
        </p:txBody>
      </p:sp>
    </p:spTree>
    <p:extLst>
      <p:ext uri="{BB962C8B-B14F-4D97-AF65-F5344CB8AC3E}">
        <p14:creationId xmlns:p14="http://schemas.microsoft.com/office/powerpoint/2010/main" val="3448438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>
          <a:xfrm>
            <a:off x="540000" y="571500"/>
            <a:ext cx="6337300" cy="79533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i="0" kern="1200" cap="all">
                <a:solidFill>
                  <a:srgbClr val="00ABE2"/>
                </a:solidFill>
                <a:latin typeface="Arial Narrow Bold"/>
                <a:ea typeface="+mj-ea"/>
                <a:cs typeface="Arial Narrow Bold"/>
              </a:defRPr>
            </a:lvl1pPr>
          </a:lstStyle>
          <a:p>
            <a:r>
              <a:rPr lang="sk-SK" dirty="0" smtClean="0"/>
              <a:t>Účasť na rozhodovaní</a:t>
            </a:r>
            <a:endParaRPr lang="sk-SK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918" y="1700808"/>
            <a:ext cx="3413808" cy="3888432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0808"/>
            <a:ext cx="5749196" cy="399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7500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TSK – obmedzenie župana</a:t>
            </a:r>
            <a:endParaRPr lang="sk-SK" dirty="0"/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358562"/>
            <a:ext cx="6336704" cy="4975275"/>
          </a:xfrm>
          <a:prstGeom prst="rect">
            <a:avLst/>
          </a:prstGeom>
        </p:spPr>
      </p:pic>
      <p:sp>
        <p:nvSpPr>
          <p:cNvPr id="6" name="Content Placeholder 7"/>
          <p:cNvSpPr>
            <a:spLocks noGrp="1"/>
          </p:cNvSpPr>
          <p:nvPr>
            <p:ph idx="20"/>
          </p:nvPr>
        </p:nvSpPr>
        <p:spPr>
          <a:xfrm>
            <a:off x="6732240" y="1628800"/>
            <a:ext cx="2411760" cy="4392488"/>
          </a:xfrm>
        </p:spPr>
        <p:txBody>
          <a:bodyPr/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dirty="0" smtClean="0"/>
              <a:t>Pri poslednom rebríčku v roku 2017 sme TSK vyčítali, že župan </a:t>
            </a:r>
            <a:r>
              <a:rPr lang="sk-SK" dirty="0"/>
              <a:t>má právomoc robiť </a:t>
            </a:r>
            <a:r>
              <a:rPr lang="sk-SK" b="1" dirty="0"/>
              <a:t>ľubovoľné úpravy rozpočtu bez </a:t>
            </a:r>
            <a:r>
              <a:rPr lang="sk-SK" b="1" dirty="0" smtClean="0"/>
              <a:t>limitu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sk-SK" b="1" dirty="0" smtClean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k-SK" dirty="0"/>
              <a:t>Zastupiteľstvo TSK v roku 2018 limit stanovilo na </a:t>
            </a:r>
            <a:r>
              <a:rPr lang="sk-SK" b="1" dirty="0"/>
              <a:t>max. 10% </a:t>
            </a:r>
            <a:r>
              <a:rPr lang="sk-SK" b="1" dirty="0" smtClean="0"/>
              <a:t>rozpočtu</a:t>
            </a:r>
            <a:endParaRPr lang="sk-SK" b="1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sk-SK" sz="2000" dirty="0"/>
          </a:p>
        </p:txBody>
      </p:sp>
    </p:spTree>
    <p:extLst>
      <p:ext uri="{BB962C8B-B14F-4D97-AF65-F5344CB8AC3E}">
        <p14:creationId xmlns:p14="http://schemas.microsoft.com/office/powerpoint/2010/main" val="2043720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KSK – nové pravidlá </a:t>
            </a:r>
            <a:endParaRPr lang="sk-SK" dirty="0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099" y="1366838"/>
            <a:ext cx="6538047" cy="501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476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Otvorené župy</a:t>
            </a:r>
            <a:endParaRPr lang="sk-SK" dirty="0"/>
          </a:p>
        </p:txBody>
      </p:sp>
      <p:pic>
        <p:nvPicPr>
          <p:cNvPr id="4" name="Obrázok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284984"/>
            <a:ext cx="5760720" cy="3019425"/>
          </a:xfrm>
          <a:prstGeom prst="rect">
            <a:avLst/>
          </a:prstGeom>
        </p:spPr>
      </p:pic>
      <p:pic>
        <p:nvPicPr>
          <p:cNvPr id="6" name="Obrázok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366838"/>
            <a:ext cx="4608592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66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Otvorené župy</a:t>
            </a:r>
            <a:endParaRPr lang="sk-SK" dirty="0"/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7" y="1425600"/>
            <a:ext cx="4863611" cy="2795487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889472"/>
            <a:ext cx="5940152" cy="3490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635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Otvorené dáta</a:t>
            </a:r>
            <a:endParaRPr lang="sk-SK" dirty="0"/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24" y="1366838"/>
            <a:ext cx="8692349" cy="4918113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1384745"/>
            <a:ext cx="1405435" cy="58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35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40000" y="620688"/>
            <a:ext cx="6337300" cy="746150"/>
          </a:xfrm>
        </p:spPr>
        <p:txBody>
          <a:bodyPr>
            <a:normAutofit/>
          </a:bodyPr>
          <a:lstStyle/>
          <a:p>
            <a:r>
              <a:rPr lang="sk-SK" dirty="0" smtClean="0"/>
              <a:t>Župný kvíz </a:t>
            </a:r>
            <a:r>
              <a:rPr lang="en-AE" dirty="0" smtClean="0"/>
              <a:t>–</a:t>
            </a:r>
            <a:r>
              <a:rPr lang="sk-SK" dirty="0" smtClean="0"/>
              <a:t> otázka 1</a:t>
            </a:r>
            <a:endParaRPr lang="en-US" dirty="0"/>
          </a:p>
        </p:txBody>
      </p:sp>
      <p:sp>
        <p:nvSpPr>
          <p:cNvPr id="12" name="Content Placeholder 7"/>
          <p:cNvSpPr>
            <a:spLocks noGrp="1"/>
          </p:cNvSpPr>
          <p:nvPr>
            <p:ph idx="20"/>
          </p:nvPr>
        </p:nvSpPr>
        <p:spPr>
          <a:xfrm>
            <a:off x="540000" y="1556792"/>
            <a:ext cx="8496496" cy="5062300"/>
          </a:xfrm>
        </p:spPr>
        <p:txBody>
          <a:bodyPr/>
          <a:lstStyle/>
          <a:p>
            <a:pPr marL="0" indent="0">
              <a:buNone/>
            </a:pPr>
            <a:r>
              <a:rPr lang="sk-SK" sz="1800" dirty="0"/>
              <a:t>	</a:t>
            </a:r>
            <a:endParaRPr lang="sk-SK" sz="2000" dirty="0"/>
          </a:p>
        </p:txBody>
      </p:sp>
      <p:sp>
        <p:nvSpPr>
          <p:cNvPr id="9" name="Content Placeholder 7"/>
          <p:cNvSpPr>
            <a:spLocks noGrp="1"/>
          </p:cNvSpPr>
          <p:nvPr>
            <p:ph idx="20"/>
          </p:nvPr>
        </p:nvSpPr>
        <p:spPr>
          <a:xfrm>
            <a:off x="692400" y="1709192"/>
            <a:ext cx="6831928" cy="3808040"/>
          </a:xfrm>
          <a:noFill/>
        </p:spPr>
        <p:txBody>
          <a:bodyPr/>
          <a:lstStyle/>
          <a:p>
            <a:r>
              <a:rPr lang="sk-SK" sz="2000" b="1" dirty="0" smtClean="0"/>
              <a:t>Ktorá z týchto inštitúcií hospodári ročne s najvyšším rozpočtom?</a:t>
            </a:r>
          </a:p>
          <a:p>
            <a:pPr marL="0" indent="0">
              <a:buNone/>
            </a:pPr>
            <a:r>
              <a:rPr lang="sk-SK" sz="2000" dirty="0" smtClean="0"/>
              <a:t>	(výdavky 2021)</a:t>
            </a:r>
          </a:p>
          <a:p>
            <a:endParaRPr lang="sk-SK" sz="2000" dirty="0" smtClean="0"/>
          </a:p>
          <a:p>
            <a:r>
              <a:rPr lang="sk-SK" sz="2000" dirty="0" smtClean="0"/>
              <a:t>1. Mesto Košice - </a:t>
            </a:r>
            <a:r>
              <a:rPr lang="en-AE" sz="2000" dirty="0"/>
              <a:t>227 392 </a:t>
            </a:r>
            <a:r>
              <a:rPr lang="en-AE" sz="2000" dirty="0" smtClean="0"/>
              <a:t>135</a:t>
            </a:r>
            <a:r>
              <a:rPr lang="sk-SK" sz="2000" dirty="0" smtClean="0"/>
              <a:t> eur</a:t>
            </a:r>
          </a:p>
          <a:p>
            <a:r>
              <a:rPr lang="sk-SK" sz="2000" dirty="0" smtClean="0"/>
              <a:t>2</a:t>
            </a:r>
            <a:r>
              <a:rPr lang="sk-SK" sz="2000" dirty="0"/>
              <a:t>. Ministerstvo zahraničných </a:t>
            </a:r>
            <a:r>
              <a:rPr lang="sk-SK" sz="2000" dirty="0" smtClean="0"/>
              <a:t>vecí - </a:t>
            </a:r>
            <a:r>
              <a:rPr lang="en-AE" sz="2000" dirty="0"/>
              <a:t>154 381 </a:t>
            </a:r>
            <a:r>
              <a:rPr lang="en-AE" sz="2000" dirty="0" smtClean="0"/>
              <a:t>428</a:t>
            </a:r>
            <a:r>
              <a:rPr lang="sk-SK" sz="2000" dirty="0" smtClean="0"/>
              <a:t> eur</a:t>
            </a:r>
          </a:p>
          <a:p>
            <a:r>
              <a:rPr lang="sk-SK" sz="2000" dirty="0" smtClean="0"/>
              <a:t>3. Slovenská akadémia vied - </a:t>
            </a:r>
            <a:r>
              <a:rPr lang="en-AE" sz="2000" dirty="0"/>
              <a:t>85 012 </a:t>
            </a:r>
            <a:r>
              <a:rPr lang="en-AE" sz="2000" dirty="0" smtClean="0"/>
              <a:t>127</a:t>
            </a:r>
            <a:r>
              <a:rPr lang="sk-SK" sz="2000" dirty="0" smtClean="0"/>
              <a:t> eur</a:t>
            </a:r>
          </a:p>
          <a:p>
            <a:r>
              <a:rPr lang="sk-SK" sz="2000" dirty="0" smtClean="0"/>
              <a:t>4. Prešovský samosprávny kraj - </a:t>
            </a:r>
            <a:r>
              <a:rPr lang="en-AE" sz="2000" dirty="0"/>
              <a:t>277 843 </a:t>
            </a:r>
            <a:r>
              <a:rPr lang="en-AE" sz="2000" dirty="0" smtClean="0"/>
              <a:t>148</a:t>
            </a:r>
            <a:r>
              <a:rPr lang="sk-SK" sz="2000" dirty="0" smtClean="0"/>
              <a:t> eur</a:t>
            </a:r>
            <a:endParaRPr lang="sk-SK" sz="2000" dirty="0"/>
          </a:p>
        </p:txBody>
      </p:sp>
      <p:sp>
        <p:nvSpPr>
          <p:cNvPr id="4" name="Obdĺžnik 3"/>
          <p:cNvSpPr/>
          <p:nvPr/>
        </p:nvSpPr>
        <p:spPr>
          <a:xfrm>
            <a:off x="675530" y="4149080"/>
            <a:ext cx="6128717" cy="43204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4325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Otvorené dáta</a:t>
            </a:r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84784"/>
            <a:ext cx="8208912" cy="4861908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1384745"/>
            <a:ext cx="1405435" cy="58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565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Otvorené dáta</a:t>
            </a:r>
            <a:endParaRPr lang="sk-SK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56792"/>
            <a:ext cx="8326180" cy="4680520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1384745"/>
            <a:ext cx="1405435" cy="58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47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Podrobnosti k Rebríčku</a:t>
            </a:r>
          </a:p>
        </p:txBody>
      </p:sp>
      <p:sp>
        <p:nvSpPr>
          <p:cNvPr id="5" name="Obdĺžnik 4"/>
          <p:cNvSpPr/>
          <p:nvPr/>
        </p:nvSpPr>
        <p:spPr>
          <a:xfrm>
            <a:off x="663564" y="1376824"/>
            <a:ext cx="3881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0000" lvl="0" indent="-180000" defTabSz="914400">
              <a:lnSpc>
                <a:spcPct val="90000"/>
              </a:lnSpc>
              <a:spcBef>
                <a:spcPts val="1000"/>
              </a:spcBef>
              <a:buClr>
                <a:srgbClr val="00ABE2"/>
              </a:buClr>
              <a:buSzPct val="100000"/>
              <a:buFont typeface="Arial"/>
              <a:buChar char="•"/>
            </a:pPr>
            <a:r>
              <a:rPr lang="sk-SK" sz="2000" b="1" dirty="0">
                <a:solidFill>
                  <a:srgbClr val="002C44"/>
                </a:solidFill>
                <a:hlinkClick r:id="rId2"/>
              </a:rPr>
              <a:t>samosprava.transparency.sk</a:t>
            </a:r>
            <a:endParaRPr lang="sk-SK" sz="2000" b="1" dirty="0">
              <a:solidFill>
                <a:srgbClr val="002C44"/>
              </a:solidFill>
            </a:endParaRPr>
          </a:p>
        </p:txBody>
      </p:sp>
      <p:sp>
        <p:nvSpPr>
          <p:cNvPr id="6" name="Content Placeholder 7"/>
          <p:cNvSpPr>
            <a:spLocks noGrp="1"/>
          </p:cNvSpPr>
          <p:nvPr>
            <p:ph idx="20"/>
          </p:nvPr>
        </p:nvSpPr>
        <p:spPr>
          <a:xfrm>
            <a:off x="5868144" y="1556792"/>
            <a:ext cx="3275856" cy="4810195"/>
          </a:xfrm>
        </p:spPr>
        <p:txBody>
          <a:bodyPr>
            <a:normAutofit/>
          </a:bodyPr>
          <a:lstStyle/>
          <a:p>
            <a:r>
              <a:rPr lang="sk-SK" dirty="0"/>
              <a:t>Každá župa sa dá rozkliknúť</a:t>
            </a:r>
          </a:p>
          <a:p>
            <a:endParaRPr lang="sk-SK" dirty="0"/>
          </a:p>
          <a:p>
            <a:r>
              <a:rPr lang="sk-SK" dirty="0"/>
              <a:t>Po kliknutí na symbol pri každej z 11 oblastí sa zobrazia odpovede župy na </a:t>
            </a:r>
            <a:r>
              <a:rPr lang="sk-SK" b="1" dirty="0"/>
              <a:t>jednotlivé otázky </a:t>
            </a:r>
          </a:p>
          <a:p>
            <a:endParaRPr lang="sk-SK" dirty="0"/>
          </a:p>
          <a:p>
            <a:r>
              <a:rPr lang="sk-SK" dirty="0"/>
              <a:t>Po rozkliknutí na ďalšiu úroveň možno </a:t>
            </a:r>
            <a:r>
              <a:rPr lang="sk-SK" b="1" dirty="0"/>
              <a:t>porovnávať odpovede </a:t>
            </a:r>
            <a:r>
              <a:rPr lang="sk-SK" dirty="0"/>
              <a:t>medziročne</a:t>
            </a:r>
          </a:p>
          <a:p>
            <a:endParaRPr lang="sk-SK" dirty="0"/>
          </a:p>
          <a:p>
            <a:r>
              <a:rPr lang="sk-SK" dirty="0"/>
              <a:t>Možno </a:t>
            </a:r>
            <a:r>
              <a:rPr lang="sk-SK" b="1" dirty="0"/>
              <a:t>porovnávať župy </a:t>
            </a:r>
            <a:r>
              <a:rPr lang="sk-SK" dirty="0"/>
              <a:t>aj navzájom</a:t>
            </a:r>
          </a:p>
          <a:p>
            <a:endParaRPr lang="sk-SK" sz="2600" dirty="0"/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0286"/>
            <a:ext cx="5652120" cy="4389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10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4776"/>
            <a:ext cx="7128792" cy="6339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6519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6"/>
            <a:ext cx="9144000" cy="4784158"/>
          </a:xfrm>
          <a:prstGeom prst="rect">
            <a:avLst/>
          </a:prstGeom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540000" y="571500"/>
            <a:ext cx="6337300" cy="79533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i="0" kern="1200" cap="all">
                <a:solidFill>
                  <a:srgbClr val="00ABE2"/>
                </a:solidFill>
                <a:latin typeface="Arial Narrow Bold"/>
                <a:ea typeface="+mj-ea"/>
                <a:cs typeface="Arial Narrow Bold"/>
              </a:defRPr>
            </a:lvl1pPr>
          </a:lstStyle>
          <a:p>
            <a:r>
              <a:rPr lang="sk-SK" dirty="0" smtClean="0"/>
              <a:t>Podrobné Zhodnotenie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6271054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o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672"/>
            <a:ext cx="4787462" cy="5704653"/>
          </a:xfrm>
          <a:prstGeom prst="rect">
            <a:avLst/>
          </a:prstGeom>
        </p:spPr>
      </p:pic>
      <p:pic>
        <p:nvPicPr>
          <p:cNvPr id="12" name="Obrázo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462" y="476672"/>
            <a:ext cx="4105018" cy="5903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66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6"/>
          <p:cNvSpPr>
            <a:spLocks noGrp="1"/>
          </p:cNvSpPr>
          <p:nvPr>
            <p:ph type="title"/>
          </p:nvPr>
        </p:nvSpPr>
        <p:spPr>
          <a:xfrm>
            <a:off x="540000" y="571500"/>
            <a:ext cx="6337300" cy="795338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Ubuntu Light" panose="020B0304030602030204" pitchFamily="34" charset="0"/>
              </a:rPr>
              <a:t> </a:t>
            </a:r>
            <a:endParaRPr lang="en-US" b="1" dirty="0">
              <a:latin typeface="Ubuntu Light" panose="020B0304030602030204" pitchFamily="34" charset="0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366838"/>
            <a:ext cx="8280920" cy="4920088"/>
          </a:xfrm>
          <a:prstGeom prst="rect">
            <a:avLst/>
          </a:prstGeom>
        </p:spPr>
      </p:pic>
      <p:sp>
        <p:nvSpPr>
          <p:cNvPr id="4" name="Title 2"/>
          <p:cNvSpPr txBox="1">
            <a:spLocks/>
          </p:cNvSpPr>
          <p:nvPr/>
        </p:nvSpPr>
        <p:spPr>
          <a:xfrm>
            <a:off x="540000" y="571500"/>
            <a:ext cx="6337300" cy="79533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i="0" kern="1200" cap="all">
                <a:solidFill>
                  <a:srgbClr val="00ABE2"/>
                </a:solidFill>
                <a:latin typeface="Arial Narrow Bold"/>
                <a:ea typeface="+mj-ea"/>
                <a:cs typeface="Arial Narrow Bold"/>
              </a:defRPr>
            </a:lvl1pPr>
          </a:lstStyle>
          <a:p>
            <a:r>
              <a:rPr lang="sk-SK" dirty="0" smtClean="0"/>
              <a:t>Medzinárodné porovnanie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029808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ok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1473164"/>
            <a:ext cx="5256584" cy="1852730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679343"/>
            <a:ext cx="8192210" cy="2682472"/>
          </a:xfrm>
          <a:prstGeom prst="rect">
            <a:avLst/>
          </a:prstGeom>
        </p:spPr>
      </p:pic>
      <p:sp>
        <p:nvSpPr>
          <p:cNvPr id="11" name="Zástupný objekt pre obsah 1"/>
          <p:cNvSpPr>
            <a:spLocks noGrp="1"/>
          </p:cNvSpPr>
          <p:nvPr>
            <p:ph idx="20"/>
          </p:nvPr>
        </p:nvSpPr>
        <p:spPr>
          <a:xfrm>
            <a:off x="6012160" y="1360803"/>
            <a:ext cx="2952328" cy="2212214"/>
          </a:xfrm>
        </p:spPr>
        <p:txBody>
          <a:bodyPr/>
          <a:lstStyle/>
          <a:p>
            <a:r>
              <a:rPr lang="sk-SK" b="1" dirty="0" smtClean="0">
                <a:solidFill>
                  <a:srgbClr val="92D050"/>
                </a:solidFill>
              </a:rPr>
              <a:t>Zelená</a:t>
            </a:r>
            <a:r>
              <a:rPr lang="en-US" dirty="0" smtClean="0"/>
              <a:t> (</a:t>
            </a:r>
            <a:r>
              <a:rPr lang="sk-SK" dirty="0"/>
              <a:t>s</a:t>
            </a:r>
            <a:r>
              <a:rPr lang="sk-SK" dirty="0" smtClean="0"/>
              <a:t>kóre 75% a viac</a:t>
            </a:r>
            <a:r>
              <a:rPr lang="en-US" dirty="0" smtClean="0"/>
              <a:t>)  </a:t>
            </a:r>
            <a:endParaRPr lang="sk-SK" dirty="0" smtClean="0"/>
          </a:p>
          <a:p>
            <a:r>
              <a:rPr lang="en-US" b="1" dirty="0" smtClean="0">
                <a:solidFill>
                  <a:srgbClr val="FFC000"/>
                </a:solidFill>
              </a:rPr>
              <a:t>Oran</a:t>
            </a:r>
            <a:r>
              <a:rPr lang="sk-SK" b="1" dirty="0" err="1" smtClean="0">
                <a:solidFill>
                  <a:srgbClr val="FFC000"/>
                </a:solidFill>
              </a:rPr>
              <a:t>žová</a:t>
            </a:r>
            <a:r>
              <a:rPr lang="sk-SK" b="1" dirty="0" smtClean="0">
                <a:solidFill>
                  <a:srgbClr val="FFC000"/>
                </a:solidFill>
              </a:rPr>
              <a:t> </a:t>
            </a:r>
            <a:r>
              <a:rPr lang="en-US" dirty="0" smtClean="0"/>
              <a:t>(50–74.9%</a:t>
            </a:r>
            <a:r>
              <a:rPr lang="sk-SK" dirty="0" smtClean="0"/>
              <a:t> bodov</a:t>
            </a:r>
            <a:r>
              <a:rPr lang="en-US" dirty="0" smtClean="0"/>
              <a:t>)  </a:t>
            </a:r>
            <a:endParaRPr lang="sk-SK" dirty="0" smtClean="0"/>
          </a:p>
          <a:p>
            <a:r>
              <a:rPr lang="sk-SK" b="1" dirty="0" smtClean="0">
                <a:solidFill>
                  <a:srgbClr val="C00000"/>
                </a:solidFill>
              </a:rPr>
              <a:t>Červená</a:t>
            </a:r>
            <a:r>
              <a:rPr lang="en-US" dirty="0" smtClean="0"/>
              <a:t> (</a:t>
            </a:r>
            <a:r>
              <a:rPr lang="sk-SK" dirty="0" smtClean="0"/>
              <a:t>pod 50% bodov</a:t>
            </a:r>
            <a:r>
              <a:rPr lang="en-US" dirty="0" smtClean="0"/>
              <a:t>)</a:t>
            </a:r>
            <a:endParaRPr lang="en-US" dirty="0"/>
          </a:p>
          <a:p>
            <a:endParaRPr lang="en-US" dirty="0"/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540000" y="571500"/>
            <a:ext cx="6337300" cy="795338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200" b="0" i="0" kern="1200" cap="all">
                <a:solidFill>
                  <a:srgbClr val="00ABE2"/>
                </a:solidFill>
                <a:latin typeface="Arial Narrow Bold"/>
                <a:ea typeface="+mj-ea"/>
                <a:cs typeface="Arial Narrow Bold"/>
              </a:defRPr>
            </a:lvl1pPr>
          </a:lstStyle>
          <a:p>
            <a:r>
              <a:rPr lang="sk-SK" dirty="0" smtClean="0"/>
              <a:t>Medzinárodný SEMAFOR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7503846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média</a:t>
            </a:r>
            <a:endParaRPr lang="sk-SK" dirty="0"/>
          </a:p>
        </p:txBody>
      </p:sp>
      <p:pic>
        <p:nvPicPr>
          <p:cNvPr id="2" name="Obrázo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69" y="2447075"/>
            <a:ext cx="3203848" cy="3931027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1917" y="2447075"/>
            <a:ext cx="2980190" cy="3787798"/>
          </a:xfrm>
          <a:prstGeom prst="rect">
            <a:avLst/>
          </a:prstGeom>
        </p:spPr>
      </p:pic>
      <p:sp>
        <p:nvSpPr>
          <p:cNvPr id="5" name="Content Placeholder 7"/>
          <p:cNvSpPr>
            <a:spLocks noGrp="1"/>
          </p:cNvSpPr>
          <p:nvPr>
            <p:ph idx="20"/>
          </p:nvPr>
        </p:nvSpPr>
        <p:spPr>
          <a:xfrm>
            <a:off x="540000" y="1435099"/>
            <a:ext cx="8280472" cy="976951"/>
          </a:xfrm>
        </p:spPr>
        <p:txBody>
          <a:bodyPr/>
          <a:lstStyle/>
          <a:p>
            <a:r>
              <a:rPr lang="sk-SK" sz="1800" dirty="0">
                <a:hlinkClick r:id="rId4"/>
              </a:rPr>
              <a:t>www.skmedia.hlasnatrouba.cz</a:t>
            </a:r>
            <a:endParaRPr lang="sk-SK" sz="1800" dirty="0"/>
          </a:p>
          <a:p>
            <a:r>
              <a:rPr lang="sk-SK" sz="1800" dirty="0"/>
              <a:t>Župné médiá v priemere iba </a:t>
            </a:r>
            <a:r>
              <a:rPr lang="sk-SK" sz="1800" b="1" dirty="0" smtClean="0"/>
              <a:t>47% </a:t>
            </a:r>
            <a:r>
              <a:rPr lang="sk-SK" sz="1800" b="1" dirty="0"/>
              <a:t>úroveň objektivity </a:t>
            </a:r>
            <a:r>
              <a:rPr lang="sk-SK" sz="1800" dirty="0"/>
              <a:t>(mestá </a:t>
            </a:r>
            <a:r>
              <a:rPr lang="sk-SK" sz="1800" dirty="0" smtClean="0"/>
              <a:t>49%)</a:t>
            </a:r>
            <a:endParaRPr lang="sk-SK" sz="1800" dirty="0"/>
          </a:p>
          <a:p>
            <a:r>
              <a:rPr lang="sk-SK" sz="1800" dirty="0"/>
              <a:t>Minimum priestoru pre </a:t>
            </a:r>
            <a:r>
              <a:rPr lang="sk-SK" sz="1800" dirty="0" smtClean="0"/>
              <a:t>polemické názory a zapájanie do budúcich rozhodnutí</a:t>
            </a:r>
            <a:endParaRPr lang="sk-SK" sz="1800" dirty="0"/>
          </a:p>
          <a:p>
            <a:endParaRPr lang="sk-SK" sz="2000" dirty="0"/>
          </a:p>
        </p:txBody>
      </p:sp>
      <p:sp>
        <p:nvSpPr>
          <p:cNvPr id="6" name="Content Placeholder 7"/>
          <p:cNvSpPr>
            <a:spLocks noGrp="1"/>
          </p:cNvSpPr>
          <p:nvPr>
            <p:ph idx="20"/>
          </p:nvPr>
        </p:nvSpPr>
        <p:spPr>
          <a:xfrm>
            <a:off x="6372200" y="2447075"/>
            <a:ext cx="2592288" cy="3934253"/>
          </a:xfrm>
        </p:spPr>
        <p:txBody>
          <a:bodyPr/>
          <a:lstStyle/>
          <a:p>
            <a:r>
              <a:rPr lang="sk-SK" sz="1600" dirty="0" smtClean="0"/>
              <a:t>5 župných novín, 1 platená časť v súkromných novinách, 1 TV a 1 rozhlasová relácia</a:t>
            </a:r>
          </a:p>
          <a:p>
            <a:endParaRPr lang="sk-SK" sz="1600" dirty="0" smtClean="0"/>
          </a:p>
          <a:p>
            <a:r>
              <a:rPr lang="sk-SK" sz="1600" dirty="0" smtClean="0"/>
              <a:t>Najvyšší </a:t>
            </a:r>
            <a:r>
              <a:rPr lang="sk-SK" sz="1600" b="1" dirty="0"/>
              <a:t>INDEX BENEFIT</a:t>
            </a:r>
            <a:r>
              <a:rPr lang="sk-SK" sz="1600" dirty="0"/>
              <a:t>:</a:t>
            </a:r>
          </a:p>
          <a:p>
            <a:pPr marL="0" indent="0">
              <a:buNone/>
            </a:pPr>
            <a:r>
              <a:rPr lang="sk-SK" sz="1600" dirty="0"/>
              <a:t>	</a:t>
            </a:r>
            <a:r>
              <a:rPr lang="sk-SK" sz="1600" b="1" dirty="0"/>
              <a:t>ŽSK – 60,13%</a:t>
            </a:r>
          </a:p>
          <a:p>
            <a:r>
              <a:rPr lang="sk-SK" sz="1600" dirty="0"/>
              <a:t>Najnižší BENEFIT:</a:t>
            </a:r>
          </a:p>
          <a:p>
            <a:pPr marL="0" indent="0">
              <a:buNone/>
            </a:pPr>
            <a:r>
              <a:rPr lang="sk-SK" sz="1600" dirty="0"/>
              <a:t>	</a:t>
            </a:r>
            <a:r>
              <a:rPr lang="sk-SK" sz="1600" b="1" dirty="0"/>
              <a:t>NSK – 25,24</a:t>
            </a:r>
            <a:r>
              <a:rPr lang="sk-SK" sz="1600" b="1" dirty="0" smtClean="0"/>
              <a:t>%</a:t>
            </a:r>
          </a:p>
          <a:p>
            <a:pPr marL="0" indent="0">
              <a:buNone/>
            </a:pPr>
            <a:endParaRPr lang="sk-SK" sz="1600" b="1" dirty="0"/>
          </a:p>
          <a:p>
            <a:r>
              <a:rPr lang="sk-SK" sz="1600" dirty="0" smtClean="0"/>
              <a:t>NSK - 86 zmienok a 32 fotografií </a:t>
            </a:r>
            <a:r>
              <a:rPr lang="sk-SK" sz="1600" b="1" dirty="0" smtClean="0"/>
              <a:t>vedenia kraja</a:t>
            </a:r>
            <a:r>
              <a:rPr lang="sk-SK" sz="1600" dirty="0" smtClean="0"/>
              <a:t> na 20 str.</a:t>
            </a:r>
          </a:p>
          <a:p>
            <a:endParaRPr lang="sk-SK" sz="1800" dirty="0"/>
          </a:p>
          <a:p>
            <a:endParaRPr lang="sk-SK" sz="2000" dirty="0"/>
          </a:p>
        </p:txBody>
      </p:sp>
    </p:spTree>
    <p:extLst>
      <p:ext uri="{BB962C8B-B14F-4D97-AF65-F5344CB8AC3E}">
        <p14:creationId xmlns:p14="http://schemas.microsoft.com/office/powerpoint/2010/main" val="43170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51520" y="252140"/>
            <a:ext cx="8640960" cy="6345212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Content Placeholder 9"/>
          <p:cNvSpPr txBox="1">
            <a:spLocks/>
          </p:cNvSpPr>
          <p:nvPr/>
        </p:nvSpPr>
        <p:spPr>
          <a:xfrm>
            <a:off x="327198" y="2329085"/>
            <a:ext cx="8489601" cy="2259848"/>
          </a:xfrm>
          <a:prstGeom prst="rect">
            <a:avLst/>
          </a:prstGeom>
          <a:noFill/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1750"/>
              </a:spcAft>
              <a:buNone/>
            </a:pPr>
            <a:r>
              <a:rPr lang="sk-SK" sz="2000" dirty="0" smtClean="0">
                <a:solidFill>
                  <a:schemeClr val="bg1"/>
                </a:solidFill>
                <a:latin typeface="Arial Narrow Bold"/>
                <a:cs typeface="Arial Narrow Bold"/>
              </a:rPr>
              <a:t>Všetky podklady nájdete aj na </a:t>
            </a:r>
            <a:r>
              <a:rPr lang="sk-SK" sz="2000" b="1" dirty="0" smtClean="0">
                <a:solidFill>
                  <a:schemeClr val="bg1"/>
                </a:solidFill>
                <a:latin typeface="Arial Narrow Bold"/>
                <a:cs typeface="Arial Narrow Bold"/>
              </a:rPr>
              <a:t>www.transparency.sk</a:t>
            </a:r>
          </a:p>
          <a:p>
            <a:pPr marL="0" indent="0" algn="ctr">
              <a:spcAft>
                <a:spcPts val="1750"/>
              </a:spcAft>
              <a:buNone/>
            </a:pPr>
            <a:r>
              <a:rPr lang="sk-SK" sz="2000" dirty="0" smtClean="0">
                <a:solidFill>
                  <a:schemeClr val="bg1"/>
                </a:solidFill>
                <a:latin typeface="Arial Narrow Bold"/>
                <a:cs typeface="Arial Narrow Bold"/>
              </a:rPr>
              <a:t> V prípade otázok píšte na </a:t>
            </a:r>
            <a:r>
              <a:rPr lang="sk-SK" sz="2000" b="1" dirty="0" smtClean="0">
                <a:solidFill>
                  <a:schemeClr val="bg1"/>
                </a:solidFill>
                <a:latin typeface="Arial Narrow Bold"/>
                <a:cs typeface="Arial Narrow Bold"/>
              </a:rPr>
              <a:t>tis@transparency.sk</a:t>
            </a:r>
          </a:p>
          <a:p>
            <a:pPr marL="0" indent="0" algn="ctr">
              <a:spcAft>
                <a:spcPts val="1750"/>
              </a:spcAft>
              <a:buNone/>
            </a:pPr>
            <a:r>
              <a:rPr lang="en-US" sz="1200" dirty="0" smtClean="0">
                <a:solidFill>
                  <a:schemeClr val="bg1"/>
                </a:solidFill>
                <a:latin typeface="Arial Narrow Bold"/>
                <a:cs typeface="Arial Narrow Bold"/>
              </a:rPr>
              <a:t>© 20</a:t>
            </a:r>
            <a:r>
              <a:rPr lang="sk-SK" sz="1200" dirty="0" smtClean="0">
                <a:solidFill>
                  <a:schemeClr val="bg1"/>
                </a:solidFill>
                <a:latin typeface="Arial Narrow Bold"/>
                <a:cs typeface="Arial Narrow Bold"/>
              </a:rPr>
              <a:t>22</a:t>
            </a:r>
            <a:r>
              <a:rPr lang="en-US" sz="1200" dirty="0" smtClean="0">
                <a:solidFill>
                  <a:schemeClr val="bg1"/>
                </a:solidFill>
                <a:latin typeface="Arial Narrow Bold"/>
                <a:cs typeface="Arial Narrow Bold"/>
              </a:rPr>
              <a:t> </a:t>
            </a:r>
            <a:r>
              <a:rPr lang="sk-SK" sz="1200" dirty="0" smtClean="0">
                <a:solidFill>
                  <a:schemeClr val="bg1"/>
                </a:solidFill>
                <a:latin typeface="Arial Narrow Bold"/>
                <a:cs typeface="Arial Narrow Bold"/>
              </a:rPr>
              <a:t>Transparency International Slovensko</a:t>
            </a:r>
            <a:r>
              <a:rPr lang="en-US" sz="1200" dirty="0" smtClean="0">
                <a:solidFill>
                  <a:schemeClr val="bg1"/>
                </a:solidFill>
                <a:latin typeface="Arial Narrow Bold"/>
                <a:cs typeface="Arial Narrow Bold"/>
              </a:rPr>
              <a:t>. </a:t>
            </a:r>
            <a:r>
              <a:rPr lang="sk-SK" sz="1200" dirty="0" smtClean="0">
                <a:solidFill>
                  <a:schemeClr val="bg1"/>
                </a:solidFill>
                <a:latin typeface="Arial Narrow Bold"/>
                <a:cs typeface="Arial Narrow Bold"/>
              </a:rPr>
              <a:t>Všetky práva vyhradené</a:t>
            </a:r>
            <a:r>
              <a:rPr lang="en-US" sz="1200" dirty="0" smtClean="0">
                <a:solidFill>
                  <a:schemeClr val="bg1"/>
                </a:solidFill>
                <a:latin typeface="Arial Narrow Bold"/>
                <a:cs typeface="Arial Narrow Bold"/>
              </a:rPr>
              <a:t>.</a:t>
            </a:r>
            <a:endParaRPr lang="en-US" sz="1200" dirty="0">
              <a:solidFill>
                <a:schemeClr val="bg1"/>
              </a:solidFill>
              <a:latin typeface="Arial Narrow Bold"/>
              <a:cs typeface="Arial Narrow Bold"/>
            </a:endParaRPr>
          </a:p>
          <a:p>
            <a:pPr marL="0" indent="0" algn="ctr">
              <a:buNone/>
            </a:pPr>
            <a:endParaRPr lang="en-US" sz="1500" dirty="0">
              <a:solidFill>
                <a:schemeClr val="bg1"/>
              </a:solidFill>
              <a:latin typeface="Arial Narrow Bold"/>
              <a:cs typeface="Arial Narrow Bold"/>
            </a:endParaRPr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8094" y="116461"/>
            <a:ext cx="2942721" cy="10404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5574" y="1410769"/>
            <a:ext cx="76328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4000" cap="all" dirty="0">
                <a:solidFill>
                  <a:schemeClr val="bg1"/>
                </a:solidFill>
              </a:rPr>
              <a:t>Ďakujeme za pozornosť</a:t>
            </a:r>
          </a:p>
        </p:txBody>
      </p:sp>
      <p:pic>
        <p:nvPicPr>
          <p:cNvPr id="8" name="Obrázo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4766129"/>
            <a:ext cx="2016223" cy="1186014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1722" y="4608858"/>
            <a:ext cx="1500555" cy="1500555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4980528"/>
            <a:ext cx="2343466" cy="7572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40000" y="620688"/>
            <a:ext cx="6337300" cy="746150"/>
          </a:xfrm>
        </p:spPr>
        <p:txBody>
          <a:bodyPr>
            <a:normAutofit/>
          </a:bodyPr>
          <a:lstStyle/>
          <a:p>
            <a:r>
              <a:rPr lang="sk-SK" dirty="0" smtClean="0"/>
              <a:t>Župný kvíz </a:t>
            </a:r>
            <a:r>
              <a:rPr lang="en-AE" dirty="0" smtClean="0"/>
              <a:t>–</a:t>
            </a:r>
            <a:r>
              <a:rPr lang="sk-SK" dirty="0" smtClean="0"/>
              <a:t> otázka 2</a:t>
            </a:r>
            <a:endParaRPr lang="en-US" dirty="0"/>
          </a:p>
        </p:txBody>
      </p:sp>
      <p:sp>
        <p:nvSpPr>
          <p:cNvPr id="12" name="Content Placeholder 7"/>
          <p:cNvSpPr>
            <a:spLocks noGrp="1"/>
          </p:cNvSpPr>
          <p:nvPr>
            <p:ph idx="20"/>
          </p:nvPr>
        </p:nvSpPr>
        <p:spPr>
          <a:xfrm>
            <a:off x="540000" y="1556792"/>
            <a:ext cx="8496496" cy="5062300"/>
          </a:xfrm>
        </p:spPr>
        <p:txBody>
          <a:bodyPr/>
          <a:lstStyle/>
          <a:p>
            <a:pPr marL="0" indent="0">
              <a:buNone/>
            </a:pPr>
            <a:r>
              <a:rPr lang="sk-SK" sz="1800" dirty="0"/>
              <a:t>	</a:t>
            </a:r>
            <a:endParaRPr lang="sk-SK" sz="2000" dirty="0"/>
          </a:p>
        </p:txBody>
      </p:sp>
      <p:sp>
        <p:nvSpPr>
          <p:cNvPr id="9" name="Content Placeholder 7"/>
          <p:cNvSpPr>
            <a:spLocks noGrp="1"/>
          </p:cNvSpPr>
          <p:nvPr>
            <p:ph idx="20"/>
          </p:nvPr>
        </p:nvSpPr>
        <p:spPr>
          <a:xfrm>
            <a:off x="692400" y="1709192"/>
            <a:ext cx="6831928" cy="3808040"/>
          </a:xfrm>
        </p:spPr>
        <p:txBody>
          <a:bodyPr/>
          <a:lstStyle/>
          <a:p>
            <a:r>
              <a:rPr lang="sk-SK" sz="2000" b="1" dirty="0" smtClean="0"/>
              <a:t>Koľko ľudí dôveruje alebo skôr dôveruje svojmu županovi?</a:t>
            </a:r>
          </a:p>
          <a:p>
            <a:pPr marL="0" indent="0">
              <a:buNone/>
            </a:pPr>
            <a:r>
              <a:rPr lang="sk-SK" sz="2000" dirty="0" smtClean="0"/>
              <a:t>	(november 2021)</a:t>
            </a:r>
          </a:p>
          <a:p>
            <a:endParaRPr lang="sk-SK" sz="2000" dirty="0" smtClean="0"/>
          </a:p>
          <a:p>
            <a:r>
              <a:rPr lang="sk-SK" sz="2000" dirty="0" smtClean="0"/>
              <a:t>1. Cez 60%</a:t>
            </a:r>
          </a:p>
          <a:p>
            <a:r>
              <a:rPr lang="sk-SK" sz="2000" dirty="0" smtClean="0"/>
              <a:t>2. Cez 40%</a:t>
            </a:r>
          </a:p>
          <a:p>
            <a:r>
              <a:rPr lang="sk-SK" sz="2000" dirty="0" smtClean="0"/>
              <a:t>3. Cez 20%</a:t>
            </a:r>
          </a:p>
          <a:p>
            <a:r>
              <a:rPr lang="sk-SK" sz="2000" dirty="0" smtClean="0"/>
              <a:t>4. Cez 10%</a:t>
            </a:r>
            <a:endParaRPr lang="sk-SK" sz="2000" dirty="0"/>
          </a:p>
        </p:txBody>
      </p:sp>
    </p:spTree>
    <p:extLst>
      <p:ext uri="{BB962C8B-B14F-4D97-AF65-F5344CB8AC3E}">
        <p14:creationId xmlns:p14="http://schemas.microsoft.com/office/powerpoint/2010/main" val="3761954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40000" y="620688"/>
            <a:ext cx="6337300" cy="746150"/>
          </a:xfrm>
        </p:spPr>
        <p:txBody>
          <a:bodyPr>
            <a:normAutofit/>
          </a:bodyPr>
          <a:lstStyle/>
          <a:p>
            <a:r>
              <a:rPr lang="sk-SK" dirty="0" smtClean="0"/>
              <a:t>Župný kvíz </a:t>
            </a:r>
            <a:r>
              <a:rPr lang="en-AE" dirty="0" smtClean="0"/>
              <a:t>–</a:t>
            </a:r>
            <a:r>
              <a:rPr lang="sk-SK" dirty="0" smtClean="0"/>
              <a:t> otázka 2</a:t>
            </a:r>
            <a:endParaRPr lang="en-US" dirty="0"/>
          </a:p>
        </p:txBody>
      </p:sp>
      <p:sp>
        <p:nvSpPr>
          <p:cNvPr id="12" name="Content Placeholder 7"/>
          <p:cNvSpPr>
            <a:spLocks noGrp="1"/>
          </p:cNvSpPr>
          <p:nvPr>
            <p:ph idx="20"/>
          </p:nvPr>
        </p:nvSpPr>
        <p:spPr>
          <a:xfrm>
            <a:off x="540000" y="1556792"/>
            <a:ext cx="8496496" cy="5062300"/>
          </a:xfrm>
        </p:spPr>
        <p:txBody>
          <a:bodyPr/>
          <a:lstStyle/>
          <a:p>
            <a:pPr marL="0" indent="0">
              <a:buNone/>
            </a:pPr>
            <a:r>
              <a:rPr lang="sk-SK" sz="1800" dirty="0"/>
              <a:t>	</a:t>
            </a:r>
            <a:endParaRPr lang="sk-SK" sz="2000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366838"/>
            <a:ext cx="8270420" cy="4942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123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40000" y="620688"/>
            <a:ext cx="6337300" cy="746150"/>
          </a:xfrm>
        </p:spPr>
        <p:txBody>
          <a:bodyPr>
            <a:normAutofit/>
          </a:bodyPr>
          <a:lstStyle/>
          <a:p>
            <a:r>
              <a:rPr lang="sk-SK" dirty="0" smtClean="0"/>
              <a:t>Župný kvíz </a:t>
            </a:r>
            <a:r>
              <a:rPr lang="en-AE" dirty="0" smtClean="0"/>
              <a:t>–</a:t>
            </a:r>
            <a:r>
              <a:rPr lang="sk-SK" dirty="0" smtClean="0"/>
              <a:t> otázka 3</a:t>
            </a:r>
            <a:endParaRPr lang="en-US" dirty="0"/>
          </a:p>
        </p:txBody>
      </p:sp>
      <p:sp>
        <p:nvSpPr>
          <p:cNvPr id="12" name="Content Placeholder 7"/>
          <p:cNvSpPr>
            <a:spLocks noGrp="1"/>
          </p:cNvSpPr>
          <p:nvPr>
            <p:ph idx="20"/>
          </p:nvPr>
        </p:nvSpPr>
        <p:spPr>
          <a:xfrm>
            <a:off x="540000" y="1556792"/>
            <a:ext cx="8496496" cy="5062300"/>
          </a:xfrm>
        </p:spPr>
        <p:txBody>
          <a:bodyPr/>
          <a:lstStyle/>
          <a:p>
            <a:pPr marL="0" indent="0">
              <a:buNone/>
            </a:pPr>
            <a:r>
              <a:rPr lang="sk-SK" sz="1800" dirty="0"/>
              <a:t>	</a:t>
            </a:r>
            <a:endParaRPr lang="sk-SK" sz="2000" dirty="0"/>
          </a:p>
        </p:txBody>
      </p:sp>
      <p:sp>
        <p:nvSpPr>
          <p:cNvPr id="9" name="Content Placeholder 7"/>
          <p:cNvSpPr>
            <a:spLocks noGrp="1"/>
          </p:cNvSpPr>
          <p:nvPr>
            <p:ph idx="20"/>
          </p:nvPr>
        </p:nvSpPr>
        <p:spPr>
          <a:xfrm>
            <a:off x="692400" y="1709192"/>
            <a:ext cx="6831928" cy="3808040"/>
          </a:xfrm>
        </p:spPr>
        <p:txBody>
          <a:bodyPr/>
          <a:lstStyle/>
          <a:p>
            <a:r>
              <a:rPr lang="sk-SK" sz="2000" b="1" dirty="0" smtClean="0"/>
              <a:t>V ktorom kraji poznalo najmenej ľudí svojho župana?</a:t>
            </a:r>
          </a:p>
          <a:p>
            <a:pPr marL="0" indent="0">
              <a:buNone/>
            </a:pPr>
            <a:r>
              <a:rPr lang="sk-SK" sz="2000" dirty="0" smtClean="0"/>
              <a:t>	(november 2021)</a:t>
            </a:r>
          </a:p>
          <a:p>
            <a:endParaRPr lang="sk-SK" sz="2000" dirty="0" smtClean="0"/>
          </a:p>
          <a:p>
            <a:r>
              <a:rPr lang="sk-SK" sz="2000" dirty="0" smtClean="0"/>
              <a:t>1. Nitrianskom kraji</a:t>
            </a:r>
          </a:p>
          <a:p>
            <a:r>
              <a:rPr lang="sk-SK" sz="2000" dirty="0" smtClean="0"/>
              <a:t>2. Trenčianskom kraji</a:t>
            </a:r>
          </a:p>
          <a:p>
            <a:r>
              <a:rPr lang="sk-SK" sz="2000" dirty="0" smtClean="0"/>
              <a:t>3. Žilinskom kraji</a:t>
            </a:r>
          </a:p>
          <a:p>
            <a:r>
              <a:rPr lang="sk-SK" sz="2000" dirty="0" smtClean="0"/>
              <a:t>4. Prešovskom kraji</a:t>
            </a:r>
            <a:endParaRPr lang="sk-SK" sz="2000" dirty="0"/>
          </a:p>
        </p:txBody>
      </p:sp>
    </p:spTree>
    <p:extLst>
      <p:ext uri="{BB962C8B-B14F-4D97-AF65-F5344CB8AC3E}">
        <p14:creationId xmlns:p14="http://schemas.microsoft.com/office/powerpoint/2010/main" val="237246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40000" y="620688"/>
            <a:ext cx="6337300" cy="746150"/>
          </a:xfrm>
        </p:spPr>
        <p:txBody>
          <a:bodyPr>
            <a:normAutofit/>
          </a:bodyPr>
          <a:lstStyle/>
          <a:p>
            <a:r>
              <a:rPr lang="sk-SK" dirty="0" smtClean="0"/>
              <a:t>Župný kvíz </a:t>
            </a:r>
            <a:r>
              <a:rPr lang="en-AE" dirty="0" smtClean="0"/>
              <a:t>–</a:t>
            </a:r>
            <a:r>
              <a:rPr lang="sk-SK" dirty="0" smtClean="0"/>
              <a:t> otázka 3</a:t>
            </a:r>
            <a:endParaRPr lang="en-US" dirty="0"/>
          </a:p>
        </p:txBody>
      </p:sp>
      <p:sp>
        <p:nvSpPr>
          <p:cNvPr id="12" name="Content Placeholder 7"/>
          <p:cNvSpPr>
            <a:spLocks noGrp="1"/>
          </p:cNvSpPr>
          <p:nvPr>
            <p:ph idx="20"/>
          </p:nvPr>
        </p:nvSpPr>
        <p:spPr>
          <a:xfrm>
            <a:off x="540000" y="1556792"/>
            <a:ext cx="8496496" cy="5062300"/>
          </a:xfrm>
        </p:spPr>
        <p:txBody>
          <a:bodyPr/>
          <a:lstStyle/>
          <a:p>
            <a:pPr marL="0" indent="0">
              <a:buNone/>
            </a:pPr>
            <a:r>
              <a:rPr lang="sk-SK" sz="1800" dirty="0"/>
              <a:t>	</a:t>
            </a:r>
            <a:endParaRPr lang="sk-SK" sz="2000" dirty="0"/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1366838"/>
            <a:ext cx="5832200" cy="4999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072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40000" y="620688"/>
            <a:ext cx="6337300" cy="746150"/>
          </a:xfrm>
        </p:spPr>
        <p:txBody>
          <a:bodyPr>
            <a:normAutofit/>
          </a:bodyPr>
          <a:lstStyle/>
          <a:p>
            <a:r>
              <a:rPr lang="sk-SK" dirty="0" smtClean="0"/>
              <a:t>Župný kvíz </a:t>
            </a:r>
            <a:r>
              <a:rPr lang="en-AE" dirty="0" smtClean="0"/>
              <a:t>–</a:t>
            </a:r>
            <a:r>
              <a:rPr lang="sk-SK" dirty="0" smtClean="0"/>
              <a:t> otázka 4</a:t>
            </a:r>
            <a:endParaRPr lang="en-US" dirty="0"/>
          </a:p>
        </p:txBody>
      </p:sp>
      <p:sp>
        <p:nvSpPr>
          <p:cNvPr id="12" name="Content Placeholder 7"/>
          <p:cNvSpPr>
            <a:spLocks noGrp="1"/>
          </p:cNvSpPr>
          <p:nvPr>
            <p:ph idx="20"/>
          </p:nvPr>
        </p:nvSpPr>
        <p:spPr>
          <a:xfrm>
            <a:off x="540000" y="1556792"/>
            <a:ext cx="8496496" cy="5062300"/>
          </a:xfrm>
        </p:spPr>
        <p:txBody>
          <a:bodyPr/>
          <a:lstStyle/>
          <a:p>
            <a:pPr marL="0" indent="0">
              <a:buNone/>
            </a:pPr>
            <a:r>
              <a:rPr lang="sk-SK" sz="1800" dirty="0"/>
              <a:t>	</a:t>
            </a:r>
            <a:endParaRPr lang="sk-SK" sz="2000" dirty="0"/>
          </a:p>
        </p:txBody>
      </p:sp>
      <p:sp>
        <p:nvSpPr>
          <p:cNvPr id="9" name="Content Placeholder 7"/>
          <p:cNvSpPr>
            <a:spLocks noGrp="1"/>
          </p:cNvSpPr>
          <p:nvPr>
            <p:ph idx="20"/>
          </p:nvPr>
        </p:nvSpPr>
        <p:spPr>
          <a:xfrm>
            <a:off x="692400" y="1709192"/>
            <a:ext cx="6831928" cy="3808040"/>
          </a:xfrm>
        </p:spPr>
        <p:txBody>
          <a:bodyPr/>
          <a:lstStyle/>
          <a:p>
            <a:r>
              <a:rPr lang="sk-SK" sz="2000" b="1" dirty="0" smtClean="0"/>
              <a:t>V ktorej oblasti župných kompetencií vidia ľudia najväčšie riziká korupcie a klientelizmu?</a:t>
            </a:r>
          </a:p>
          <a:p>
            <a:pPr marL="0" indent="0">
              <a:buNone/>
            </a:pPr>
            <a:r>
              <a:rPr lang="sk-SK" sz="2000" dirty="0" smtClean="0"/>
              <a:t>	(november 2021)</a:t>
            </a:r>
          </a:p>
          <a:p>
            <a:endParaRPr lang="sk-SK" sz="2000" dirty="0" smtClean="0"/>
          </a:p>
          <a:p>
            <a:r>
              <a:rPr lang="sk-SK" sz="2000" dirty="0" smtClean="0"/>
              <a:t>1. Predaj a prenájom majetku</a:t>
            </a:r>
          </a:p>
          <a:p>
            <a:r>
              <a:rPr lang="sk-SK" sz="2000" dirty="0" smtClean="0"/>
              <a:t>2. Prijímanie zamestnancov</a:t>
            </a:r>
          </a:p>
          <a:p>
            <a:r>
              <a:rPr lang="sk-SK" sz="2000" dirty="0" smtClean="0"/>
              <a:t>3. Prideľovanie dotácií</a:t>
            </a:r>
          </a:p>
          <a:p>
            <a:r>
              <a:rPr lang="sk-SK" sz="2000" dirty="0" smtClean="0"/>
              <a:t>4. Prideľovanie miest v zariadeniach sociálnych služieb</a:t>
            </a:r>
            <a:endParaRPr lang="sk-SK" sz="2000" dirty="0"/>
          </a:p>
        </p:txBody>
      </p:sp>
    </p:spTree>
    <p:extLst>
      <p:ext uri="{BB962C8B-B14F-4D97-AF65-F5344CB8AC3E}">
        <p14:creationId xmlns:p14="http://schemas.microsoft.com/office/powerpoint/2010/main" val="3684751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40000" y="620688"/>
            <a:ext cx="6337300" cy="746150"/>
          </a:xfrm>
        </p:spPr>
        <p:txBody>
          <a:bodyPr>
            <a:normAutofit/>
          </a:bodyPr>
          <a:lstStyle/>
          <a:p>
            <a:r>
              <a:rPr lang="sk-SK" dirty="0" smtClean="0"/>
              <a:t>Župný kvíz </a:t>
            </a:r>
            <a:r>
              <a:rPr lang="en-AE" dirty="0" smtClean="0"/>
              <a:t>–</a:t>
            </a:r>
            <a:r>
              <a:rPr lang="sk-SK" dirty="0" smtClean="0"/>
              <a:t> otázka 3</a:t>
            </a:r>
            <a:endParaRPr lang="en-US" dirty="0"/>
          </a:p>
        </p:txBody>
      </p:sp>
      <p:sp>
        <p:nvSpPr>
          <p:cNvPr id="12" name="Content Placeholder 7"/>
          <p:cNvSpPr>
            <a:spLocks noGrp="1"/>
          </p:cNvSpPr>
          <p:nvPr>
            <p:ph idx="20"/>
          </p:nvPr>
        </p:nvSpPr>
        <p:spPr>
          <a:xfrm>
            <a:off x="540000" y="1556792"/>
            <a:ext cx="8496496" cy="5062300"/>
          </a:xfrm>
        </p:spPr>
        <p:txBody>
          <a:bodyPr/>
          <a:lstStyle/>
          <a:p>
            <a:pPr marL="0" indent="0">
              <a:buNone/>
            </a:pPr>
            <a:r>
              <a:rPr lang="sk-SK" sz="1800" dirty="0"/>
              <a:t>	</a:t>
            </a:r>
            <a:endParaRPr lang="sk-SK" sz="2000" dirty="0"/>
          </a:p>
        </p:txBody>
      </p:sp>
      <p:pic>
        <p:nvPicPr>
          <p:cNvPr id="3" name="Obrázo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000" y="1412776"/>
            <a:ext cx="7056336" cy="4960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63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i-presentation-template-2014">
  <a:themeElements>
    <a:clrScheme name="Transparency International">
      <a:dk1>
        <a:sysClr val="windowText" lastClr="000000"/>
      </a:dk1>
      <a:lt1>
        <a:sysClr val="window" lastClr="FFFFFF"/>
      </a:lt1>
      <a:dk2>
        <a:srgbClr val="0B0D11"/>
      </a:dk2>
      <a:lt2>
        <a:srgbClr val="DDDEDD"/>
      </a:lt2>
      <a:accent1>
        <a:srgbClr val="BFBFBF"/>
      </a:accent1>
      <a:accent2>
        <a:srgbClr val="595959"/>
      </a:accent2>
      <a:accent3>
        <a:srgbClr val="4F7689"/>
      </a:accent3>
      <a:accent4>
        <a:srgbClr val="60BCDF"/>
      </a:accent4>
      <a:accent5>
        <a:srgbClr val="009FEE"/>
      </a:accent5>
      <a:accent6>
        <a:srgbClr val="0076B1"/>
      </a:accent6>
      <a:hlink>
        <a:srgbClr val="009FEE"/>
      </a:hlink>
      <a:folHlink>
        <a:srgbClr val="009FEE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NEXALA">
      <a:dk1>
        <a:srgbClr val="002C44"/>
      </a:dk1>
      <a:lt1>
        <a:srgbClr val="FFFFFE"/>
      </a:lt1>
      <a:dk2>
        <a:srgbClr val="002C44"/>
      </a:dk2>
      <a:lt2>
        <a:srgbClr val="DDDEDD"/>
      </a:lt2>
      <a:accent1>
        <a:srgbClr val="141313"/>
      </a:accent1>
      <a:accent2>
        <a:srgbClr val="313231"/>
      </a:accent2>
      <a:accent3>
        <a:srgbClr val="505150"/>
      </a:accent3>
      <a:accent4>
        <a:srgbClr val="6D6E6D"/>
      </a:accent4>
      <a:accent5>
        <a:srgbClr val="8D8E8D"/>
      </a:accent5>
      <a:accent6>
        <a:srgbClr val="B2B3B2"/>
      </a:accent6>
      <a:hlink>
        <a:srgbClr val="29ABE2"/>
      </a:hlink>
      <a:folHlink>
        <a:srgbClr val="002C44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ti-presentation-template-2014.potx</Template>
  <TotalTime>4818</TotalTime>
  <Words>1025</Words>
  <Application>Microsoft Office PowerPoint</Application>
  <PresentationFormat>Prezentácia na obrazovke (4:3)</PresentationFormat>
  <Paragraphs>185</Paragraphs>
  <Slides>39</Slides>
  <Notes>10</Notes>
  <HiddenSlides>0</HiddenSlides>
  <MMClips>1</MMClips>
  <ScaleCrop>false</ScaleCrop>
  <HeadingPairs>
    <vt:vector size="6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2</vt:i4>
      </vt:variant>
      <vt:variant>
        <vt:lpstr>Nadpisy snímok</vt:lpstr>
      </vt:variant>
      <vt:variant>
        <vt:i4>39</vt:i4>
      </vt:variant>
    </vt:vector>
  </HeadingPairs>
  <TitlesOfParts>
    <vt:vector size="47" baseType="lpstr">
      <vt:lpstr>Arial</vt:lpstr>
      <vt:lpstr>Arial Narrow</vt:lpstr>
      <vt:lpstr>Arial Narrow Bold</vt:lpstr>
      <vt:lpstr>Calibri</vt:lpstr>
      <vt:lpstr>Ubuntu</vt:lpstr>
      <vt:lpstr>Ubuntu Light</vt:lpstr>
      <vt:lpstr>ti-presentation-template-2014</vt:lpstr>
      <vt:lpstr>Office Theme</vt:lpstr>
      <vt:lpstr>Transparentná župa a verejnoprávne župné médiá</vt:lpstr>
      <vt:lpstr>Župný kvíz – otázka 1</vt:lpstr>
      <vt:lpstr>Župný kvíz – otázka 1</vt:lpstr>
      <vt:lpstr>Župný kvíz – otázka 2</vt:lpstr>
      <vt:lpstr>Župný kvíz – otázka 2</vt:lpstr>
      <vt:lpstr>Župný kvíz – otázka 3</vt:lpstr>
      <vt:lpstr>Župný kvíz – otázka 3</vt:lpstr>
      <vt:lpstr>Župný kvíz – otázka 4</vt:lpstr>
      <vt:lpstr>Župný kvíz – otázka 3</vt:lpstr>
      <vt:lpstr>AJ v ŽUPÁCH IDE O VEĽA</vt:lpstr>
      <vt:lpstr>rebríček TRANSPARENTNOSTI</vt:lpstr>
      <vt:lpstr>Transparentné KRAJE</vt:lpstr>
      <vt:lpstr>Prezentácia programu PowerPoint</vt:lpstr>
      <vt:lpstr>Čo sme hodnotili?</vt:lpstr>
      <vt:lpstr>Prezentácia programu PowerPoint</vt:lpstr>
      <vt:lpstr>TRENDY</vt:lpstr>
      <vt:lpstr>Prezentácia programu PowerPoint</vt:lpstr>
      <vt:lpstr>Niektoré zistenia</vt:lpstr>
      <vt:lpstr>Prezentácia programu PowerPoint</vt:lpstr>
      <vt:lpstr>Sociálne SLUŽBY – TOP NÁRAST </vt:lpstr>
      <vt:lpstr>Mystery SHOPPING</vt:lpstr>
      <vt:lpstr>Zmluvy – veľké rozdiely</vt:lpstr>
      <vt:lpstr>Prezentácia programu PowerPoint</vt:lpstr>
      <vt:lpstr>Prezentácia programu PowerPoint</vt:lpstr>
      <vt:lpstr>TSK – obmedzenie župana</vt:lpstr>
      <vt:lpstr>KSK – nové pravidlá </vt:lpstr>
      <vt:lpstr>Otvorené župy</vt:lpstr>
      <vt:lpstr>Otvorené župy</vt:lpstr>
      <vt:lpstr>Otvorené dáta</vt:lpstr>
      <vt:lpstr>Otvorené dáta</vt:lpstr>
      <vt:lpstr>Otvorené dáta</vt:lpstr>
      <vt:lpstr>Podrobnosti k Rebríčku</vt:lpstr>
      <vt:lpstr>Prezentácia programu PowerPoint</vt:lpstr>
      <vt:lpstr>Prezentácia programu PowerPoint</vt:lpstr>
      <vt:lpstr>Prezentácia programu PowerPoint</vt:lpstr>
      <vt:lpstr> </vt:lpstr>
      <vt:lpstr>Prezentácia programu PowerPoint</vt:lpstr>
      <vt:lpstr>média</vt:lpstr>
      <vt:lpstr>Prezentácia programu PowerPoint</vt:lpstr>
    </vt:vector>
  </TitlesOfParts>
  <Manager/>
  <Company>bruc1e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charlie  brown</dc:creator>
  <cp:keywords/>
  <dc:description/>
  <cp:lastModifiedBy>Kristína</cp:lastModifiedBy>
  <cp:revision>348</cp:revision>
  <cp:lastPrinted>2017-09-28T06:30:48Z</cp:lastPrinted>
  <dcterms:created xsi:type="dcterms:W3CDTF">2013-10-14T13:11:05Z</dcterms:created>
  <dcterms:modified xsi:type="dcterms:W3CDTF">2022-05-16T12:27:31Z</dcterms:modified>
  <cp:category/>
</cp:coreProperties>
</file>