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86" r:id="rId2"/>
    <p:sldId id="277" r:id="rId3"/>
    <p:sldId id="275" r:id="rId4"/>
    <p:sldId id="287" r:id="rId5"/>
    <p:sldId id="288" r:id="rId6"/>
    <p:sldId id="289" r:id="rId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D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6208"/>
  </p:normalViewPr>
  <p:slideViewPr>
    <p:cSldViewPr snapToGrid="0" snapToObjects="1">
      <p:cViewPr varScale="1">
        <p:scale>
          <a:sx n="60" d="100"/>
          <a:sy n="60" d="100"/>
        </p:scale>
        <p:origin x="1006" y="1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r\Jottacloud\Transparency%20International%20Norge\Prosjekt%20-%20hvem%20eier%20Oslo\BruktBlindex%201992-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CBDB29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CBDB29"/>
                </a:solidFill>
              </a:rPr>
              <a:t>Apartments price</a:t>
            </a:r>
            <a:r>
              <a:rPr lang="en-US" sz="2000" b="1" baseline="0" dirty="0">
                <a:solidFill>
                  <a:srgbClr val="CBDB29"/>
                </a:solidFill>
              </a:rPr>
              <a:t> index 1992-2019</a:t>
            </a:r>
          </a:p>
          <a:p>
            <a:pPr>
              <a:defRPr sz="2000" b="1" i="0" u="none" strike="noStrike" kern="1200" spc="0" baseline="0">
                <a:solidFill>
                  <a:srgbClr val="CBDB29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>
                <a:solidFill>
                  <a:srgbClr val="CBDB29"/>
                </a:solidFill>
              </a:rPr>
              <a:t>1992=100</a:t>
            </a:r>
            <a:endParaRPr lang="en-US" sz="2000" b="1" dirty="0">
              <a:solidFill>
                <a:srgbClr val="CBDB2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CBDB29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BruktBlindex!$B$6</c:f>
              <c:strCache>
                <c:ptCount val="1"/>
                <c:pt idx="0">
                  <c:v>Norway</c:v>
                </c:pt>
              </c:strCache>
            </c:strRef>
          </c:tx>
          <c:spPr>
            <a:ln w="412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BruktBlindex!$A$7:$A$37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BruktBlindex!$B$7:$B$37</c:f>
              <c:numCache>
                <c:formatCode>General</c:formatCode>
                <c:ptCount val="31"/>
                <c:pt idx="2" formatCode="0">
                  <c:v>100</c:v>
                </c:pt>
                <c:pt idx="3" formatCode="0">
                  <c:v>101.06382978723404</c:v>
                </c:pt>
                <c:pt idx="4" formatCode="0">
                  <c:v>114.36170212765957</c:v>
                </c:pt>
                <c:pt idx="5" formatCode="0">
                  <c:v>122.87234042553192</c:v>
                </c:pt>
                <c:pt idx="6" formatCode="0">
                  <c:v>133.51063829787233</c:v>
                </c:pt>
                <c:pt idx="7" formatCode="0">
                  <c:v>149.46808510638297</c:v>
                </c:pt>
                <c:pt idx="8" formatCode="0">
                  <c:v>166.48936170212767</c:v>
                </c:pt>
                <c:pt idx="9" formatCode="0">
                  <c:v>184.57446808510639</c:v>
                </c:pt>
                <c:pt idx="10" formatCode="0">
                  <c:v>214.36170212765956</c:v>
                </c:pt>
                <c:pt idx="11" formatCode="0">
                  <c:v>228.72340425531914</c:v>
                </c:pt>
                <c:pt idx="12" formatCode="0">
                  <c:v>240.42553191489361</c:v>
                </c:pt>
                <c:pt idx="13" formatCode="0">
                  <c:v>244.14893617021275</c:v>
                </c:pt>
                <c:pt idx="14" formatCode="0">
                  <c:v>269.14893617021278</c:v>
                </c:pt>
                <c:pt idx="15" formatCode="0">
                  <c:v>291.48936170212767</c:v>
                </c:pt>
                <c:pt idx="16" formatCode="0">
                  <c:v>331.38297872340422</c:v>
                </c:pt>
                <c:pt idx="17" formatCode="0">
                  <c:v>372.87234042553183</c:v>
                </c:pt>
                <c:pt idx="18" formatCode="0">
                  <c:v>369.14893617021278</c:v>
                </c:pt>
                <c:pt idx="19" formatCode="0">
                  <c:v>376.06382978723406</c:v>
                </c:pt>
                <c:pt idx="20" formatCode="0">
                  <c:v>406.91489361702128</c:v>
                </c:pt>
                <c:pt idx="21" formatCode="0">
                  <c:v>439.36170212765956</c:v>
                </c:pt>
                <c:pt idx="22" formatCode="0">
                  <c:v>469.14893617021272</c:v>
                </c:pt>
                <c:pt idx="23" formatCode="0">
                  <c:v>488.2978723404255</c:v>
                </c:pt>
                <c:pt idx="24" formatCode="0">
                  <c:v>501.59574468085106</c:v>
                </c:pt>
                <c:pt idx="25" formatCode="0">
                  <c:v>531.91489361702122</c:v>
                </c:pt>
                <c:pt idx="26" formatCode="0">
                  <c:v>569.14893617021278</c:v>
                </c:pt>
                <c:pt idx="27" formatCode="0">
                  <c:v>597.87234042553189</c:v>
                </c:pt>
                <c:pt idx="28" formatCode="0">
                  <c:v>606.38297872340422</c:v>
                </c:pt>
                <c:pt idx="29" formatCode="0">
                  <c:v>621.27659574468078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15-4119-99D7-86DD244E50C5}"/>
            </c:ext>
          </c:extLst>
        </c:ser>
        <c:ser>
          <c:idx val="1"/>
          <c:order val="1"/>
          <c:tx>
            <c:strRef>
              <c:f>BruktBlindex!$C$6</c:f>
              <c:strCache>
                <c:ptCount val="1"/>
                <c:pt idx="0">
                  <c:v>Oslo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BruktBlindex!$A$7:$A$37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BruktBlindex!$C$7:$C$37</c:f>
              <c:numCache>
                <c:formatCode>General</c:formatCode>
                <c:ptCount val="31"/>
                <c:pt idx="2" formatCode="0">
                  <c:v>100</c:v>
                </c:pt>
                <c:pt idx="3" formatCode="0">
                  <c:v>103.67647058823529</c:v>
                </c:pt>
                <c:pt idx="4" formatCode="0">
                  <c:v>124.26470588235293</c:v>
                </c:pt>
                <c:pt idx="5" formatCode="0">
                  <c:v>130.88235294117646</c:v>
                </c:pt>
                <c:pt idx="6" formatCode="0">
                  <c:v>149.26470588235296</c:v>
                </c:pt>
                <c:pt idx="7" formatCode="0">
                  <c:v>176.47058823529412</c:v>
                </c:pt>
                <c:pt idx="8" formatCode="0">
                  <c:v>205.88235294117646</c:v>
                </c:pt>
                <c:pt idx="9" formatCode="0">
                  <c:v>238.97058823529412</c:v>
                </c:pt>
                <c:pt idx="10" formatCode="0">
                  <c:v>286.02941176470591</c:v>
                </c:pt>
                <c:pt idx="11" formatCode="0">
                  <c:v>305.14705882352939</c:v>
                </c:pt>
                <c:pt idx="12" formatCode="0">
                  <c:v>324.26470588235293</c:v>
                </c:pt>
                <c:pt idx="13" formatCode="0">
                  <c:v>320.58823529411768</c:v>
                </c:pt>
                <c:pt idx="14" formatCode="0">
                  <c:v>352.94117647058823</c:v>
                </c:pt>
                <c:pt idx="15" formatCode="0">
                  <c:v>385.29411764705884</c:v>
                </c:pt>
                <c:pt idx="16" formatCode="0">
                  <c:v>444.11764705882354</c:v>
                </c:pt>
                <c:pt idx="17" formatCode="0">
                  <c:v>494.11764705882354</c:v>
                </c:pt>
                <c:pt idx="18" formatCode="0">
                  <c:v>472.05882352941177</c:v>
                </c:pt>
                <c:pt idx="19" formatCode="0">
                  <c:v>487.5</c:v>
                </c:pt>
                <c:pt idx="20" formatCode="0">
                  <c:v>529.41176470588232</c:v>
                </c:pt>
                <c:pt idx="21" formatCode="0">
                  <c:v>581.61764705882342</c:v>
                </c:pt>
                <c:pt idx="22" formatCode="0">
                  <c:v>628.67647058823536</c:v>
                </c:pt>
                <c:pt idx="23" formatCode="0">
                  <c:v>648.52941176470586</c:v>
                </c:pt>
                <c:pt idx="24" formatCode="0">
                  <c:v>666.91176470588232</c:v>
                </c:pt>
                <c:pt idx="25" formatCode="0">
                  <c:v>735.2941176470589</c:v>
                </c:pt>
                <c:pt idx="26" formatCode="0">
                  <c:v>849.26470588235293</c:v>
                </c:pt>
                <c:pt idx="27" formatCode="0">
                  <c:v>914.70588235294122</c:v>
                </c:pt>
                <c:pt idx="28" formatCode="0">
                  <c:v>922.7941176470589</c:v>
                </c:pt>
                <c:pt idx="29" formatCode="0">
                  <c:v>958.82352941176475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15-4119-99D7-86DD244E5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4966991"/>
        <c:axId val="201207935"/>
      </c:lineChart>
      <c:dateAx>
        <c:axId val="274966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CBDB29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1207935"/>
        <c:crosses val="autoZero"/>
        <c:auto val="0"/>
        <c:lblOffset val="100"/>
        <c:baseTimeUnit val="days"/>
        <c:majorUnit val="5"/>
        <c:majorTimeUnit val="days"/>
        <c:minorUnit val="4"/>
      </c:dateAx>
      <c:valAx>
        <c:axId val="201207935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CBDB29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74966991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CBDB29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67A7C-2130-BE46-9285-37B6D8CEC680}" type="datetimeFigureOut">
              <a:rPr lang="nb-NO" smtClean="0"/>
              <a:t>13.06.2022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BA76F-7F35-1346-90B4-3EEDBCA9FD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84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25CDF91-C56C-4540-93F6-4FC6AC2351E0}"/>
              </a:ext>
            </a:extLst>
          </p:cNvPr>
          <p:cNvSpPr/>
          <p:nvPr userDrawn="1"/>
        </p:nvSpPr>
        <p:spPr>
          <a:xfrm>
            <a:off x="227013" y="225426"/>
            <a:ext cx="11772900" cy="640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720F6A-5413-4340-9AF5-EFA1C7B24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09870"/>
            <a:ext cx="9144000" cy="2387600"/>
          </a:xfrm>
        </p:spPr>
        <p:txBody>
          <a:bodyPr lIns="0" r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5192E68-8136-714F-900D-84A0C3703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14937"/>
            <a:ext cx="9144000" cy="1530369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400">
                <a:solidFill>
                  <a:srgbClr val="CBDB2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25DC1BA-3CE3-0444-8B97-77526F0A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762625"/>
            <a:ext cx="2743200" cy="365125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17B138B3-651A-7744-AD7D-434A50ABE7DC}" type="datetime1">
              <a:rPr lang="nb-NO" smtClean="0"/>
              <a:pPr/>
              <a:t>13.06.2022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B61713D-CBFF-0240-8C7F-C79CFEA89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28159" y="736903"/>
            <a:ext cx="2025083" cy="559876"/>
          </a:xfrm>
          <a:prstGeom prst="rect">
            <a:avLst/>
          </a:prstGeom>
        </p:spPr>
      </p:pic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5AB91A65-8344-E34B-8FB2-FD1A770A706F}"/>
              </a:ext>
            </a:extLst>
          </p:cNvPr>
          <p:cNvCxnSpPr>
            <a:cxnSpLocks/>
          </p:cNvCxnSpPr>
          <p:nvPr userDrawn="1"/>
        </p:nvCxnSpPr>
        <p:spPr>
          <a:xfrm>
            <a:off x="791029" y="4253612"/>
            <a:ext cx="10573657" cy="0"/>
          </a:xfrm>
          <a:prstGeom prst="line">
            <a:avLst/>
          </a:prstGeom>
          <a:ln>
            <a:solidFill>
              <a:srgbClr val="CBDB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50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pos="7559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">
            <a:extLst>
              <a:ext uri="{FF2B5EF4-FFF2-40B4-BE49-F238E27FC236}">
                <a16:creationId xmlns:a16="http://schemas.microsoft.com/office/drawing/2014/main" id="{AA63E318-A969-B54D-84AD-2027F168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65125"/>
            <a:ext cx="10766425" cy="85407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88D07023-7FDC-494B-B71A-067C812DD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496291"/>
            <a:ext cx="11017250" cy="468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3F37B105-089E-E348-A4BF-A371615935BD}"/>
              </a:ext>
            </a:extLst>
          </p:cNvPr>
          <p:cNvCxnSpPr>
            <a:cxnSpLocks/>
          </p:cNvCxnSpPr>
          <p:nvPr userDrawn="1"/>
        </p:nvCxnSpPr>
        <p:spPr>
          <a:xfrm>
            <a:off x="587375" y="1247399"/>
            <a:ext cx="1101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ssholder for bunntekst 4">
            <a:extLst>
              <a:ext uri="{FF2B5EF4-FFF2-40B4-BE49-F238E27FC236}">
                <a16:creationId xmlns:a16="http://schemas.microsoft.com/office/drawing/2014/main" id="{CAB01373-DD84-474F-8D38-665389042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7375" y="6245168"/>
            <a:ext cx="322971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b-NO" dirty="0" err="1"/>
              <a:t>Transparency.no</a:t>
            </a:r>
            <a:endParaRPr lang="nb-NO" dirty="0"/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78AFF075-F1FA-ED49-9455-F36C55920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1425" y="624516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10FB9DFC-9AA6-4540-B0EF-47E191A0FED9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592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9BF787-F0A9-CD44-8E79-0FBB3576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1FC36B-4063-354F-B790-A4F9D957E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A8AED4-DA03-E640-B6EB-D6623F26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Transparency.no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4811BC-E35B-EC40-A948-719D5A82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9DFC-9AA6-4540-B0EF-47E191A0FE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38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C0096B-377A-0043-BAF9-5B684F6E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4E1383-08BB-7241-9E05-B6B609C25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496291"/>
            <a:ext cx="5432425" cy="468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6723A1-5309-F54A-9354-B05A5956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6291"/>
            <a:ext cx="5432424" cy="468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4E0F77E-0732-AA45-8E83-3EBC36271453}"/>
              </a:ext>
            </a:extLst>
          </p:cNvPr>
          <p:cNvCxnSpPr>
            <a:cxnSpLocks/>
          </p:cNvCxnSpPr>
          <p:nvPr userDrawn="1"/>
        </p:nvCxnSpPr>
        <p:spPr>
          <a:xfrm>
            <a:off x="587375" y="1247399"/>
            <a:ext cx="1101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FC4A7F8D-7DAC-FC4B-BCB5-310EDED25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7375" y="6245168"/>
            <a:ext cx="322971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b-NO"/>
              <a:t>Transparency.no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FC1797C-CB78-8543-AB72-7BA88ADBD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1425" y="624516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10FB9DFC-9AA6-4540-B0EF-47E191A0FED9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217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40D95CC-B269-5448-99CF-B55BF913B6B0}"/>
              </a:ext>
            </a:extLst>
          </p:cNvPr>
          <p:cNvSpPr/>
          <p:nvPr userDrawn="1"/>
        </p:nvSpPr>
        <p:spPr>
          <a:xfrm>
            <a:off x="227013" y="225426"/>
            <a:ext cx="11772900" cy="6407150"/>
          </a:xfrm>
          <a:prstGeom prst="rect">
            <a:avLst/>
          </a:prstGeom>
          <a:solidFill>
            <a:srgbClr val="CBD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3C0096B-377A-0043-BAF9-5B684F6E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4E1383-08BB-7241-9E05-B6B609C25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496291"/>
            <a:ext cx="5432425" cy="468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6723A1-5309-F54A-9354-B05A5956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6291"/>
            <a:ext cx="5432424" cy="468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FC4A7F8D-7DAC-FC4B-BCB5-310EDED25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7375" y="6245168"/>
            <a:ext cx="322971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b-NO"/>
              <a:t>Transparency.no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FC1797C-CB78-8543-AB72-7BA88ADBD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1425" y="624516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10FB9DFC-9AA6-4540-B0EF-47E191A0FE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BC166EE2-F37E-1D47-A4FB-45928CFB0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81" r="70039"/>
          <a:stretch/>
        </p:blipFill>
        <p:spPr>
          <a:xfrm>
            <a:off x="11353800" y="452827"/>
            <a:ext cx="407220" cy="3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40D95CC-B269-5448-99CF-B55BF913B6B0}"/>
              </a:ext>
            </a:extLst>
          </p:cNvPr>
          <p:cNvSpPr/>
          <p:nvPr userDrawn="1"/>
        </p:nvSpPr>
        <p:spPr>
          <a:xfrm>
            <a:off x="227013" y="225426"/>
            <a:ext cx="11772900" cy="6407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6E8C3FF-DC09-C347-8C5C-6C0FE2515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658"/>
          <a:stretch/>
        </p:blipFill>
        <p:spPr>
          <a:xfrm>
            <a:off x="11353800" y="501595"/>
            <a:ext cx="407220" cy="37105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3C0096B-377A-0043-BAF9-5B684F6E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BDB29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4E1383-08BB-7241-9E05-B6B609C25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496291"/>
            <a:ext cx="5432425" cy="4680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6723A1-5309-F54A-9354-B05A5956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6291"/>
            <a:ext cx="5432424" cy="4680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FC4A7F8D-7DAC-FC4B-BCB5-310EDED25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7375" y="6245168"/>
            <a:ext cx="322971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Transparency.no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FC1797C-CB78-8543-AB72-7BA88ADBD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1425" y="624516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10FB9DFC-9AA6-4540-B0EF-47E191A0FED9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696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F36D82C-2693-594A-A24A-642CA26161EA}"/>
              </a:ext>
            </a:extLst>
          </p:cNvPr>
          <p:cNvSpPr/>
          <p:nvPr userDrawn="1"/>
        </p:nvSpPr>
        <p:spPr>
          <a:xfrm>
            <a:off x="227013" y="225424"/>
            <a:ext cx="3887788" cy="640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3C0096B-377A-0043-BAF9-5B684F6E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65125"/>
            <a:ext cx="3229713" cy="2007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4E1383-08BB-7241-9E05-B6B609C25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551813"/>
            <a:ext cx="3229713" cy="36251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634F553C-2C62-6541-A19E-1F34E061E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7375" y="6245168"/>
            <a:ext cx="322971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Transparency.no</a:t>
            </a:r>
            <a:endParaRPr lang="nb-NO" dirty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10363729-7C5B-E64B-A7FE-091E6104C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1425" y="624516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10FB9DFC-9AA6-4540-B0EF-47E191A0FED9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877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A04BA1-BEEE-7E41-8FBD-F87E6EEC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E28A028-B7D4-4B4C-9DA9-6217A0F2E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Transparency.no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E4F328A-3AD5-4C42-9CD2-3336E70C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9DFC-9AA6-4540-B0EF-47E191A0FE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011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68F4A71-75D8-844C-A3E3-DB0E6E24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Transparency.no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EF406E-3331-F941-BD8E-472BD7B5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9DFC-9AA6-4540-B0EF-47E191A0FE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54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C3A451C-670E-6449-81DF-8D437DAE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65125"/>
            <a:ext cx="10766425" cy="85407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1512547-4C6F-7F4E-A245-CC6C0F95F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496291"/>
            <a:ext cx="11017250" cy="46806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9CE413-CDEA-E642-8634-D81903A8B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7375" y="6228754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dirty="0" err="1"/>
              <a:t>Transparency.no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B488CA-22DB-284A-975D-75EAA944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1425" y="6250225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B9DFC-9AA6-4540-B0EF-47E191A0FE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0ACA1E1-40CB-A24E-8D55-AC91819A5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-381" r="70039"/>
          <a:stretch/>
        </p:blipFill>
        <p:spPr>
          <a:xfrm>
            <a:off x="11353800" y="452827"/>
            <a:ext cx="407220" cy="3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3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7" r:id="rId5"/>
    <p:sldLayoutId id="2147483658" r:id="rId6"/>
    <p:sldLayoutId id="2147483656" r:id="rId7"/>
    <p:sldLayoutId id="2147483654" r:id="rId8"/>
    <p:sldLayoutId id="214748365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812896-F995-FB4B-92E7-727D77EDC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09870"/>
            <a:ext cx="10795000" cy="2387600"/>
          </a:xfrm>
        </p:spPr>
        <p:txBody>
          <a:bodyPr>
            <a:normAutofit/>
          </a:bodyPr>
          <a:lstStyle/>
          <a:p>
            <a:r>
              <a:rPr lang="en-GB" dirty="0"/>
              <a:t>Who owns real estate in Oslo?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EE4DA6-56A7-A241-BAB4-8EA7D944A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14937"/>
            <a:ext cx="9144000" cy="1001613"/>
          </a:xfrm>
        </p:spPr>
        <p:txBody>
          <a:bodyPr>
            <a:normAutofit/>
          </a:bodyPr>
          <a:lstStyle/>
          <a:p>
            <a:r>
              <a:rPr lang="nb-NO" b="1" dirty="0"/>
              <a:t>Tor Dølvik</a:t>
            </a:r>
            <a:br>
              <a:rPr lang="nb-NO" b="1" dirty="0"/>
            </a:br>
            <a:r>
              <a:rPr lang="en-GB" b="1" dirty="0"/>
              <a:t>special adviser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4C4EAC-F954-6B48-9604-40D48A4F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Bratislava, 15 June 2022</a:t>
            </a:r>
          </a:p>
        </p:txBody>
      </p:sp>
    </p:spTree>
    <p:extLst>
      <p:ext uri="{BB962C8B-B14F-4D97-AF65-F5344CB8AC3E}">
        <p14:creationId xmlns:p14="http://schemas.microsoft.com/office/powerpoint/2010/main" val="215993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876542-435C-4AF0-9757-8180931FE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Transparency.no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748543-91E3-4EEF-8F67-62F44CA5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FB9DFC-9AA6-4540-B0EF-47E191A0FED9}" type="slidenum">
              <a:rPr lang="nb-NO" smtClean="0"/>
              <a:pPr/>
              <a:t>2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2DAC343-848D-C9F4-ACCA-4026F42A7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24801" r="5900" b="29542"/>
          <a:stretch/>
        </p:blipFill>
        <p:spPr>
          <a:xfrm>
            <a:off x="671798" y="321448"/>
            <a:ext cx="9018748" cy="249255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31F1533-2C5F-78C1-E322-0F38730A4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5" t="78533" r="33465" b="9400"/>
          <a:stretch/>
        </p:blipFill>
        <p:spPr>
          <a:xfrm>
            <a:off x="671302" y="2856196"/>
            <a:ext cx="6291572" cy="125642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F180B99-A2A2-21FE-BBC3-DAFCD65C8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3" t="16401" r="31426" b="44400"/>
          <a:stretch/>
        </p:blipFill>
        <p:spPr>
          <a:xfrm>
            <a:off x="1721515" y="4269633"/>
            <a:ext cx="3960440" cy="2266919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4AFC987-40B3-276E-1D49-ABB76F37B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15001" r="35826" b="8000"/>
          <a:stretch/>
        </p:blipFill>
        <p:spPr>
          <a:xfrm>
            <a:off x="5988003" y="4154809"/>
            <a:ext cx="1656184" cy="2397107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139E065-0355-C7A1-DB02-48AA079CC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63" t="37400" r="41338" b="33200"/>
          <a:stretch/>
        </p:blipFill>
        <p:spPr>
          <a:xfrm>
            <a:off x="8071722" y="4818237"/>
            <a:ext cx="2977658" cy="13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1785DD-B7E2-1F46-B52F-48A8D2B3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Why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Oslo be an </a:t>
            </a:r>
            <a:r>
              <a:rPr lang="nb-NO" dirty="0" err="1"/>
              <a:t>exemption</a:t>
            </a:r>
            <a:r>
              <a:rPr lang="nb-NO" dirty="0"/>
              <a:t>?</a:t>
            </a:r>
          </a:p>
        </p:txBody>
      </p:sp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4F6C9B6A-3FF4-41A4-69EE-22CCDB18E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496291"/>
            <a:ext cx="4924425" cy="4680672"/>
          </a:xfrm>
        </p:spPr>
        <p:txBody>
          <a:bodyPr/>
          <a:lstStyle/>
          <a:p>
            <a:r>
              <a:rPr lang="en-GB" dirty="0"/>
              <a:t>Stable market conditions – long term growth</a:t>
            </a:r>
          </a:p>
          <a:p>
            <a:r>
              <a:rPr lang="en-GB" dirty="0"/>
              <a:t>Low tax level on real estate</a:t>
            </a:r>
          </a:p>
          <a:p>
            <a:r>
              <a:rPr lang="en-GB" dirty="0"/>
              <a:t>Well regulated economy</a:t>
            </a:r>
          </a:p>
          <a:p>
            <a:r>
              <a:rPr lang="en-GB" dirty="0"/>
              <a:t>Political stability</a:t>
            </a:r>
          </a:p>
          <a:p>
            <a:endParaRPr lang="en-GB" dirty="0"/>
          </a:p>
          <a:p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F14FFB0E-A2BA-7845-8265-3B32141A7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Transparency.no</a:t>
            </a:r>
            <a:endParaRPr lang="nb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E9E6CD73-6C14-1948-832B-D93A8001F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FB9DFC-9AA6-4540-B0EF-47E191A0FED9}" type="slidenum">
              <a:rPr lang="nb-NO" smtClean="0"/>
              <a:pPr/>
              <a:t>3</a:t>
            </a:fld>
            <a:endParaRPr lang="nb-NO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97F0B70-43FD-4F8B-A115-EAFC5D3413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035610"/>
              </p:ext>
            </p:extLst>
          </p:nvPr>
        </p:nvGraphicFramePr>
        <p:xfrm>
          <a:off x="5615836" y="1496291"/>
          <a:ext cx="6265014" cy="464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271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B3FFAC-35E3-4BF6-24CD-8C4172F4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5"/>
            <a:ext cx="10766425" cy="854075"/>
          </a:xfrm>
        </p:spPr>
        <p:txBody>
          <a:bodyPr>
            <a:normAutofit/>
          </a:bodyPr>
          <a:lstStyle/>
          <a:p>
            <a:r>
              <a:rPr lang="en-GB" dirty="0"/>
              <a:t>Foreign investments in the Oslo property market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048BBB-19BA-86D5-4E2A-80067CFB8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Transparency.no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395AE6-93D5-D788-07E0-E8E01E3E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FB9DFC-9AA6-4540-B0EF-47E191A0FED9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0735BEF-6B30-EF93-7091-094C627270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555" t="12592" r="18228" b="31667"/>
          <a:stretch/>
        </p:blipFill>
        <p:spPr>
          <a:xfrm>
            <a:off x="736600" y="1497013"/>
            <a:ext cx="5543550" cy="270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77D6A871-1EFC-FBDF-CB42-DDCF8FDB5B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825" t="10800" r="35038" b="13601"/>
          <a:stretch/>
        </p:blipFill>
        <p:spPr>
          <a:xfrm>
            <a:off x="7132703" y="1497012"/>
            <a:ext cx="3420997" cy="4992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45AE643-DD48-D6F7-A2C3-6D2254E35627}"/>
              </a:ext>
            </a:extLst>
          </p:cNvPr>
          <p:cNvSpPr txBox="1"/>
          <p:nvPr/>
        </p:nvSpPr>
        <p:spPr>
          <a:xfrm>
            <a:off x="990601" y="4870450"/>
            <a:ext cx="53975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chemeClr val="bg1"/>
                </a:solidFill>
              </a:rPr>
              <a:t>«860 apartments in Oslo have owners registered in Tax havens</a:t>
            </a:r>
            <a:r>
              <a:rPr lang="en-GB" sz="2000" b="1" i="1" dirty="0">
                <a:solidFill>
                  <a:schemeClr val="bg1"/>
                </a:solidFill>
              </a:rPr>
              <a:t>” </a:t>
            </a:r>
            <a:br>
              <a:rPr lang="en-GB" sz="2000" b="1" i="1" dirty="0">
                <a:solidFill>
                  <a:schemeClr val="bg1"/>
                </a:solidFill>
              </a:rPr>
            </a:br>
            <a:r>
              <a:rPr lang="en-GB" sz="2000" b="1" i="1" dirty="0">
                <a:solidFill>
                  <a:schemeClr val="bg1"/>
                </a:solidFill>
              </a:rPr>
              <a:t>(</a:t>
            </a:r>
            <a:r>
              <a:rPr lang="en-GB" sz="2000" b="1" i="1" dirty="0" err="1">
                <a:solidFill>
                  <a:schemeClr val="bg1"/>
                </a:solidFill>
              </a:rPr>
              <a:t>Klassekampen</a:t>
            </a:r>
            <a:r>
              <a:rPr lang="en-GB" sz="2000" b="1" i="1" dirty="0">
                <a:solidFill>
                  <a:schemeClr val="bg1"/>
                </a:solidFill>
              </a:rPr>
              <a:t>, May 2021)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E2F603-25FE-5E1C-DE44-209F63F8F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Case </a:t>
            </a:r>
            <a:r>
              <a:rPr lang="nb-NO" dirty="0" err="1"/>
              <a:t>study</a:t>
            </a:r>
            <a:r>
              <a:rPr lang="nb-NO" dirty="0"/>
              <a:t> of Oslo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16212C6-0565-5563-1833-05B7A144C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800" y="1496291"/>
            <a:ext cx="5432424" cy="4680672"/>
          </a:xfrm>
        </p:spPr>
        <p:txBody>
          <a:bodyPr/>
          <a:lstStyle/>
          <a:p>
            <a:r>
              <a:rPr lang="en-US" sz="2800" i="0" dirty="0">
                <a:solidFill>
                  <a:schemeClr val="bg1">
                    <a:lumMod val="95000"/>
                  </a:schemeClr>
                </a:solidFill>
                <a:effectLst/>
              </a:rPr>
              <a:t>National registry for public property information</a:t>
            </a:r>
          </a:p>
          <a:p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All properties at Aker </a:t>
            </a:r>
            <a:r>
              <a:rPr lang="en-GB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brygge</a:t>
            </a: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Tjuvholmen</a:t>
            </a: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Sørenga</a:t>
            </a: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Bjørvika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4270 properties in all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2866 owned by physical persons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1404 owned by legal persons</a:t>
            </a:r>
          </a:p>
          <a:p>
            <a:endParaRPr lang="en-US" b="0" i="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  <a:p>
            <a:endParaRPr lang="nb-NO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980C93-E2B3-5A70-7E42-E4F082ED3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Transparency.no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D80606-1FD7-92B1-4E74-610A7166F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FB9DFC-9AA6-4540-B0EF-47E191A0FED9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7" name="Picture 4" descr="Flyfoto av Sørenga og Bjørvika - Fotografering fra helikopter - Nyebilder.no">
            <a:extLst>
              <a:ext uri="{FF2B5EF4-FFF2-40B4-BE49-F238E27FC236}">
                <a16:creationId xmlns:a16="http://schemas.microsoft.com/office/drawing/2014/main" id="{591618AA-48BE-E082-DBE8-F21AE68968F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35642"/>
            <a:ext cx="5680075" cy="378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55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1348C5-A653-1EE4-3D83-39439B40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Risk indicators of money laundering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EE8F6E-9A5E-ED80-98B7-80156D418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496291"/>
            <a:ext cx="6130925" cy="468067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</a:rPr>
              <a:t>Ownership in tax havens</a:t>
            </a:r>
            <a:r>
              <a:rPr lang="en-US" sz="2800" b="0" i="0" dirty="0">
                <a:effectLst/>
              </a:rPr>
              <a:t>: Significant element, 46 percent of properties belonging to companies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</a:rPr>
              <a:t>Ownership in high-risk countries for corruption</a:t>
            </a:r>
            <a:r>
              <a:rPr lang="en-US" sz="2800" b="0" i="0" dirty="0">
                <a:effectLst/>
              </a:rPr>
              <a:t>: Large element, 45 per cent of all ownership of companies is registered in countries with a high level of corruption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</a:rPr>
              <a:t>Hidden ownership, nominees</a:t>
            </a:r>
            <a:r>
              <a:rPr lang="en-US" sz="2800" b="0" i="0" dirty="0">
                <a:effectLst/>
              </a:rPr>
              <a:t>: 42 percent of the properties that belong to companies have a complicated ownership structure. Hard to identify beneficial owner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</a:rPr>
              <a:t>Individuals with a risk profile</a:t>
            </a:r>
            <a:r>
              <a:rPr lang="en-US" sz="2800" b="0" i="0" dirty="0">
                <a:effectLst/>
              </a:rPr>
              <a:t>: No oligarchs or PEPs, but some ph</a:t>
            </a:r>
            <a:r>
              <a:rPr lang="en-US" sz="2800" dirty="0"/>
              <a:t>y</a:t>
            </a:r>
            <a:r>
              <a:rPr lang="en-US" sz="2800" b="0" i="0" dirty="0">
                <a:effectLst/>
              </a:rPr>
              <a:t>sical persons and companies with a crime record occur in the files</a:t>
            </a:r>
            <a:endParaRPr lang="nb-NO" sz="2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F59989-681F-8A2F-900A-8CB1B3499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Transparency.no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9D48BA-DC4B-9563-0D71-752F9CBD2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FB9DFC-9AA6-4540-B0EF-47E191A0FED9}" type="slidenum">
              <a:rPr lang="nb-NO" smtClean="0"/>
              <a:pPr/>
              <a:t>6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A97744E-199F-C227-CB87-37C2A8E89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5" t="17778" r="50990" b="12500"/>
          <a:stretch/>
        </p:blipFill>
        <p:spPr>
          <a:xfrm>
            <a:off x="7459293" y="1149350"/>
            <a:ext cx="3562350" cy="534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945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T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226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1" baseType="lpstr">
      <vt:lpstr>Arial</vt:lpstr>
      <vt:lpstr>Calibri</vt:lpstr>
      <vt:lpstr>Franklin Gothic Book</vt:lpstr>
      <vt:lpstr>Franklin Gothic Medium</vt:lpstr>
      <vt:lpstr>Office-tema</vt:lpstr>
      <vt:lpstr>Who owns real estate in Oslo?</vt:lpstr>
      <vt:lpstr>PowerPoint-presentasjon</vt:lpstr>
      <vt:lpstr>Why should Oslo be an exemption?</vt:lpstr>
      <vt:lpstr>Foreign investments in the Oslo property market</vt:lpstr>
      <vt:lpstr>Case study of Oslo</vt:lpstr>
      <vt:lpstr>Risk indicators of money laundering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Kjerstin Keller</dc:creator>
  <cp:lastModifiedBy>Tor Dølvik</cp:lastModifiedBy>
  <cp:revision>68</cp:revision>
  <cp:lastPrinted>2022-06-13T12:24:07Z</cp:lastPrinted>
  <dcterms:created xsi:type="dcterms:W3CDTF">2022-01-21T13:30:23Z</dcterms:created>
  <dcterms:modified xsi:type="dcterms:W3CDTF">2022-06-13T13:03:44Z</dcterms:modified>
</cp:coreProperties>
</file>