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71" r:id="rId3"/>
    <p:sldId id="272" r:id="rId4"/>
    <p:sldId id="261" r:id="rId5"/>
    <p:sldId id="263" r:id="rId6"/>
    <p:sldId id="264" r:id="rId7"/>
    <p:sldId id="267" r:id="rId8"/>
    <p:sldId id="268" r:id="rId9"/>
    <p:sldId id="260" r:id="rId10"/>
    <p:sldId id="262" r:id="rId1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BD3"/>
    <a:srgbClr val="FDEEE2"/>
    <a:srgbClr val="F1F2F2"/>
    <a:srgbClr val="68D1FF"/>
    <a:srgbClr val="439BDB"/>
    <a:srgbClr val="E7FBFD"/>
    <a:srgbClr val="F11502"/>
    <a:srgbClr val="459BE2"/>
    <a:srgbClr val="FDE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5"/>
    <p:restoredTop sz="73544"/>
  </p:normalViewPr>
  <p:slideViewPr>
    <p:cSldViewPr snapToGrid="0" snapToObjects="1">
      <p:cViewPr varScale="1">
        <p:scale>
          <a:sx n="100" d="100"/>
          <a:sy n="100" d="100"/>
        </p:scale>
        <p:origin x="80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nb-NO" dirty="0" err="1"/>
              <a:t>Ownership</a:t>
            </a:r>
            <a:r>
              <a:rPr lang="nb-NO" baseline="0" dirty="0"/>
              <a:t> or </a:t>
            </a:r>
            <a:r>
              <a:rPr lang="nb-NO" baseline="0" dirty="0" err="1"/>
              <a:t>financing</a:t>
            </a:r>
            <a:r>
              <a:rPr lang="nb-NO" baseline="0" dirty="0"/>
              <a:t> </a:t>
            </a:r>
            <a:r>
              <a:rPr lang="nb-NO" baseline="0" dirty="0" err="1"/>
              <a:t>of</a:t>
            </a:r>
            <a:r>
              <a:rPr lang="nb-NO" baseline="0" dirty="0"/>
              <a:t> </a:t>
            </a:r>
            <a:br>
              <a:rPr lang="nb-NO" baseline="0" dirty="0"/>
            </a:br>
            <a:r>
              <a:rPr lang="nb-NO" baseline="0" dirty="0"/>
              <a:t>Norwegian </a:t>
            </a:r>
            <a:r>
              <a:rPr lang="nb-NO" baseline="0" dirty="0" err="1"/>
              <a:t>wind</a:t>
            </a:r>
            <a:r>
              <a:rPr lang="nb-NO" baseline="0" dirty="0"/>
              <a:t> </a:t>
            </a:r>
            <a:r>
              <a:rPr lang="nb-NO" baseline="0" dirty="0" err="1"/>
              <a:t>power</a:t>
            </a:r>
            <a:r>
              <a:rPr lang="nb-NO" baseline="0" dirty="0"/>
              <a:t> plants</a:t>
            </a:r>
            <a:endParaRPr lang="nb-NO"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nb-NO"/>
        </a:p>
      </c:txPr>
    </c:title>
    <c:autoTitleDeleted val="0"/>
    <c:plotArea>
      <c:layout/>
      <c:pieChart>
        <c:varyColors val="1"/>
        <c:ser>
          <c:idx val="0"/>
          <c:order val="0"/>
          <c:tx>
            <c:strRef>
              <c:f>'Ark1'!$B$1</c:f>
              <c:strCache>
                <c:ptCount val="1"/>
                <c:pt idx="0">
                  <c:v>Eierskap / finansiering av norsk vindkraftproduksjon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2D-5B4A-888E-FF49C58408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2D-5B4A-888E-FF49C58408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2D-5B4A-888E-FF49C584084C}"/>
              </c:ext>
            </c:extLst>
          </c:dPt>
          <c:cat>
            <c:strRef>
              <c:f>'Ark1'!$A$2:$A$4</c:f>
              <c:strCache>
                <c:ptCount val="3"/>
                <c:pt idx="0">
                  <c:v>Norge</c:v>
                </c:pt>
                <c:pt idx="1">
                  <c:v>Skatteparadis</c:v>
                </c:pt>
                <c:pt idx="2">
                  <c:v>Annet Utland</c:v>
                </c:pt>
              </c:strCache>
            </c:strRef>
          </c:cat>
          <c:val>
            <c:numRef>
              <c:f>'Ark1'!$B$2:$B$4</c:f>
              <c:numCache>
                <c:formatCode>General</c:formatCode>
                <c:ptCount val="3"/>
                <c:pt idx="0">
                  <c:v>42</c:v>
                </c:pt>
                <c:pt idx="1">
                  <c:v>38</c:v>
                </c:pt>
                <c:pt idx="2">
                  <c:v>20</c:v>
                </c:pt>
              </c:numCache>
            </c:numRef>
          </c:val>
          <c:extLst>
            <c:ext xmlns:c16="http://schemas.microsoft.com/office/drawing/2014/chart" uri="{C3380CC4-5D6E-409C-BE32-E72D297353CC}">
              <c16:uniqueId val="{00000000-B65E-8448-8A69-816A404ED44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2_1" csCatId="accent2" phldr="1"/>
      <dgm:spPr/>
      <dgm:t>
        <a:bodyPr/>
        <a:lstStyle/>
        <a:p>
          <a:endParaRPr lang="en-US"/>
        </a:p>
      </dgm:t>
    </dgm:pt>
    <dgm:pt modelId="{9DCEA5FC-4640-45AF-B712-7A4FD94AEF0D}">
      <dgm:prSet phldrT="[Text]" custT="1"/>
      <dgm:spPr/>
      <dgm:t>
        <a:bodyPr/>
        <a:lstStyle/>
        <a:p>
          <a:pPr>
            <a:defRPr b="1"/>
          </a:pPr>
          <a:r>
            <a:rPr lang="en-US" sz="1600" b="1"/>
            <a:t>before 2013</a:t>
          </a:r>
          <a:endParaRPr lang="en-US" sz="1100" dirty="0"/>
        </a:p>
      </dgm:t>
    </dgm:pt>
    <dgm:pt modelId="{929A5FD9-0612-4B79-9B59-C3C36D34A069}" type="parTrans" cxnId="{DBD99269-D7F7-4B47-B17B-A5AE402751D9}">
      <dgm:prSet/>
      <dgm:spPr/>
      <dgm:t>
        <a:bodyPr/>
        <a:lstStyle/>
        <a:p>
          <a:endParaRPr lang="en-US"/>
        </a:p>
      </dgm:t>
    </dgm:pt>
    <dgm:pt modelId="{0A99745B-BB5C-49B3-A782-8DB57641F6C9}" type="sibTrans" cxnId="{DBD99269-D7F7-4B47-B17B-A5AE402751D9}">
      <dgm:prSet/>
      <dgm:spPr/>
      <dgm:t>
        <a:bodyPr/>
        <a:lstStyle/>
        <a:p>
          <a:endParaRPr lang="en-US"/>
        </a:p>
      </dgm:t>
    </dgm:pt>
    <dgm:pt modelId="{831701CF-77C7-46C0-A913-8CC39517BAB8}">
      <dgm:prSet phldrT="[Text]"/>
      <dgm:spPr/>
      <dgm:t>
        <a:bodyPr/>
        <a:lstStyle/>
        <a:p>
          <a:r>
            <a:rPr lang="en-US" dirty="0"/>
            <a:t>Tax authorities have internal “shareholder registry” for calculation of wealth tax. Shareholders publicly available upon request to companies.</a:t>
          </a:r>
        </a:p>
      </dgm:t>
    </dgm:pt>
    <dgm:pt modelId="{13FBC60D-3EA6-4496-BA97-C1AE8C7F8961}" type="parTrans" cxnId="{39A11E5C-7A57-4117-A6DF-36000C29509C}">
      <dgm:prSet/>
      <dgm:spPr/>
      <dgm:t>
        <a:bodyPr/>
        <a:lstStyle/>
        <a:p>
          <a:endParaRPr lang="en-US"/>
        </a:p>
      </dgm:t>
    </dgm:pt>
    <dgm:pt modelId="{75156CDF-E17B-4DAD-AE37-EA44D7F37090}" type="sibTrans" cxnId="{39A11E5C-7A57-4117-A6DF-36000C29509C}">
      <dgm:prSet/>
      <dgm:spPr/>
      <dgm:t>
        <a:bodyPr/>
        <a:lstStyle/>
        <a:p>
          <a:endParaRPr lang="en-US"/>
        </a:p>
      </dgm:t>
    </dgm:pt>
    <dgm:pt modelId="{CA6B1BA0-B2FC-48AD-8EDA-F4AAA4AF2782}">
      <dgm:prSet custT="1"/>
      <dgm:spPr/>
      <dgm:t>
        <a:bodyPr/>
        <a:lstStyle/>
        <a:p>
          <a:pPr>
            <a:defRPr b="1"/>
          </a:pPr>
          <a:r>
            <a:rPr lang="en-US" sz="1600" b="1" dirty="0"/>
            <a:t>2015</a:t>
          </a:r>
          <a:endParaRPr lang="en-US" sz="1100" dirty="0"/>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3CB04A44-4013-4CA7-90FD-29AFC3C15E37}">
      <dgm:prSet/>
      <dgm:spPr/>
      <dgm:t>
        <a:bodyPr/>
        <a:lstStyle/>
        <a:p>
          <a:r>
            <a:rPr lang="en-US" dirty="0"/>
            <a:t>After legal battle, journalists are given access to the data from the tax authorities registry – on a USB drive. </a:t>
          </a:r>
        </a:p>
      </dgm:t>
    </dgm:pt>
    <dgm:pt modelId="{ECEE936A-E3CC-4209-BECC-1CD0C85A2B72}" type="parTrans" cxnId="{24A8F052-3377-4BA4-8C62-CCF5039C85D7}">
      <dgm:prSet/>
      <dgm:spPr/>
      <dgm:t>
        <a:bodyPr/>
        <a:lstStyle/>
        <a:p>
          <a:endParaRPr lang="en-US"/>
        </a:p>
      </dgm:t>
    </dgm:pt>
    <dgm:pt modelId="{D7A8F7A0-47A3-4464-B3B7-E0806DF46627}" type="sibTrans" cxnId="{24A8F052-3377-4BA4-8C62-CCF5039C85D7}">
      <dgm:prSet/>
      <dgm:spPr/>
      <dgm:t>
        <a:bodyPr/>
        <a:lstStyle/>
        <a:p>
          <a:endParaRPr lang="en-US"/>
        </a:p>
      </dgm:t>
    </dgm:pt>
    <dgm:pt modelId="{212ADAAB-D5CB-4BBC-8DAF-7340FD334994}">
      <dgm:prSet custT="1"/>
      <dgm:spPr/>
      <dgm:t>
        <a:bodyPr/>
        <a:lstStyle/>
        <a:p>
          <a:pPr>
            <a:defRPr b="1"/>
          </a:pPr>
          <a:r>
            <a:rPr lang="en-US" sz="1600" b="1" dirty="0"/>
            <a:t>2015-2020</a:t>
          </a:r>
          <a:endParaRPr lang="en-US" sz="1100" dirty="0"/>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2AEE5C11-34AE-4EB7-8907-9BED418EA471}">
      <dgm:prSet/>
      <dgm:spPr/>
      <dgm:t>
        <a:bodyPr/>
        <a:lstStyle/>
        <a:p>
          <a:r>
            <a:rPr lang="en-US" dirty="0"/>
            <a:t>Little progress on a public register. Private actors gain access to yearly shareholder data by USB-drive and make the data public online .</a:t>
          </a:r>
        </a:p>
      </dgm:t>
    </dgm:pt>
    <dgm:pt modelId="{2E14AD1F-C7EA-45AE-ADC0-0EE92A6516CB}" type="parTrans" cxnId="{DD687B5C-28C8-4088-99B8-D375C5FDAE4A}">
      <dgm:prSet/>
      <dgm:spPr/>
      <dgm:t>
        <a:bodyPr/>
        <a:lstStyle/>
        <a:p>
          <a:endParaRPr lang="en-US"/>
        </a:p>
      </dgm:t>
    </dgm:pt>
    <dgm:pt modelId="{F36FDDA0-6B91-47CB-8114-B6F076E55FC8}" type="sibTrans" cxnId="{DD687B5C-28C8-4088-99B8-D375C5FDAE4A}">
      <dgm:prSet/>
      <dgm:spPr/>
      <dgm:t>
        <a:bodyPr/>
        <a:lstStyle/>
        <a:p>
          <a:endParaRPr lang="en-US"/>
        </a:p>
      </dgm:t>
    </dgm:pt>
    <dgm:pt modelId="{B2A8B877-6E29-6746-A857-BD6EA1F6B201}">
      <dgm:prSet/>
      <dgm:spPr/>
      <dgm:t>
        <a:bodyPr anchor="t"/>
        <a:lstStyle/>
        <a:p>
          <a:r>
            <a:rPr lang="en-US" i="0" dirty="0"/>
            <a:t>Ministries</a:t>
          </a:r>
          <a:r>
            <a:rPr lang="en-US" i="0" baseline="0" dirty="0"/>
            <a:t> of trade and finance task the tax authorities and the </a:t>
          </a:r>
          <a:r>
            <a:rPr lang="en-US" i="0" baseline="0" dirty="0" err="1"/>
            <a:t>Brønnøysund</a:t>
          </a:r>
          <a:r>
            <a:rPr lang="en-US" i="0" baseline="0" dirty="0"/>
            <a:t> Register Center with making a concept study for a shareholder registry</a:t>
          </a:r>
          <a:endParaRPr lang="en-US" i="0" dirty="0"/>
        </a:p>
      </dgm:t>
    </dgm:pt>
    <dgm:pt modelId="{C8DECE56-34C7-F644-98A1-6D320212C605}" type="parTrans" cxnId="{CD9FCFBD-1D55-AC4A-A48E-13C2B2F58094}">
      <dgm:prSet/>
      <dgm:spPr/>
      <dgm:t>
        <a:bodyPr/>
        <a:lstStyle/>
        <a:p>
          <a:endParaRPr lang="nb-NO"/>
        </a:p>
      </dgm:t>
    </dgm:pt>
    <dgm:pt modelId="{F9374370-99A6-7C4A-B4A6-2D7CAB3A0CAF}" type="sibTrans" cxnId="{CD9FCFBD-1D55-AC4A-A48E-13C2B2F58094}">
      <dgm:prSet/>
      <dgm:spPr/>
      <dgm:t>
        <a:bodyPr/>
        <a:lstStyle/>
        <a:p>
          <a:endParaRPr lang="nb-NO"/>
        </a:p>
      </dgm:t>
    </dgm:pt>
    <dgm:pt modelId="{3C020082-330C-5E48-A677-E6C7ACABAB4F}">
      <dgm:prSet custT="1"/>
      <dgm:spPr/>
      <dgm:t>
        <a:bodyPr/>
        <a:lstStyle/>
        <a:p>
          <a:pPr>
            <a:defRPr b="1"/>
          </a:pPr>
          <a:r>
            <a:rPr lang="en-US" sz="1600" b="1" i="0" dirty="0"/>
            <a:t>2020</a:t>
          </a:r>
          <a:endParaRPr lang="en-US" sz="1600" i="0" dirty="0"/>
        </a:p>
      </dgm:t>
    </dgm:pt>
    <dgm:pt modelId="{50A0A075-55E6-C047-A788-433B0E14F18E}" type="parTrans" cxnId="{EE4510B3-FA31-DD44-9B80-1E621EB703CA}">
      <dgm:prSet/>
      <dgm:spPr/>
      <dgm:t>
        <a:bodyPr/>
        <a:lstStyle/>
        <a:p>
          <a:endParaRPr lang="nb-NO"/>
        </a:p>
      </dgm:t>
    </dgm:pt>
    <dgm:pt modelId="{7ECF5AE6-22E9-E749-A63F-77E81AF3D2F3}" type="sibTrans" cxnId="{EE4510B3-FA31-DD44-9B80-1E621EB703CA}">
      <dgm:prSet/>
      <dgm:spPr/>
      <dgm:t>
        <a:bodyPr/>
        <a:lstStyle/>
        <a:p>
          <a:endParaRPr lang="nb-NO"/>
        </a:p>
      </dgm:t>
    </dgm:pt>
    <dgm:pt modelId="{5EDFAD60-5C8C-5242-9BE0-477C743E8DDF}">
      <dgm:prSet phldrT="[Text]" custT="1"/>
      <dgm:spPr/>
      <dgm:t>
        <a:bodyPr/>
        <a:lstStyle/>
        <a:p>
          <a:pPr>
            <a:defRPr b="1"/>
          </a:pPr>
          <a:r>
            <a:rPr lang="en-US" sz="1600" b="1" dirty="0"/>
            <a:t>06.05.2013</a:t>
          </a:r>
          <a:endParaRPr lang="en-US" sz="1600" dirty="0"/>
        </a:p>
      </dgm:t>
    </dgm:pt>
    <dgm:pt modelId="{3D8317E7-D888-C74E-872F-7BE1E23A00F2}" type="parTrans" cxnId="{6B9B1EBC-E180-434F-9551-E3D93B7606FF}">
      <dgm:prSet/>
      <dgm:spPr/>
      <dgm:t>
        <a:bodyPr/>
        <a:lstStyle/>
        <a:p>
          <a:endParaRPr lang="nb-NO"/>
        </a:p>
      </dgm:t>
    </dgm:pt>
    <dgm:pt modelId="{B7858258-2A68-D549-9A4C-EABC0C710B8E}" type="sibTrans" cxnId="{6B9B1EBC-E180-434F-9551-E3D93B7606FF}">
      <dgm:prSet/>
      <dgm:spPr/>
      <dgm:t>
        <a:bodyPr/>
        <a:lstStyle/>
        <a:p>
          <a:endParaRPr lang="nb-NO"/>
        </a:p>
      </dgm:t>
    </dgm:pt>
    <dgm:pt modelId="{45E75AF1-7C03-3E44-9434-5F68EB28CCE5}">
      <dgm:prSet/>
      <dgm:spPr/>
      <dgm:t>
        <a:bodyPr/>
        <a:lstStyle/>
        <a:p>
          <a:r>
            <a:rPr lang="en-US" dirty="0"/>
            <a:t>Journalists ask tax authorities for access to their shareholder registry. This is denied. A legal battle ensues</a:t>
          </a:r>
        </a:p>
      </dgm:t>
    </dgm:pt>
    <dgm:pt modelId="{304EBB90-E203-814E-9F02-E358B16CA75D}" type="parTrans" cxnId="{125A7E0B-D675-3A41-B8C2-4384C666C6BF}">
      <dgm:prSet/>
      <dgm:spPr/>
      <dgm:t>
        <a:bodyPr/>
        <a:lstStyle/>
        <a:p>
          <a:endParaRPr lang="nb-NO"/>
        </a:p>
      </dgm:t>
    </dgm:pt>
    <dgm:pt modelId="{315C5E84-1027-7A47-8661-4174FD913F1F}" type="sibTrans" cxnId="{125A7E0B-D675-3A41-B8C2-4384C666C6BF}">
      <dgm:prSet/>
      <dgm:spPr/>
      <dgm:t>
        <a:bodyPr/>
        <a:lstStyle/>
        <a:p>
          <a:endParaRPr lang="nb-NO"/>
        </a:p>
      </dgm:t>
    </dgm:pt>
    <dgm:pt modelId="{27C69DA9-5C20-5440-9F6E-BC97921DE818}">
      <dgm:prSet custT="1"/>
      <dgm:spPr/>
      <dgm:t>
        <a:bodyPr/>
        <a:lstStyle/>
        <a:p>
          <a:pPr>
            <a:defRPr b="1"/>
          </a:pPr>
          <a:r>
            <a:rPr lang="en-US" sz="1600" b="1" i="0" dirty="0"/>
            <a:t>2014</a:t>
          </a:r>
          <a:endParaRPr lang="en-US" sz="1600" i="0" dirty="0"/>
        </a:p>
      </dgm:t>
    </dgm:pt>
    <dgm:pt modelId="{36BE6989-520D-1047-AE0A-97D9D43ED6C3}" type="parTrans" cxnId="{0F8F7AF6-B614-AD46-A13F-1F1D7987AE6A}">
      <dgm:prSet/>
      <dgm:spPr/>
      <dgm:t>
        <a:bodyPr/>
        <a:lstStyle/>
        <a:p>
          <a:endParaRPr lang="nb-NO"/>
        </a:p>
      </dgm:t>
    </dgm:pt>
    <dgm:pt modelId="{C9C642A5-27BC-9A43-94C4-D7D7B7AC435A}" type="sibTrans" cxnId="{0F8F7AF6-B614-AD46-A13F-1F1D7987AE6A}">
      <dgm:prSet/>
      <dgm:spPr/>
      <dgm:t>
        <a:bodyPr/>
        <a:lstStyle/>
        <a:p>
          <a:endParaRPr lang="nb-NO"/>
        </a:p>
      </dgm:t>
    </dgm:pt>
    <dgm:pt modelId="{16DEB2AA-D74E-6E47-A350-1D0FC2F3BEB0}">
      <dgm:prSet/>
      <dgm:spPr/>
      <dgm:t>
        <a:bodyPr anchor="t"/>
        <a:lstStyle/>
        <a:p>
          <a:r>
            <a:rPr lang="en-US" i="0" dirty="0"/>
            <a:t>Ministry of finance hastily propose law making the shareholder registry secret</a:t>
          </a:r>
        </a:p>
      </dgm:t>
    </dgm:pt>
    <dgm:pt modelId="{14BDD98E-7A61-8045-91F0-015F1FEBA7FF}" type="parTrans" cxnId="{72592CA9-5366-9E46-AA79-36059DDA12DE}">
      <dgm:prSet/>
      <dgm:spPr/>
      <dgm:t>
        <a:bodyPr/>
        <a:lstStyle/>
        <a:p>
          <a:endParaRPr lang="nb-NO"/>
        </a:p>
      </dgm:t>
    </dgm:pt>
    <dgm:pt modelId="{46CAA8AD-8E3F-3E4F-ADCF-E7948E45B2F2}" type="sibTrans" cxnId="{72592CA9-5366-9E46-AA79-36059DDA12DE}">
      <dgm:prSet/>
      <dgm:spPr/>
      <dgm:t>
        <a:bodyPr/>
        <a:lstStyle/>
        <a:p>
          <a:endParaRPr lang="nb-NO"/>
        </a:p>
      </dgm:t>
    </dgm:pt>
    <dgm:pt modelId="{31EDDD33-BBE9-7B49-A0A6-C15FBFE4E4F3}">
      <dgm:prSet custT="1"/>
      <dgm:spPr/>
      <dgm:t>
        <a:bodyPr anchor="ctr"/>
        <a:lstStyle/>
        <a:p>
          <a:pPr>
            <a:defRPr b="1"/>
          </a:pPr>
          <a:r>
            <a:rPr lang="en-US" sz="1600" i="0" dirty="0"/>
            <a:t>2021</a:t>
          </a:r>
        </a:p>
      </dgm:t>
    </dgm:pt>
    <dgm:pt modelId="{32057704-3A64-A04F-B61D-0E9B477ECFAA}" type="parTrans" cxnId="{045C1429-46C0-D44E-ADED-78C28D2A3931}">
      <dgm:prSet/>
      <dgm:spPr/>
      <dgm:t>
        <a:bodyPr/>
        <a:lstStyle/>
        <a:p>
          <a:endParaRPr lang="nb-NO"/>
        </a:p>
      </dgm:t>
    </dgm:pt>
    <dgm:pt modelId="{8CBDCC96-E510-E84B-A713-4684546F4FE0}" type="sibTrans" cxnId="{045C1429-46C0-D44E-ADED-78C28D2A3931}">
      <dgm:prSet/>
      <dgm:spPr/>
      <dgm:t>
        <a:bodyPr/>
        <a:lstStyle/>
        <a:p>
          <a:endParaRPr lang="nb-NO"/>
        </a:p>
      </dgm:t>
    </dgm:pt>
    <dgm:pt modelId="{543FDBC8-E269-B742-9491-B838640F7BA0}">
      <dgm:prSet custT="1"/>
      <dgm:spPr/>
      <dgm:t>
        <a:bodyPr anchor="b"/>
        <a:lstStyle/>
        <a:p>
          <a:r>
            <a:rPr lang="en-US" sz="1200" i="0" dirty="0"/>
            <a:t>After receiving the concept study, the ministry of trade tries to get Parliament to abandon the project. Parliament refuses.</a:t>
          </a:r>
        </a:p>
      </dgm:t>
    </dgm:pt>
    <dgm:pt modelId="{EAD4321E-46E4-AE4A-B3CA-D619779C2D2E}" type="parTrans" cxnId="{8B386208-FAEA-A043-B503-504790CCCBAE}">
      <dgm:prSet/>
      <dgm:spPr/>
      <dgm:t>
        <a:bodyPr/>
        <a:lstStyle/>
        <a:p>
          <a:endParaRPr lang="nb-NO"/>
        </a:p>
      </dgm:t>
    </dgm:pt>
    <dgm:pt modelId="{0446280B-43E2-EA47-A8EA-3DD0590FBAD2}" type="sibTrans" cxnId="{8B386208-FAEA-A043-B503-504790CCCBAE}">
      <dgm:prSet/>
      <dgm:spPr/>
      <dgm:t>
        <a:bodyPr/>
        <a:lstStyle/>
        <a:p>
          <a:endParaRPr lang="nb-NO"/>
        </a:p>
      </dgm:t>
    </dgm:pt>
    <dgm:pt modelId="{642FE36A-313C-FE4F-9FDC-C15B625CBCD8}">
      <dgm:prSet/>
      <dgm:spPr/>
      <dgm:t>
        <a:bodyPr/>
        <a:lstStyle/>
        <a:p>
          <a:pPr>
            <a:defRPr b="1"/>
          </a:pPr>
          <a:r>
            <a:rPr lang="nb-NO" b="1" i="0" u="none" dirty="0"/>
            <a:t>11.06.2014</a:t>
          </a:r>
          <a:endParaRPr lang="nb-NO" b="1" dirty="0"/>
        </a:p>
      </dgm:t>
    </dgm:pt>
    <dgm:pt modelId="{F791BA93-2250-0940-968E-E1634CF8F138}" type="parTrans" cxnId="{8E1CFC4D-A8DF-6C44-9261-6A8CF5029DAB}">
      <dgm:prSet/>
      <dgm:spPr/>
      <dgm:t>
        <a:bodyPr/>
        <a:lstStyle/>
        <a:p>
          <a:endParaRPr lang="nb-NO"/>
        </a:p>
      </dgm:t>
    </dgm:pt>
    <dgm:pt modelId="{4A6802D6-0BEB-9145-B35C-6429EEC6060B}" type="sibTrans" cxnId="{8E1CFC4D-A8DF-6C44-9261-6A8CF5029DAB}">
      <dgm:prSet/>
      <dgm:spPr/>
      <dgm:t>
        <a:bodyPr/>
        <a:lstStyle/>
        <a:p>
          <a:endParaRPr lang="nb-NO"/>
        </a:p>
      </dgm:t>
    </dgm:pt>
    <dgm:pt modelId="{568300C2-0C89-7741-BA8F-7B096089222A}">
      <dgm:prSet/>
      <dgm:spPr/>
      <dgm:t>
        <a:bodyPr/>
        <a:lstStyle/>
        <a:p>
          <a:r>
            <a:rPr lang="nb-NO" dirty="0"/>
            <a:t>Parliament </a:t>
          </a:r>
          <a:r>
            <a:rPr lang="nb-NO" dirty="0" err="1"/>
            <a:t>decides</a:t>
          </a:r>
          <a:r>
            <a:rPr lang="nb-NO" dirty="0"/>
            <a:t> </a:t>
          </a:r>
          <a:r>
            <a:rPr lang="nb-NO" dirty="0" err="1"/>
            <a:t>that</a:t>
          </a:r>
          <a:r>
            <a:rPr lang="nb-NO" dirty="0"/>
            <a:t> Norway </a:t>
          </a:r>
          <a:r>
            <a:rPr lang="nb-NO" dirty="0" err="1"/>
            <a:t>shall</a:t>
          </a:r>
          <a:r>
            <a:rPr lang="nb-NO" dirty="0"/>
            <a:t> by 2015 </a:t>
          </a:r>
          <a:r>
            <a:rPr lang="nb-NO" dirty="0" err="1"/>
            <a:t>produce</a:t>
          </a:r>
          <a:r>
            <a:rPr lang="nb-NO" dirty="0"/>
            <a:t> a </a:t>
          </a:r>
          <a:r>
            <a:rPr lang="nb-NO" dirty="0" err="1"/>
            <a:t>public</a:t>
          </a:r>
          <a:r>
            <a:rPr lang="nb-NO" dirty="0"/>
            <a:t>, </a:t>
          </a:r>
          <a:r>
            <a:rPr lang="nb-NO" dirty="0" err="1"/>
            <a:t>publically</a:t>
          </a:r>
          <a:r>
            <a:rPr lang="nb-NO" dirty="0"/>
            <a:t> </a:t>
          </a:r>
          <a:r>
            <a:rPr lang="nb-NO" dirty="0" err="1"/>
            <a:t>available</a:t>
          </a:r>
          <a:r>
            <a:rPr lang="nb-NO" dirty="0"/>
            <a:t>, </a:t>
          </a:r>
          <a:r>
            <a:rPr lang="nb-NO" dirty="0" err="1"/>
            <a:t>shareholder</a:t>
          </a:r>
          <a:r>
            <a:rPr lang="nb-NO" dirty="0"/>
            <a:t> </a:t>
          </a:r>
          <a:r>
            <a:rPr lang="nb-NO" dirty="0" err="1"/>
            <a:t>registry</a:t>
          </a:r>
          <a:endParaRPr lang="nb-NO" dirty="0"/>
        </a:p>
      </dgm:t>
    </dgm:pt>
    <dgm:pt modelId="{7F59E8DE-6372-E541-87F3-D66EB7DE561D}" type="parTrans" cxnId="{CF2FDBC8-D774-5E4F-ABAE-0BA0E9624515}">
      <dgm:prSet/>
      <dgm:spPr/>
      <dgm:t>
        <a:bodyPr/>
        <a:lstStyle/>
        <a:p>
          <a:endParaRPr lang="nb-NO"/>
        </a:p>
      </dgm:t>
    </dgm:pt>
    <dgm:pt modelId="{048DBE1A-1106-C44B-B3C6-1442EA2142E1}" type="sibTrans" cxnId="{CF2FDBC8-D774-5E4F-ABAE-0BA0E9624515}">
      <dgm:prSet/>
      <dgm:spPr/>
      <dgm:t>
        <a:bodyPr/>
        <a:lstStyle/>
        <a:p>
          <a:endParaRPr lang="nb-NO"/>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9" custSzY="428624"/>
      <dgm:spPr>
        <a:prstGeom prst="homePlate">
          <a:avLst/>
        </a:prstGeom>
        <a:ln>
          <a:noFill/>
        </a:ln>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8"/>
      <dgm:spPr/>
    </dgm:pt>
    <dgm:pt modelId="{846B4BA4-33F0-43CE-A60E-B95E195AD5A9}" type="pres">
      <dgm:prSet presAssocID="{9DCEA5FC-4640-45AF-B712-7A4FD94AEF0D}" presName="Ellipse" presStyleLbl="fgAcc1" presStyleIdx="1" presStyleCnt="9"/>
      <dgm:spPr>
        <a:prstGeom prst="donut">
          <a:avLst/>
        </a:prstGeom>
      </dgm:spPr>
    </dgm:pt>
    <dgm:pt modelId="{A782CF5D-A585-4990-846A-5EDBD19A9BDB}" type="pres">
      <dgm:prSet presAssocID="{9DCEA5FC-4640-45AF-B712-7A4FD94AEF0D}" presName="L2TextContainer" presStyleLbl="revTx" presStyleIdx="0" presStyleCnt="16">
        <dgm:presLayoutVars>
          <dgm:bulletEnabled val="1"/>
        </dgm:presLayoutVars>
      </dgm:prSet>
      <dgm:spPr/>
    </dgm:pt>
    <dgm:pt modelId="{85C50C56-6DC8-4C47-8DBC-4FD6B1554AA4}" type="pres">
      <dgm:prSet presAssocID="{9DCEA5FC-4640-45AF-B712-7A4FD94AEF0D}" presName="L1TextContainer" presStyleLbl="revTx" presStyleIdx="1" presStyleCnt="16" custLinFactNeighborY="-14352">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47FA2571-103B-614E-AD38-91C2F887E1E7}" type="pres">
      <dgm:prSet presAssocID="{5EDFAD60-5C8C-5242-9BE0-477C743E8DDF}" presName="composite" presStyleCnt="0"/>
      <dgm:spPr/>
    </dgm:pt>
    <dgm:pt modelId="{BA4389D7-7272-F24B-AA88-CF895683A0FA}" type="pres">
      <dgm:prSet presAssocID="{5EDFAD60-5C8C-5242-9BE0-477C743E8DDF}" presName="ConnectorPoint" presStyleLbl="lnNode1" presStyleIdx="1"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E8D1EC54-8919-3047-A7A4-6B06755F5A5E}" type="pres">
      <dgm:prSet presAssocID="{5EDFAD60-5C8C-5242-9BE0-477C743E8DDF}" presName="DropPinPlaceHolder" presStyleCnt="0"/>
      <dgm:spPr/>
    </dgm:pt>
    <dgm:pt modelId="{F5B6A396-08DE-6844-8044-E787735E8EDF}" type="pres">
      <dgm:prSet presAssocID="{5EDFAD60-5C8C-5242-9BE0-477C743E8DDF}" presName="DropPin" presStyleLbl="alignNode1" presStyleIdx="1" presStyleCnt="8"/>
      <dgm:spPr/>
    </dgm:pt>
    <dgm:pt modelId="{ADB37386-81BE-A542-91EF-9D6FB464B525}" type="pres">
      <dgm:prSet presAssocID="{5EDFAD60-5C8C-5242-9BE0-477C743E8DDF}" presName="Ellipse" presStyleLbl="fgAcc1" presStyleIdx="2" presStyleCnt="9"/>
      <dgm:spPr>
        <a:solidFill>
          <a:schemeClr val="accent2">
            <a:alpha val="90000"/>
            <a:tint val="40000"/>
            <a:hueOff val="0"/>
            <a:satOff val="0"/>
            <a:lumOff val="0"/>
            <a:alphaOff val="0"/>
          </a:schemeClr>
        </a:solidFill>
        <a:ln w="12700" cap="flat" cmpd="sng" algn="ctr">
          <a:noFill/>
          <a:prstDash val="solid"/>
          <a:miter lim="800000"/>
        </a:ln>
        <a:effectLst/>
      </dgm:spPr>
    </dgm:pt>
    <dgm:pt modelId="{BC3AFE28-E0F5-4241-8BE6-73676AFAE7A0}" type="pres">
      <dgm:prSet presAssocID="{5EDFAD60-5C8C-5242-9BE0-477C743E8DDF}" presName="L2TextContainer" presStyleLbl="revTx" presStyleIdx="2" presStyleCnt="16">
        <dgm:presLayoutVars>
          <dgm:bulletEnabled val="1"/>
        </dgm:presLayoutVars>
      </dgm:prSet>
      <dgm:spPr/>
    </dgm:pt>
    <dgm:pt modelId="{170CF69D-2DC6-1744-9E24-C38457DCD9C7}" type="pres">
      <dgm:prSet presAssocID="{5EDFAD60-5C8C-5242-9BE0-477C743E8DDF}" presName="L1TextContainer" presStyleLbl="revTx" presStyleIdx="3" presStyleCnt="16">
        <dgm:presLayoutVars>
          <dgm:chMax val="1"/>
          <dgm:chPref val="1"/>
          <dgm:bulletEnabled val="1"/>
        </dgm:presLayoutVars>
      </dgm:prSet>
      <dgm:spPr/>
    </dgm:pt>
    <dgm:pt modelId="{12973244-AA57-EF41-926A-C22787DBA66D}" type="pres">
      <dgm:prSet presAssocID="{5EDFAD60-5C8C-5242-9BE0-477C743E8DDF}" presName="ConnectLine" presStyleLbl="sibTrans1D1" presStyleIdx="1" presStyleCnt="8"/>
      <dgm:spPr>
        <a:noFill/>
        <a:ln w="12700" cap="flat" cmpd="sng" algn="ctr">
          <a:solidFill>
            <a:schemeClr val="accent2">
              <a:hueOff val="0"/>
              <a:satOff val="0"/>
              <a:lumOff val="0"/>
              <a:alphaOff val="0"/>
            </a:schemeClr>
          </a:solidFill>
          <a:prstDash val="dash"/>
          <a:miter lim="800000"/>
        </a:ln>
        <a:effectLst/>
      </dgm:spPr>
    </dgm:pt>
    <dgm:pt modelId="{9560FEBF-3AB0-644A-AB02-94364CE27963}" type="pres">
      <dgm:prSet presAssocID="{5EDFAD60-5C8C-5242-9BE0-477C743E8DDF}" presName="EmptyPlaceHolder" presStyleCnt="0"/>
      <dgm:spPr/>
    </dgm:pt>
    <dgm:pt modelId="{C9101D92-6748-9C45-A2BB-75CE6F9D1C59}" type="pres">
      <dgm:prSet presAssocID="{B7858258-2A68-D549-9A4C-EABC0C710B8E}" presName="spaceBetweenRectangles" presStyleCnt="0"/>
      <dgm:spPr/>
    </dgm:pt>
    <dgm:pt modelId="{59B59FF1-D630-924D-888C-590C2C6DE51F}" type="pres">
      <dgm:prSet presAssocID="{27C69DA9-5C20-5440-9F6E-BC97921DE818}" presName="composite" presStyleCnt="0"/>
      <dgm:spPr/>
    </dgm:pt>
    <dgm:pt modelId="{45138CA4-9478-F948-925C-B6C6B4D6C10E}" type="pres">
      <dgm:prSet presAssocID="{27C69DA9-5C20-5440-9F6E-BC97921DE818}" presName="ConnectorPoint" presStyleLbl="lnNode1" presStyleIdx="2"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42238D76-493D-854F-BA72-008884279044}" type="pres">
      <dgm:prSet presAssocID="{27C69DA9-5C20-5440-9F6E-BC97921DE818}" presName="DropPinPlaceHolder" presStyleCnt="0"/>
      <dgm:spPr/>
    </dgm:pt>
    <dgm:pt modelId="{183EC927-1235-D94F-B34E-127777FD46AD}" type="pres">
      <dgm:prSet presAssocID="{27C69DA9-5C20-5440-9F6E-BC97921DE818}" presName="DropPin" presStyleLbl="alignNode1" presStyleIdx="2" presStyleCnt="8"/>
      <dgm:spPr/>
    </dgm:pt>
    <dgm:pt modelId="{ABDA9A01-4F32-384A-8E54-6C5C50FA5929}" type="pres">
      <dgm:prSet presAssocID="{27C69DA9-5C20-5440-9F6E-BC97921DE818}" presName="Ellipse" presStyleLbl="fgAcc1" presStyleIdx="3" presStyleCnt="9"/>
      <dgm:spPr>
        <a:solidFill>
          <a:schemeClr val="accent2">
            <a:alpha val="90000"/>
            <a:tint val="40000"/>
            <a:hueOff val="0"/>
            <a:satOff val="0"/>
            <a:lumOff val="0"/>
            <a:alphaOff val="0"/>
          </a:schemeClr>
        </a:solidFill>
        <a:ln w="12700" cap="flat" cmpd="sng" algn="ctr">
          <a:noFill/>
          <a:prstDash val="solid"/>
          <a:miter lim="800000"/>
        </a:ln>
        <a:effectLst/>
      </dgm:spPr>
    </dgm:pt>
    <dgm:pt modelId="{91589FAC-3B5D-8C42-8BE4-EFFA4FF5A821}" type="pres">
      <dgm:prSet presAssocID="{27C69DA9-5C20-5440-9F6E-BC97921DE818}" presName="L2TextContainer" presStyleLbl="revTx" presStyleIdx="4" presStyleCnt="16">
        <dgm:presLayoutVars>
          <dgm:bulletEnabled val="1"/>
        </dgm:presLayoutVars>
      </dgm:prSet>
      <dgm:spPr/>
    </dgm:pt>
    <dgm:pt modelId="{EC7CA0B5-2C6F-C54D-A3A7-B2BD334CD03A}" type="pres">
      <dgm:prSet presAssocID="{27C69DA9-5C20-5440-9F6E-BC97921DE818}" presName="L1TextContainer" presStyleLbl="revTx" presStyleIdx="5" presStyleCnt="16">
        <dgm:presLayoutVars>
          <dgm:chMax val="1"/>
          <dgm:chPref val="1"/>
          <dgm:bulletEnabled val="1"/>
        </dgm:presLayoutVars>
      </dgm:prSet>
      <dgm:spPr/>
    </dgm:pt>
    <dgm:pt modelId="{0ACD68D6-7AAA-2448-96E0-63A53DE3DD83}" type="pres">
      <dgm:prSet presAssocID="{27C69DA9-5C20-5440-9F6E-BC97921DE818}" presName="ConnectLine" presStyleLbl="sibTrans1D1" presStyleIdx="2" presStyleCnt="8"/>
      <dgm:spPr>
        <a:noFill/>
        <a:ln w="12700" cap="flat" cmpd="sng" algn="ctr">
          <a:solidFill>
            <a:schemeClr val="accent2">
              <a:hueOff val="0"/>
              <a:satOff val="0"/>
              <a:lumOff val="0"/>
              <a:alphaOff val="0"/>
            </a:schemeClr>
          </a:solidFill>
          <a:prstDash val="dash"/>
          <a:miter lim="800000"/>
        </a:ln>
        <a:effectLst/>
      </dgm:spPr>
    </dgm:pt>
    <dgm:pt modelId="{D2675510-4177-9F45-AF2D-A99C34790DDC}" type="pres">
      <dgm:prSet presAssocID="{27C69DA9-5C20-5440-9F6E-BC97921DE818}" presName="EmptyPlaceHolder" presStyleCnt="0"/>
      <dgm:spPr/>
    </dgm:pt>
    <dgm:pt modelId="{5E1ED49C-1319-C841-BC7A-3196DB5873C5}" type="pres">
      <dgm:prSet presAssocID="{C9C642A5-27BC-9A43-94C4-D7D7B7AC435A}" presName="spaceBetweenRectangles" presStyleCnt="0"/>
      <dgm:spPr/>
    </dgm:pt>
    <dgm:pt modelId="{F6EE0CF1-0846-4B4D-961A-E6E6C0FCBF09}" type="pres">
      <dgm:prSet presAssocID="{642FE36A-313C-FE4F-9FDC-C15B625CBCD8}" presName="composite" presStyleCnt="0"/>
      <dgm:spPr/>
    </dgm:pt>
    <dgm:pt modelId="{629F24A1-3C61-7B4D-B16D-559006E99451}" type="pres">
      <dgm:prSet presAssocID="{642FE36A-313C-FE4F-9FDC-C15B625CBCD8}" presName="ConnectorPoint" presStyleLbl="lnNode1" presStyleIdx="3"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57551C4A-C8F5-594C-97DB-0BD9757982AF}" type="pres">
      <dgm:prSet presAssocID="{642FE36A-313C-FE4F-9FDC-C15B625CBCD8}" presName="DropPinPlaceHolder" presStyleCnt="0"/>
      <dgm:spPr/>
    </dgm:pt>
    <dgm:pt modelId="{462AC30C-62C4-DA40-9933-D30019D4A544}" type="pres">
      <dgm:prSet presAssocID="{642FE36A-313C-FE4F-9FDC-C15B625CBCD8}" presName="DropPin" presStyleLbl="alignNode1" presStyleIdx="3" presStyleCnt="8"/>
      <dgm:spPr/>
    </dgm:pt>
    <dgm:pt modelId="{997DC72F-2057-3043-9400-2A6AD18666D9}" type="pres">
      <dgm:prSet presAssocID="{642FE36A-313C-FE4F-9FDC-C15B625CBCD8}" presName="Ellipse" presStyleLbl="fgAcc1" presStyleIdx="4" presStyleCnt="9"/>
      <dgm:spPr>
        <a:solidFill>
          <a:schemeClr val="accent2">
            <a:alpha val="90000"/>
            <a:tint val="40000"/>
            <a:hueOff val="0"/>
            <a:satOff val="0"/>
            <a:lumOff val="0"/>
            <a:alphaOff val="0"/>
          </a:schemeClr>
        </a:solidFill>
        <a:ln w="12700" cap="flat" cmpd="sng" algn="ctr">
          <a:noFill/>
          <a:prstDash val="solid"/>
          <a:miter lim="800000"/>
        </a:ln>
        <a:effectLst/>
      </dgm:spPr>
    </dgm:pt>
    <dgm:pt modelId="{45A6AF5D-4F1A-BA46-B0B2-813366A0CA1C}" type="pres">
      <dgm:prSet presAssocID="{642FE36A-313C-FE4F-9FDC-C15B625CBCD8}" presName="L2TextContainer" presStyleLbl="revTx" presStyleIdx="6" presStyleCnt="16">
        <dgm:presLayoutVars>
          <dgm:bulletEnabled val="1"/>
        </dgm:presLayoutVars>
      </dgm:prSet>
      <dgm:spPr/>
    </dgm:pt>
    <dgm:pt modelId="{AFCDC754-CDA2-0A40-8597-24959D1C8F6B}" type="pres">
      <dgm:prSet presAssocID="{642FE36A-313C-FE4F-9FDC-C15B625CBCD8}" presName="L1TextContainer" presStyleLbl="revTx" presStyleIdx="7" presStyleCnt="16">
        <dgm:presLayoutVars>
          <dgm:chMax val="1"/>
          <dgm:chPref val="1"/>
          <dgm:bulletEnabled val="1"/>
        </dgm:presLayoutVars>
      </dgm:prSet>
      <dgm:spPr/>
    </dgm:pt>
    <dgm:pt modelId="{3DBB3459-5DD9-514D-9922-FF670CEFD746}" type="pres">
      <dgm:prSet presAssocID="{642FE36A-313C-FE4F-9FDC-C15B625CBCD8}" presName="ConnectLine" presStyleLbl="sibTrans1D1" presStyleIdx="3" presStyleCnt="8"/>
      <dgm:spPr>
        <a:noFill/>
        <a:ln w="12700" cap="flat" cmpd="sng" algn="ctr">
          <a:solidFill>
            <a:schemeClr val="accent2">
              <a:hueOff val="0"/>
              <a:satOff val="0"/>
              <a:lumOff val="0"/>
              <a:alphaOff val="0"/>
            </a:schemeClr>
          </a:solidFill>
          <a:prstDash val="dash"/>
          <a:miter lim="800000"/>
        </a:ln>
        <a:effectLst/>
      </dgm:spPr>
    </dgm:pt>
    <dgm:pt modelId="{B8B16F24-5DFB-2043-A795-8DBC8FA048F4}" type="pres">
      <dgm:prSet presAssocID="{642FE36A-313C-FE4F-9FDC-C15B625CBCD8}" presName="EmptyPlaceHolder" presStyleCnt="0"/>
      <dgm:spPr/>
    </dgm:pt>
    <dgm:pt modelId="{54943521-3F27-7D48-B532-9EC3AC2AE7C7}" type="pres">
      <dgm:prSet presAssocID="{4A6802D6-0BEB-9145-B35C-6429EEC6060B}"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4"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4" presStyleCnt="8"/>
      <dgm:spPr/>
    </dgm:pt>
    <dgm:pt modelId="{6EDDD44C-F5E4-49AD-B1D9-346B8B8AEE8F}" type="pres">
      <dgm:prSet presAssocID="{CA6B1BA0-B2FC-48AD-8EDA-F4AAA4AF2782}" presName="Ellipse" presStyleLbl="fgAcc1" presStyleIdx="5" presStyleCnt="9"/>
      <dgm:spPr>
        <a:prstGeom prst="donut">
          <a:avLst/>
        </a:prstGeom>
      </dgm:spPr>
    </dgm:pt>
    <dgm:pt modelId="{FE564261-183D-47F9-8E7E-BCFC5023A815}" type="pres">
      <dgm:prSet presAssocID="{CA6B1BA0-B2FC-48AD-8EDA-F4AAA4AF2782}" presName="L2TextContainer" presStyleLbl="revTx" presStyleIdx="8" presStyleCnt="16">
        <dgm:presLayoutVars>
          <dgm:bulletEnabled val="1"/>
        </dgm:presLayoutVars>
      </dgm:prSet>
      <dgm:spPr/>
    </dgm:pt>
    <dgm:pt modelId="{3DA36ABE-9810-4ED4-9A55-2905E7588D06}" type="pres">
      <dgm:prSet presAssocID="{CA6B1BA0-B2FC-48AD-8EDA-F4AAA4AF2782}" presName="L1TextContainer" presStyleLbl="revTx" presStyleIdx="9" presStyleCnt="16">
        <dgm:presLayoutVars>
          <dgm:chMax val="1"/>
          <dgm:chPref val="1"/>
          <dgm:bulletEnabled val="1"/>
        </dgm:presLayoutVars>
      </dgm:prSet>
      <dgm:spPr/>
    </dgm:pt>
    <dgm:pt modelId="{4B9F5909-A57C-4893-9C8A-D5960FE9BE37}" type="pres">
      <dgm:prSet presAssocID="{CA6B1BA0-B2FC-48AD-8EDA-F4AAA4AF2782}" presName="ConnectLine" presStyleLbl="sibTrans1D1" presStyleIdx="4" presStyleCnt="8"/>
      <dgm:spPr>
        <a:xfrm>
          <a:off x="4960678" y="2690813"/>
          <a:ext cx="0" cy="1592961"/>
        </a:xfrm>
        <a:prstGeom prst="line">
          <a:avLst/>
        </a:prstGeom>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5"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5" presStyleCnt="8"/>
      <dgm:spPr/>
    </dgm:pt>
    <dgm:pt modelId="{48CA82DA-B677-461B-A08D-337683480059}" type="pres">
      <dgm:prSet presAssocID="{212ADAAB-D5CB-4BBC-8DAF-7340FD334994}" presName="Ellipse" presStyleLbl="fgAcc1" presStyleIdx="6" presStyleCnt="9"/>
      <dgm:spPr>
        <a:prstGeom prst="donut">
          <a:avLst/>
        </a:prstGeom>
      </dgm:spPr>
    </dgm:pt>
    <dgm:pt modelId="{D1646913-A3FA-4470-A3E9-C64B0A13A62A}" type="pres">
      <dgm:prSet presAssocID="{212ADAAB-D5CB-4BBC-8DAF-7340FD334994}" presName="L2TextContainer" presStyleLbl="revTx" presStyleIdx="10" presStyleCnt="16">
        <dgm:presLayoutVars>
          <dgm:bulletEnabled val="1"/>
        </dgm:presLayoutVars>
      </dgm:prSet>
      <dgm:spPr/>
    </dgm:pt>
    <dgm:pt modelId="{6EC2FC68-E1B8-4274-8090-C2C96A4CD82C}" type="pres">
      <dgm:prSet presAssocID="{212ADAAB-D5CB-4BBC-8DAF-7340FD334994}" presName="L1TextContainer" presStyleLbl="revTx" presStyleIdx="11" presStyleCnt="16">
        <dgm:presLayoutVars>
          <dgm:chMax val="1"/>
          <dgm:chPref val="1"/>
          <dgm:bulletEnabled val="1"/>
        </dgm:presLayoutVars>
      </dgm:prSet>
      <dgm:spPr/>
    </dgm:pt>
    <dgm:pt modelId="{4F41BF23-550C-4E7F-977E-3D22E3AF7B51}" type="pres">
      <dgm:prSet presAssocID="{212ADAAB-D5CB-4BBC-8DAF-7340FD334994}" presName="ConnectLine" presStyleLbl="sibTrans1D1" presStyleIdx="5" presStyleCnt="8"/>
      <dgm:spPr>
        <a:xfrm>
          <a:off x="6519360" y="1097851"/>
          <a:ext cx="0" cy="1592961"/>
        </a:xfrm>
        <a:prstGeom prst="line">
          <a:avLst/>
        </a:prstGeom>
      </dgm:spPr>
    </dgm:pt>
    <dgm:pt modelId="{5018695D-CFD4-49F8-8967-BA8A0C0A0DE1}" type="pres">
      <dgm:prSet presAssocID="{212ADAAB-D5CB-4BBC-8DAF-7340FD334994}" presName="EmptyPlaceHolder" presStyleCnt="0"/>
      <dgm:spPr/>
    </dgm:pt>
    <dgm:pt modelId="{61EA613E-57A8-485F-A4A9-29037092E83A}" type="pres">
      <dgm:prSet presAssocID="{AB2787E4-2A8B-428D-A4AE-2B14DCFFC4E7}" presName="spaceBetweenRectangles" presStyleCnt="0"/>
      <dgm:spPr/>
    </dgm:pt>
    <dgm:pt modelId="{7844846D-04AA-C244-9844-93DD672CB2CA}" type="pres">
      <dgm:prSet presAssocID="{3C020082-330C-5E48-A677-E6C7ACABAB4F}" presName="composite" presStyleCnt="0"/>
      <dgm:spPr/>
    </dgm:pt>
    <dgm:pt modelId="{329A95C0-B6B3-5B4C-AA53-86DB4822BB45}" type="pres">
      <dgm:prSet presAssocID="{3C020082-330C-5E48-A677-E6C7ACABAB4F}" presName="ConnectorPoint" presStyleLbl="lnNode1" presStyleIdx="6"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39FD102B-50E4-C444-A9B7-621DD25BBE61}" type="pres">
      <dgm:prSet presAssocID="{3C020082-330C-5E48-A677-E6C7ACABAB4F}" presName="DropPinPlaceHolder" presStyleCnt="0"/>
      <dgm:spPr/>
    </dgm:pt>
    <dgm:pt modelId="{E4E46739-6BB9-6941-A1F6-57BB03E004FC}" type="pres">
      <dgm:prSet presAssocID="{3C020082-330C-5E48-A677-E6C7ACABAB4F}" presName="DropPin" presStyleLbl="alignNode1" presStyleIdx="6" presStyleCnt="8"/>
      <dgm:spPr/>
    </dgm:pt>
    <dgm:pt modelId="{BB49908D-491D-5043-B0F5-C48685B9CED2}" type="pres">
      <dgm:prSet presAssocID="{3C020082-330C-5E48-A677-E6C7ACABAB4F}" presName="Ellipse" presStyleLbl="fgAcc1" presStyleIdx="7" presStyleCnt="9"/>
      <dgm:spPr>
        <a:solidFill>
          <a:schemeClr val="accent2">
            <a:alpha val="90000"/>
            <a:tint val="40000"/>
            <a:hueOff val="0"/>
            <a:satOff val="0"/>
            <a:lumOff val="0"/>
            <a:alphaOff val="0"/>
          </a:schemeClr>
        </a:solidFill>
        <a:ln w="12700" cap="flat" cmpd="sng" algn="ctr">
          <a:noFill/>
          <a:prstDash val="solid"/>
          <a:miter lim="800000"/>
        </a:ln>
        <a:effectLst/>
      </dgm:spPr>
    </dgm:pt>
    <dgm:pt modelId="{A084F242-5B86-194D-9052-148B20718391}" type="pres">
      <dgm:prSet presAssocID="{3C020082-330C-5E48-A677-E6C7ACABAB4F}" presName="L2TextContainer" presStyleLbl="revTx" presStyleIdx="12" presStyleCnt="16">
        <dgm:presLayoutVars>
          <dgm:bulletEnabled val="1"/>
        </dgm:presLayoutVars>
      </dgm:prSet>
      <dgm:spPr/>
    </dgm:pt>
    <dgm:pt modelId="{06DB5E7F-45AC-354F-83EF-CF3EFEF2AA4C}" type="pres">
      <dgm:prSet presAssocID="{3C020082-330C-5E48-A677-E6C7ACABAB4F}" presName="L1TextContainer" presStyleLbl="revTx" presStyleIdx="13" presStyleCnt="16" custScaleY="136990" custLinFactNeighborY="-10764">
        <dgm:presLayoutVars>
          <dgm:chMax val="1"/>
          <dgm:chPref val="1"/>
          <dgm:bulletEnabled val="1"/>
        </dgm:presLayoutVars>
      </dgm:prSet>
      <dgm:spPr/>
    </dgm:pt>
    <dgm:pt modelId="{CA3254BB-5518-574E-99AD-764054085BF5}" type="pres">
      <dgm:prSet presAssocID="{3C020082-330C-5E48-A677-E6C7ACABAB4F}" presName="ConnectLine" presStyleLbl="sibTrans1D1" presStyleIdx="6" presStyleCnt="8"/>
      <dgm:spPr>
        <a:noFill/>
        <a:ln w="12700" cap="flat" cmpd="sng" algn="ctr">
          <a:solidFill>
            <a:schemeClr val="accent2">
              <a:hueOff val="0"/>
              <a:satOff val="0"/>
              <a:lumOff val="0"/>
              <a:alphaOff val="0"/>
            </a:schemeClr>
          </a:solidFill>
          <a:prstDash val="dash"/>
          <a:miter lim="800000"/>
        </a:ln>
        <a:effectLst/>
      </dgm:spPr>
    </dgm:pt>
    <dgm:pt modelId="{C27127E4-4B0E-AC49-9717-87F076389BAF}" type="pres">
      <dgm:prSet presAssocID="{3C020082-330C-5E48-A677-E6C7ACABAB4F}" presName="EmptyPlaceHolder" presStyleCnt="0"/>
      <dgm:spPr/>
    </dgm:pt>
    <dgm:pt modelId="{3C551411-3E73-6B47-B631-F8EF864EFECE}" type="pres">
      <dgm:prSet presAssocID="{7ECF5AE6-22E9-E749-A63F-77E81AF3D2F3}" presName="spaceBetweenRectangles" presStyleCnt="0"/>
      <dgm:spPr/>
    </dgm:pt>
    <dgm:pt modelId="{7E3C3B7E-8CC2-6D4B-A612-A52B45C99461}" type="pres">
      <dgm:prSet presAssocID="{31EDDD33-BBE9-7B49-A0A6-C15FBFE4E4F3}" presName="composite" presStyleCnt="0"/>
      <dgm:spPr/>
    </dgm:pt>
    <dgm:pt modelId="{6454F8A8-27EE-7E4B-A704-3A8724C39F04}" type="pres">
      <dgm:prSet presAssocID="{31EDDD33-BBE9-7B49-A0A6-C15FBFE4E4F3}" presName="ConnectorPoint" presStyleLbl="lnNode1" presStyleIdx="7" presStyleCnt="8"/>
      <dgm:spPr>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gm:spPr>
    </dgm:pt>
    <dgm:pt modelId="{0263EC8F-D1B8-214F-A6D5-E3966F629BCE}" type="pres">
      <dgm:prSet presAssocID="{31EDDD33-BBE9-7B49-A0A6-C15FBFE4E4F3}" presName="DropPinPlaceHolder" presStyleCnt="0"/>
      <dgm:spPr/>
    </dgm:pt>
    <dgm:pt modelId="{C585108B-6AF6-864A-B51A-B348A1358556}" type="pres">
      <dgm:prSet presAssocID="{31EDDD33-BBE9-7B49-A0A6-C15FBFE4E4F3}" presName="DropPin" presStyleLbl="alignNode1" presStyleIdx="7" presStyleCnt="8"/>
      <dgm:spPr/>
    </dgm:pt>
    <dgm:pt modelId="{A1491233-BD73-2444-8407-F70FAEE4886E}" type="pres">
      <dgm:prSet presAssocID="{31EDDD33-BBE9-7B49-A0A6-C15FBFE4E4F3}" presName="Ellipse" presStyleLbl="fgAcc1" presStyleIdx="8" presStyleCnt="9"/>
      <dgm:spPr>
        <a:solidFill>
          <a:schemeClr val="accent2">
            <a:alpha val="90000"/>
            <a:tint val="40000"/>
            <a:hueOff val="0"/>
            <a:satOff val="0"/>
            <a:lumOff val="0"/>
            <a:alphaOff val="0"/>
          </a:schemeClr>
        </a:solidFill>
        <a:ln w="12700" cap="flat" cmpd="sng" algn="ctr">
          <a:noFill/>
          <a:prstDash val="solid"/>
          <a:miter lim="800000"/>
        </a:ln>
        <a:effectLst/>
      </dgm:spPr>
    </dgm:pt>
    <dgm:pt modelId="{5F836C42-20DE-814F-9304-90FD82E8296C}" type="pres">
      <dgm:prSet presAssocID="{31EDDD33-BBE9-7B49-A0A6-C15FBFE4E4F3}" presName="L2TextContainer" presStyleLbl="revTx" presStyleIdx="14" presStyleCnt="16">
        <dgm:presLayoutVars>
          <dgm:bulletEnabled val="1"/>
        </dgm:presLayoutVars>
      </dgm:prSet>
      <dgm:spPr/>
    </dgm:pt>
    <dgm:pt modelId="{702C9F7A-B728-1843-885A-61E58FED9CD0}" type="pres">
      <dgm:prSet presAssocID="{31EDDD33-BBE9-7B49-A0A6-C15FBFE4E4F3}" presName="L1TextContainer" presStyleLbl="revTx" presStyleIdx="15" presStyleCnt="16">
        <dgm:presLayoutVars>
          <dgm:chMax val="1"/>
          <dgm:chPref val="1"/>
          <dgm:bulletEnabled val="1"/>
        </dgm:presLayoutVars>
      </dgm:prSet>
      <dgm:spPr/>
    </dgm:pt>
    <dgm:pt modelId="{55A0C584-A41B-D644-BC36-A6FA35D96B08}" type="pres">
      <dgm:prSet presAssocID="{31EDDD33-BBE9-7B49-A0A6-C15FBFE4E4F3}" presName="ConnectLine" presStyleLbl="sibTrans1D1" presStyleIdx="7" presStyleCnt="8"/>
      <dgm:spPr>
        <a:noFill/>
        <a:ln w="12700" cap="flat" cmpd="sng" algn="ctr">
          <a:solidFill>
            <a:schemeClr val="accent2">
              <a:hueOff val="0"/>
              <a:satOff val="0"/>
              <a:lumOff val="0"/>
              <a:alphaOff val="0"/>
            </a:schemeClr>
          </a:solidFill>
          <a:prstDash val="dash"/>
          <a:miter lim="800000"/>
        </a:ln>
        <a:effectLst/>
      </dgm:spPr>
    </dgm:pt>
    <dgm:pt modelId="{0EE1FBD5-72E8-9240-B9E6-98EBC4BE2CD1}" type="pres">
      <dgm:prSet presAssocID="{31EDDD33-BBE9-7B49-A0A6-C15FBFE4E4F3}" presName="EmptyPlaceHolder" presStyleCnt="0"/>
      <dgm:spPr/>
    </dgm:pt>
  </dgm:ptLst>
  <dgm:cxnLst>
    <dgm:cxn modelId="{AEE62C05-0AB1-7545-9A56-6B0D29CB2394}" type="presOf" srcId="{27C69DA9-5C20-5440-9F6E-BC97921DE818}" destId="{EC7CA0B5-2C6F-C54D-A3A7-B2BD334CD03A}" srcOrd="0" destOrd="0" presId="urn:microsoft.com/office/officeart/2017/3/layout/DropPinTimeline"/>
    <dgm:cxn modelId="{8B386208-FAEA-A043-B503-504790CCCBAE}" srcId="{31EDDD33-BBE9-7B49-A0A6-C15FBFE4E4F3}" destId="{543FDBC8-E269-B742-9491-B838640F7BA0}" srcOrd="0" destOrd="0" parTransId="{EAD4321E-46E4-AE4A-B3CA-D619779C2D2E}" sibTransId="{0446280B-43E2-EA47-A8EA-3DD0590FBAD2}"/>
    <dgm:cxn modelId="{125A7E0B-D675-3A41-B8C2-4384C666C6BF}" srcId="{5EDFAD60-5C8C-5242-9BE0-477C743E8DDF}" destId="{45E75AF1-7C03-3E44-9434-5F68EB28CCE5}" srcOrd="0" destOrd="0" parTransId="{304EBB90-E203-814E-9F02-E358B16CA75D}" sibTransId="{315C5E84-1027-7A47-8661-4174FD913F1F}"/>
    <dgm:cxn modelId="{2F02861A-3FDC-4C2B-B724-282D5914D85A}" type="presOf" srcId="{212ADAAB-D5CB-4BBC-8DAF-7340FD334994}" destId="{6EC2FC68-E1B8-4274-8090-C2C96A4CD82C}" srcOrd="0" destOrd="0" presId="urn:microsoft.com/office/officeart/2017/3/layout/DropPinTimeline"/>
    <dgm:cxn modelId="{045C1429-46C0-D44E-ADED-78C28D2A3931}" srcId="{63085546-7C7C-4B3E-ABEB-2669F1A65FB2}" destId="{31EDDD33-BBE9-7B49-A0A6-C15FBFE4E4F3}" srcOrd="7" destOrd="0" parTransId="{32057704-3A64-A04F-B61D-0E9B477ECFAA}" sibTransId="{8CBDCC96-E510-E84B-A713-4684546F4FE0}"/>
    <dgm:cxn modelId="{146C3436-7349-460D-8FAF-B5C22B68A41F}" type="presOf" srcId="{CA6B1BA0-B2FC-48AD-8EDA-F4AAA4AF2782}" destId="{3DA36ABE-9810-4ED4-9A55-2905E7588D06}" srcOrd="0" destOrd="0" presId="urn:microsoft.com/office/officeart/2017/3/layout/DropPinTimeline"/>
    <dgm:cxn modelId="{6ECF5242-3F1D-5C43-B07B-4655AAF8E875}" type="presOf" srcId="{543FDBC8-E269-B742-9491-B838640F7BA0}" destId="{5F836C42-20DE-814F-9304-90FD82E8296C}" srcOrd="0" destOrd="0" presId="urn:microsoft.com/office/officeart/2017/3/layout/DropPinTimeline"/>
    <dgm:cxn modelId="{D82B2347-CB38-6744-BD07-061950CD3494}" type="presOf" srcId="{568300C2-0C89-7741-BA8F-7B096089222A}" destId="{45A6AF5D-4F1A-BA46-B0B2-813366A0CA1C}" srcOrd="0" destOrd="0" presId="urn:microsoft.com/office/officeart/2017/3/layout/DropPinTimeline"/>
    <dgm:cxn modelId="{3932884C-6550-2E45-9C2A-18AE0277C614}" type="presOf" srcId="{B2A8B877-6E29-6746-A857-BD6EA1F6B201}" destId="{A084F242-5B86-194D-9052-148B20718391}" srcOrd="0" destOrd="0" presId="urn:microsoft.com/office/officeart/2017/3/layout/DropPinTimeline"/>
    <dgm:cxn modelId="{881A684D-D751-B748-9635-285CF1C2DE86}" type="presOf" srcId="{16DEB2AA-D74E-6E47-A350-1D0FC2F3BEB0}" destId="{91589FAC-3B5D-8C42-8BE4-EFFA4FF5A821}" srcOrd="0" destOrd="0" presId="urn:microsoft.com/office/officeart/2017/3/layout/DropPinTimeline"/>
    <dgm:cxn modelId="{8E1CFC4D-A8DF-6C44-9261-6A8CF5029DAB}" srcId="{63085546-7C7C-4B3E-ABEB-2669F1A65FB2}" destId="{642FE36A-313C-FE4F-9FDC-C15B625CBCD8}" srcOrd="3" destOrd="0" parTransId="{F791BA93-2250-0940-968E-E1634CF8F138}" sibTransId="{4A6802D6-0BEB-9145-B35C-6429EEC6060B}"/>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761E4B58-8AA0-4EE9-9827-01A0CA5D8AAC}" type="presOf" srcId="{9DCEA5FC-4640-45AF-B712-7A4FD94AEF0D}" destId="{85C50C56-6DC8-4C47-8DBC-4FD6B1554AA4}"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5" destOrd="0" parTransId="{45F6D312-A686-491E-95E3-EFB9640CC472}" sibTransId="{AB2787E4-2A8B-428D-A4AE-2B14DCFFC4E7}"/>
    <dgm:cxn modelId="{7C614B6E-8D16-BA46-A86E-1B31EE76EFE3}" type="presOf" srcId="{45E75AF1-7C03-3E44-9434-5F68EB28CCE5}" destId="{BC3AFE28-E0F5-4241-8BE6-73676AFAE7A0}" srcOrd="0" destOrd="0" presId="urn:microsoft.com/office/officeart/2017/3/layout/DropPinTimeline"/>
    <dgm:cxn modelId="{2802187F-7EB3-49BE-9C62-E8F8F0567AFB}" type="presOf" srcId="{3CB04A44-4013-4CA7-90FD-29AFC3C15E37}" destId="{FE564261-183D-47F9-8E7E-BCFC5023A815}"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72592CA9-5366-9E46-AA79-36059DDA12DE}" srcId="{27C69DA9-5C20-5440-9F6E-BC97921DE818}" destId="{16DEB2AA-D74E-6E47-A350-1D0FC2F3BEB0}" srcOrd="0" destOrd="0" parTransId="{14BDD98E-7A61-8045-91F0-015F1FEBA7FF}" sibTransId="{46CAA8AD-8E3F-3E4F-ADCF-E7948E45B2F2}"/>
    <dgm:cxn modelId="{D2792FAF-0EC3-584A-A67F-B8975D4EE9D6}" type="presOf" srcId="{31EDDD33-BBE9-7B49-A0A6-C15FBFE4E4F3}" destId="{702C9F7A-B728-1843-885A-61E58FED9CD0}" srcOrd="0" destOrd="0" presId="urn:microsoft.com/office/officeart/2017/3/layout/DropPinTimeline"/>
    <dgm:cxn modelId="{EE4510B3-FA31-DD44-9B80-1E621EB703CA}" srcId="{63085546-7C7C-4B3E-ABEB-2669F1A65FB2}" destId="{3C020082-330C-5E48-A677-E6C7ACABAB4F}" srcOrd="6" destOrd="0" parTransId="{50A0A075-55E6-C047-A788-433B0E14F18E}" sibTransId="{7ECF5AE6-22E9-E749-A63F-77E81AF3D2F3}"/>
    <dgm:cxn modelId="{6B9B1EBC-E180-434F-9551-E3D93B7606FF}" srcId="{63085546-7C7C-4B3E-ABEB-2669F1A65FB2}" destId="{5EDFAD60-5C8C-5242-9BE0-477C743E8DDF}" srcOrd="1" destOrd="0" parTransId="{3D8317E7-D888-C74E-872F-7BE1E23A00F2}" sibTransId="{B7858258-2A68-D549-9A4C-EABC0C710B8E}"/>
    <dgm:cxn modelId="{CD9FCFBD-1D55-AC4A-A48E-13C2B2F58094}" srcId="{3C020082-330C-5E48-A677-E6C7ACABAB4F}" destId="{B2A8B877-6E29-6746-A857-BD6EA1F6B201}" srcOrd="0" destOrd="0" parTransId="{C8DECE56-34C7-F644-98A1-6D320212C605}" sibTransId="{F9374370-99A6-7C4A-B4A6-2D7CAB3A0CAF}"/>
    <dgm:cxn modelId="{CF2FDBC8-D774-5E4F-ABAE-0BA0E9624515}" srcId="{642FE36A-313C-FE4F-9FDC-C15B625CBCD8}" destId="{568300C2-0C89-7741-BA8F-7B096089222A}" srcOrd="0" destOrd="0" parTransId="{7F59E8DE-6372-E541-87F3-D66EB7DE561D}" sibTransId="{048DBE1A-1106-C44B-B3C6-1442EA2142E1}"/>
    <dgm:cxn modelId="{F19960D6-9FFB-0C46-9343-D4FB44339292}" type="presOf" srcId="{642FE36A-313C-FE4F-9FDC-C15B625CBCD8}" destId="{AFCDC754-CDA2-0A40-8597-24959D1C8F6B}" srcOrd="0" destOrd="0" presId="urn:microsoft.com/office/officeart/2017/3/layout/DropPinTimeline"/>
    <dgm:cxn modelId="{093D31DD-93A8-6242-B7DE-244725664F13}" type="presOf" srcId="{5EDFAD60-5C8C-5242-9BE0-477C743E8DDF}" destId="{170CF69D-2DC6-1744-9E24-C38457DCD9C7}" srcOrd="0" destOrd="0" presId="urn:microsoft.com/office/officeart/2017/3/layout/DropPinTimeline"/>
    <dgm:cxn modelId="{CD6B6EE8-3813-4EF1-BFEC-C005A3326D63}" srcId="{63085546-7C7C-4B3E-ABEB-2669F1A65FB2}" destId="{CA6B1BA0-B2FC-48AD-8EDA-F4AAA4AF2782}" srcOrd="4" destOrd="0" parTransId="{D7D3AA07-BCB9-4212-A556-E90870FB1413}" sibTransId="{39FB540D-D808-4040-9A37-0AC474C0212F}"/>
    <dgm:cxn modelId="{0F8F7AF6-B614-AD46-A13F-1F1D7987AE6A}" srcId="{63085546-7C7C-4B3E-ABEB-2669F1A65FB2}" destId="{27C69DA9-5C20-5440-9F6E-BC97921DE818}" srcOrd="2" destOrd="0" parTransId="{36BE6989-520D-1047-AE0A-97D9D43ED6C3}" sibTransId="{C9C642A5-27BC-9A43-94C4-D7D7B7AC435A}"/>
    <dgm:cxn modelId="{7DFDBBFA-92F0-FF46-94EF-2BDDACC150FE}" type="presOf" srcId="{3C020082-330C-5E48-A677-E6C7ACABAB4F}" destId="{06DB5E7F-45AC-354F-83EF-CF3EFEF2AA4C}" srcOrd="0" destOrd="0" presId="urn:microsoft.com/office/officeart/2017/3/layout/DropPinTimeline"/>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98C43888-8A01-6047-924D-B427C7A5FC1C}" type="presParOf" srcId="{46A6B157-7198-41C4-9D25-C4F8885F1B6F}" destId="{47FA2571-103B-614E-AD38-91C2F887E1E7}" srcOrd="2" destOrd="0" presId="urn:microsoft.com/office/officeart/2017/3/layout/DropPinTimeline"/>
    <dgm:cxn modelId="{D2ECB8FC-8DEE-6347-B72D-68C3620F0B93}" type="presParOf" srcId="{47FA2571-103B-614E-AD38-91C2F887E1E7}" destId="{BA4389D7-7272-F24B-AA88-CF895683A0FA}" srcOrd="0" destOrd="0" presId="urn:microsoft.com/office/officeart/2017/3/layout/DropPinTimeline"/>
    <dgm:cxn modelId="{04029D22-1811-0745-93CD-94D2303277B7}" type="presParOf" srcId="{47FA2571-103B-614E-AD38-91C2F887E1E7}" destId="{E8D1EC54-8919-3047-A7A4-6B06755F5A5E}" srcOrd="1" destOrd="0" presId="urn:microsoft.com/office/officeart/2017/3/layout/DropPinTimeline"/>
    <dgm:cxn modelId="{5BA798E8-13FA-994D-9736-3D32ADD9A55A}" type="presParOf" srcId="{E8D1EC54-8919-3047-A7A4-6B06755F5A5E}" destId="{F5B6A396-08DE-6844-8044-E787735E8EDF}" srcOrd="0" destOrd="0" presId="urn:microsoft.com/office/officeart/2017/3/layout/DropPinTimeline"/>
    <dgm:cxn modelId="{8DD34504-3804-6949-8670-C5F80999CC23}" type="presParOf" srcId="{E8D1EC54-8919-3047-A7A4-6B06755F5A5E}" destId="{ADB37386-81BE-A542-91EF-9D6FB464B525}" srcOrd="1" destOrd="0" presId="urn:microsoft.com/office/officeart/2017/3/layout/DropPinTimeline"/>
    <dgm:cxn modelId="{4169D34F-C728-964C-8BEA-641E43280207}" type="presParOf" srcId="{47FA2571-103B-614E-AD38-91C2F887E1E7}" destId="{BC3AFE28-E0F5-4241-8BE6-73676AFAE7A0}" srcOrd="2" destOrd="0" presId="urn:microsoft.com/office/officeart/2017/3/layout/DropPinTimeline"/>
    <dgm:cxn modelId="{6A088DF1-0210-1341-A9A5-1360A4921A96}" type="presParOf" srcId="{47FA2571-103B-614E-AD38-91C2F887E1E7}" destId="{170CF69D-2DC6-1744-9E24-C38457DCD9C7}" srcOrd="3" destOrd="0" presId="urn:microsoft.com/office/officeart/2017/3/layout/DropPinTimeline"/>
    <dgm:cxn modelId="{A0A32045-6984-C74C-BFFA-A86A0EB8543A}" type="presParOf" srcId="{47FA2571-103B-614E-AD38-91C2F887E1E7}" destId="{12973244-AA57-EF41-926A-C22787DBA66D}" srcOrd="4" destOrd="0" presId="urn:microsoft.com/office/officeart/2017/3/layout/DropPinTimeline"/>
    <dgm:cxn modelId="{42E5E140-2387-9343-AF27-9E8B22BAE377}" type="presParOf" srcId="{47FA2571-103B-614E-AD38-91C2F887E1E7}" destId="{9560FEBF-3AB0-644A-AB02-94364CE27963}" srcOrd="5" destOrd="0" presId="urn:microsoft.com/office/officeart/2017/3/layout/DropPinTimeline"/>
    <dgm:cxn modelId="{4751FD2E-7B20-8C4A-B4F4-DE4855861C04}" type="presParOf" srcId="{46A6B157-7198-41C4-9D25-C4F8885F1B6F}" destId="{C9101D92-6748-9C45-A2BB-75CE6F9D1C59}" srcOrd="3" destOrd="0" presId="urn:microsoft.com/office/officeart/2017/3/layout/DropPinTimeline"/>
    <dgm:cxn modelId="{E5F9917D-1E9A-524C-8F1B-5AD961137910}" type="presParOf" srcId="{46A6B157-7198-41C4-9D25-C4F8885F1B6F}" destId="{59B59FF1-D630-924D-888C-590C2C6DE51F}" srcOrd="4" destOrd="0" presId="urn:microsoft.com/office/officeart/2017/3/layout/DropPinTimeline"/>
    <dgm:cxn modelId="{6D2C81DA-756E-234E-9535-564ACFC57D1B}" type="presParOf" srcId="{59B59FF1-D630-924D-888C-590C2C6DE51F}" destId="{45138CA4-9478-F948-925C-B6C6B4D6C10E}" srcOrd="0" destOrd="0" presId="urn:microsoft.com/office/officeart/2017/3/layout/DropPinTimeline"/>
    <dgm:cxn modelId="{2A686012-A5E0-D241-8E6E-ED69D1A1AAAE}" type="presParOf" srcId="{59B59FF1-D630-924D-888C-590C2C6DE51F}" destId="{42238D76-493D-854F-BA72-008884279044}" srcOrd="1" destOrd="0" presId="urn:microsoft.com/office/officeart/2017/3/layout/DropPinTimeline"/>
    <dgm:cxn modelId="{E04ED248-8D8B-434D-9A2C-0122BD86D7C3}" type="presParOf" srcId="{42238D76-493D-854F-BA72-008884279044}" destId="{183EC927-1235-D94F-B34E-127777FD46AD}" srcOrd="0" destOrd="0" presId="urn:microsoft.com/office/officeart/2017/3/layout/DropPinTimeline"/>
    <dgm:cxn modelId="{D4E7F682-4CC3-944F-9669-FDAD9945D141}" type="presParOf" srcId="{42238D76-493D-854F-BA72-008884279044}" destId="{ABDA9A01-4F32-384A-8E54-6C5C50FA5929}" srcOrd="1" destOrd="0" presId="urn:microsoft.com/office/officeart/2017/3/layout/DropPinTimeline"/>
    <dgm:cxn modelId="{27C3E1CE-A039-4C46-BA11-F836A2DB40B4}" type="presParOf" srcId="{59B59FF1-D630-924D-888C-590C2C6DE51F}" destId="{91589FAC-3B5D-8C42-8BE4-EFFA4FF5A821}" srcOrd="2" destOrd="0" presId="urn:microsoft.com/office/officeart/2017/3/layout/DropPinTimeline"/>
    <dgm:cxn modelId="{D6F7CE38-F0B6-9749-B10C-3D5322D81255}" type="presParOf" srcId="{59B59FF1-D630-924D-888C-590C2C6DE51F}" destId="{EC7CA0B5-2C6F-C54D-A3A7-B2BD334CD03A}" srcOrd="3" destOrd="0" presId="urn:microsoft.com/office/officeart/2017/3/layout/DropPinTimeline"/>
    <dgm:cxn modelId="{6CB8D8DE-750C-2A4F-911B-EC0934356714}" type="presParOf" srcId="{59B59FF1-D630-924D-888C-590C2C6DE51F}" destId="{0ACD68D6-7AAA-2448-96E0-63A53DE3DD83}" srcOrd="4" destOrd="0" presId="urn:microsoft.com/office/officeart/2017/3/layout/DropPinTimeline"/>
    <dgm:cxn modelId="{206B12C0-28B9-B54E-B791-5025D795638F}" type="presParOf" srcId="{59B59FF1-D630-924D-888C-590C2C6DE51F}" destId="{D2675510-4177-9F45-AF2D-A99C34790DDC}" srcOrd="5" destOrd="0" presId="urn:microsoft.com/office/officeart/2017/3/layout/DropPinTimeline"/>
    <dgm:cxn modelId="{98365F9D-4338-B746-A552-BC6D1370FD9C}" type="presParOf" srcId="{46A6B157-7198-41C4-9D25-C4F8885F1B6F}" destId="{5E1ED49C-1319-C841-BC7A-3196DB5873C5}" srcOrd="5" destOrd="0" presId="urn:microsoft.com/office/officeart/2017/3/layout/DropPinTimeline"/>
    <dgm:cxn modelId="{73DADD9B-32B8-0944-A051-6161E03B7DE0}" type="presParOf" srcId="{46A6B157-7198-41C4-9D25-C4F8885F1B6F}" destId="{F6EE0CF1-0846-4B4D-961A-E6E6C0FCBF09}" srcOrd="6" destOrd="0" presId="urn:microsoft.com/office/officeart/2017/3/layout/DropPinTimeline"/>
    <dgm:cxn modelId="{54445881-DC9B-2347-9322-0AE47157BAC7}" type="presParOf" srcId="{F6EE0CF1-0846-4B4D-961A-E6E6C0FCBF09}" destId="{629F24A1-3C61-7B4D-B16D-559006E99451}" srcOrd="0" destOrd="0" presId="urn:microsoft.com/office/officeart/2017/3/layout/DropPinTimeline"/>
    <dgm:cxn modelId="{E843AEC1-E4E3-D748-AF32-C657ECD5FEF3}" type="presParOf" srcId="{F6EE0CF1-0846-4B4D-961A-E6E6C0FCBF09}" destId="{57551C4A-C8F5-594C-97DB-0BD9757982AF}" srcOrd="1" destOrd="0" presId="urn:microsoft.com/office/officeart/2017/3/layout/DropPinTimeline"/>
    <dgm:cxn modelId="{1F55EDE0-35D1-8D43-A1BD-3B70D680989B}" type="presParOf" srcId="{57551C4A-C8F5-594C-97DB-0BD9757982AF}" destId="{462AC30C-62C4-DA40-9933-D30019D4A544}" srcOrd="0" destOrd="0" presId="urn:microsoft.com/office/officeart/2017/3/layout/DropPinTimeline"/>
    <dgm:cxn modelId="{A3EFA723-4C91-0741-9F2A-323F11C92CA5}" type="presParOf" srcId="{57551C4A-C8F5-594C-97DB-0BD9757982AF}" destId="{997DC72F-2057-3043-9400-2A6AD18666D9}" srcOrd="1" destOrd="0" presId="urn:microsoft.com/office/officeart/2017/3/layout/DropPinTimeline"/>
    <dgm:cxn modelId="{EB675F3B-7AC7-764F-9218-E478C611802A}" type="presParOf" srcId="{F6EE0CF1-0846-4B4D-961A-E6E6C0FCBF09}" destId="{45A6AF5D-4F1A-BA46-B0B2-813366A0CA1C}" srcOrd="2" destOrd="0" presId="urn:microsoft.com/office/officeart/2017/3/layout/DropPinTimeline"/>
    <dgm:cxn modelId="{49758D90-6336-2B4A-B771-6D3206D53C11}" type="presParOf" srcId="{F6EE0CF1-0846-4B4D-961A-E6E6C0FCBF09}" destId="{AFCDC754-CDA2-0A40-8597-24959D1C8F6B}" srcOrd="3" destOrd="0" presId="urn:microsoft.com/office/officeart/2017/3/layout/DropPinTimeline"/>
    <dgm:cxn modelId="{DEE43BA6-C856-0D41-A56C-4C192A0C00E9}" type="presParOf" srcId="{F6EE0CF1-0846-4B4D-961A-E6E6C0FCBF09}" destId="{3DBB3459-5DD9-514D-9922-FF670CEFD746}" srcOrd="4" destOrd="0" presId="urn:microsoft.com/office/officeart/2017/3/layout/DropPinTimeline"/>
    <dgm:cxn modelId="{FE5C57A6-46B0-6D48-90EF-4FEAD88496D5}" type="presParOf" srcId="{F6EE0CF1-0846-4B4D-961A-E6E6C0FCBF09}" destId="{B8B16F24-5DFB-2043-A795-8DBC8FA048F4}" srcOrd="5" destOrd="0" presId="urn:microsoft.com/office/officeart/2017/3/layout/DropPinTimeline"/>
    <dgm:cxn modelId="{1C3D485A-A138-6E41-B613-A5F3858066D3}" type="presParOf" srcId="{46A6B157-7198-41C4-9D25-C4F8885F1B6F}" destId="{54943521-3F27-7D48-B532-9EC3AC2AE7C7}" srcOrd="7" destOrd="0" presId="urn:microsoft.com/office/officeart/2017/3/layout/DropPinTimeline"/>
    <dgm:cxn modelId="{07DA9BDD-D756-4F29-80E5-7856AC99F270}" type="presParOf" srcId="{46A6B157-7198-41C4-9D25-C4F8885F1B6F}" destId="{B744CD57-FD23-4E62-9589-4CAC57B034E9}" srcOrd="8"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9" destOrd="0" presId="urn:microsoft.com/office/officeart/2017/3/layout/DropPinTimeline"/>
    <dgm:cxn modelId="{2E35C8AB-C54E-4DE6-98F2-126D8B12CA35}" type="presParOf" srcId="{46A6B157-7198-41C4-9D25-C4F8885F1B6F}" destId="{A1AE2BC4-A99C-4DD3-A84D-EB3461D18287}" srcOrd="10"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 modelId="{39DED560-FDC7-4A20-BA37-B726CE3DBE1E}" type="presParOf" srcId="{46A6B157-7198-41C4-9D25-C4F8885F1B6F}" destId="{61EA613E-57A8-485F-A4A9-29037092E83A}" srcOrd="11" destOrd="0" presId="urn:microsoft.com/office/officeart/2017/3/layout/DropPinTimeline"/>
    <dgm:cxn modelId="{781E6639-B4BC-AE4D-9BBA-DDD190D21416}" type="presParOf" srcId="{46A6B157-7198-41C4-9D25-C4F8885F1B6F}" destId="{7844846D-04AA-C244-9844-93DD672CB2CA}" srcOrd="12" destOrd="0" presId="urn:microsoft.com/office/officeart/2017/3/layout/DropPinTimeline"/>
    <dgm:cxn modelId="{5B1B99D4-4ECB-614E-83F1-CF9FB188BB36}" type="presParOf" srcId="{7844846D-04AA-C244-9844-93DD672CB2CA}" destId="{329A95C0-B6B3-5B4C-AA53-86DB4822BB45}" srcOrd="0" destOrd="0" presId="urn:microsoft.com/office/officeart/2017/3/layout/DropPinTimeline"/>
    <dgm:cxn modelId="{359DFC71-3BD3-CD45-B59F-7BF137077A41}" type="presParOf" srcId="{7844846D-04AA-C244-9844-93DD672CB2CA}" destId="{39FD102B-50E4-C444-A9B7-621DD25BBE61}" srcOrd="1" destOrd="0" presId="urn:microsoft.com/office/officeart/2017/3/layout/DropPinTimeline"/>
    <dgm:cxn modelId="{68DAD68F-57C6-6D49-B478-40B6C299F11B}" type="presParOf" srcId="{39FD102B-50E4-C444-A9B7-621DD25BBE61}" destId="{E4E46739-6BB9-6941-A1F6-57BB03E004FC}" srcOrd="0" destOrd="0" presId="urn:microsoft.com/office/officeart/2017/3/layout/DropPinTimeline"/>
    <dgm:cxn modelId="{6B739DB7-753F-584E-B944-FF9BF93F2A1D}" type="presParOf" srcId="{39FD102B-50E4-C444-A9B7-621DD25BBE61}" destId="{BB49908D-491D-5043-B0F5-C48685B9CED2}" srcOrd="1" destOrd="0" presId="urn:microsoft.com/office/officeart/2017/3/layout/DropPinTimeline"/>
    <dgm:cxn modelId="{7BDC6393-D040-C549-B40D-A1D7F34AFE68}" type="presParOf" srcId="{7844846D-04AA-C244-9844-93DD672CB2CA}" destId="{A084F242-5B86-194D-9052-148B20718391}" srcOrd="2" destOrd="0" presId="urn:microsoft.com/office/officeart/2017/3/layout/DropPinTimeline"/>
    <dgm:cxn modelId="{D2A4DC3A-3C70-F546-8A0E-293BD3EB90DA}" type="presParOf" srcId="{7844846D-04AA-C244-9844-93DD672CB2CA}" destId="{06DB5E7F-45AC-354F-83EF-CF3EFEF2AA4C}" srcOrd="3" destOrd="0" presId="urn:microsoft.com/office/officeart/2017/3/layout/DropPinTimeline"/>
    <dgm:cxn modelId="{A9B08CF0-3131-CC49-ACC9-0C40641F7E5B}" type="presParOf" srcId="{7844846D-04AA-C244-9844-93DD672CB2CA}" destId="{CA3254BB-5518-574E-99AD-764054085BF5}" srcOrd="4" destOrd="0" presId="urn:microsoft.com/office/officeart/2017/3/layout/DropPinTimeline"/>
    <dgm:cxn modelId="{6589F1E2-0AED-1F4F-87B1-3B362B0CB189}" type="presParOf" srcId="{7844846D-04AA-C244-9844-93DD672CB2CA}" destId="{C27127E4-4B0E-AC49-9717-87F076389BAF}" srcOrd="5" destOrd="0" presId="urn:microsoft.com/office/officeart/2017/3/layout/DropPinTimeline"/>
    <dgm:cxn modelId="{BB19A5DF-DB5A-424D-857F-E176B8E0CEE2}" type="presParOf" srcId="{46A6B157-7198-41C4-9D25-C4F8885F1B6F}" destId="{3C551411-3E73-6B47-B631-F8EF864EFECE}" srcOrd="13" destOrd="0" presId="urn:microsoft.com/office/officeart/2017/3/layout/DropPinTimeline"/>
    <dgm:cxn modelId="{89687A28-CC8A-8548-B3CA-A63D568DDE75}" type="presParOf" srcId="{46A6B157-7198-41C4-9D25-C4F8885F1B6F}" destId="{7E3C3B7E-8CC2-6D4B-A612-A52B45C99461}" srcOrd="14" destOrd="0" presId="urn:microsoft.com/office/officeart/2017/3/layout/DropPinTimeline"/>
    <dgm:cxn modelId="{9CD444A8-E12C-064B-AC8F-025BDCEA4864}" type="presParOf" srcId="{7E3C3B7E-8CC2-6D4B-A612-A52B45C99461}" destId="{6454F8A8-27EE-7E4B-A704-3A8724C39F04}" srcOrd="0" destOrd="0" presId="urn:microsoft.com/office/officeart/2017/3/layout/DropPinTimeline"/>
    <dgm:cxn modelId="{310782B1-1A97-CD4E-B84A-F49F9DB23F3B}" type="presParOf" srcId="{7E3C3B7E-8CC2-6D4B-A612-A52B45C99461}" destId="{0263EC8F-D1B8-214F-A6D5-E3966F629BCE}" srcOrd="1" destOrd="0" presId="urn:microsoft.com/office/officeart/2017/3/layout/DropPinTimeline"/>
    <dgm:cxn modelId="{8CE85A01-9D39-3C4F-AB69-AB05ABE62754}" type="presParOf" srcId="{0263EC8F-D1B8-214F-A6D5-E3966F629BCE}" destId="{C585108B-6AF6-864A-B51A-B348A1358556}" srcOrd="0" destOrd="0" presId="urn:microsoft.com/office/officeart/2017/3/layout/DropPinTimeline"/>
    <dgm:cxn modelId="{0B649461-E35D-8340-9391-1CA724C8ADE4}" type="presParOf" srcId="{0263EC8F-D1B8-214F-A6D5-E3966F629BCE}" destId="{A1491233-BD73-2444-8407-F70FAEE4886E}" srcOrd="1" destOrd="0" presId="urn:microsoft.com/office/officeart/2017/3/layout/DropPinTimeline"/>
    <dgm:cxn modelId="{8878DDB2-64BB-3C4D-B360-7F4DE8AB89A5}" type="presParOf" srcId="{7E3C3B7E-8CC2-6D4B-A612-A52B45C99461}" destId="{5F836C42-20DE-814F-9304-90FD82E8296C}" srcOrd="2" destOrd="0" presId="urn:microsoft.com/office/officeart/2017/3/layout/DropPinTimeline"/>
    <dgm:cxn modelId="{488B335C-6942-0542-BC97-064244CC28B7}" type="presParOf" srcId="{7E3C3B7E-8CC2-6D4B-A612-A52B45C99461}" destId="{702C9F7A-B728-1843-885A-61E58FED9CD0}" srcOrd="3" destOrd="0" presId="urn:microsoft.com/office/officeart/2017/3/layout/DropPinTimeline"/>
    <dgm:cxn modelId="{8A481D11-368E-D948-A056-69C995F47115}" type="presParOf" srcId="{7E3C3B7E-8CC2-6D4B-A612-A52B45C99461}" destId="{55A0C584-A41B-D644-BC36-A6FA35D96B08}" srcOrd="4" destOrd="0" presId="urn:microsoft.com/office/officeart/2017/3/layout/DropPinTimeline"/>
    <dgm:cxn modelId="{0B3DDAD3-486B-6640-A3A4-37EF8707793D}" type="presParOf" srcId="{7E3C3B7E-8CC2-6D4B-A612-A52B45C99461}" destId="{0EE1FBD5-72E8-9240-B9E6-98EBC4BE2CD1}" srcOrd="5" destOrd="0" presId="urn:microsoft.com/office/officeart/2017/3/layout/DropPin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9DCEA5FC-4640-45AF-B712-7A4FD94AEF0D}">
      <dgm:prSet phldrT="[Text]" custT="1"/>
      <dgm:spPr/>
      <dgm:t>
        <a:bodyPr/>
        <a:lstStyle/>
        <a:p>
          <a:pPr>
            <a:defRPr b="1"/>
          </a:pPr>
          <a:r>
            <a:rPr lang="en-US" sz="1600" b="1">
              <a:solidFill>
                <a:schemeClr val="tx1">
                  <a:lumMod val="65000"/>
                  <a:lumOff val="35000"/>
                </a:schemeClr>
              </a:solidFill>
            </a:rPr>
            <a:t>05.06.2015</a:t>
          </a:r>
          <a:endParaRPr lang="en-US" sz="1100" dirty="0">
            <a:solidFill>
              <a:schemeClr val="tx1">
                <a:lumMod val="65000"/>
                <a:lumOff val="35000"/>
              </a:schemeClr>
            </a:solidFill>
          </a:endParaRPr>
        </a:p>
      </dgm:t>
    </dgm:pt>
    <dgm:pt modelId="{929A5FD9-0612-4B79-9B59-C3C36D34A069}" type="parTrans" cxnId="{DBD99269-D7F7-4B47-B17B-A5AE402751D9}">
      <dgm:prSet/>
      <dgm:spPr/>
      <dgm:t>
        <a:bodyPr/>
        <a:lstStyle/>
        <a:p>
          <a:endParaRPr lang="en-US"/>
        </a:p>
      </dgm:t>
    </dgm:pt>
    <dgm:pt modelId="{0A99745B-BB5C-49B3-A782-8DB57641F6C9}" type="sibTrans" cxnId="{DBD99269-D7F7-4B47-B17B-A5AE402751D9}">
      <dgm:prSet/>
      <dgm:spPr/>
      <dgm:t>
        <a:bodyPr/>
        <a:lstStyle/>
        <a:p>
          <a:endParaRPr lang="en-US"/>
        </a:p>
      </dgm:t>
    </dgm:pt>
    <dgm:pt modelId="{831701CF-77C7-46C0-A913-8CC39517BAB8}">
      <dgm:prSet phldrT="[Text]"/>
      <dgm:spPr/>
      <dgm:t>
        <a:bodyPr/>
        <a:lstStyle/>
        <a:p>
          <a:r>
            <a:rPr lang="en-US" dirty="0">
              <a:solidFill>
                <a:schemeClr val="tx1">
                  <a:lumMod val="65000"/>
                  <a:lumOff val="35000"/>
                </a:schemeClr>
              </a:solidFill>
            </a:rPr>
            <a:t>Parliament votes </a:t>
          </a:r>
          <a:br>
            <a:rPr lang="en-US" dirty="0">
              <a:solidFill>
                <a:schemeClr val="tx1">
                  <a:lumMod val="65000"/>
                  <a:lumOff val="35000"/>
                </a:schemeClr>
              </a:solidFill>
            </a:rPr>
          </a:br>
          <a:r>
            <a:rPr lang="en-US" dirty="0">
              <a:solidFill>
                <a:schemeClr val="tx1">
                  <a:lumMod val="65000"/>
                  <a:lumOff val="35000"/>
                </a:schemeClr>
              </a:solidFill>
            </a:rPr>
            <a:t>in favor of establishing </a:t>
          </a:r>
          <a:br>
            <a:rPr lang="en-US" dirty="0">
              <a:solidFill>
                <a:schemeClr val="tx1">
                  <a:lumMod val="65000"/>
                  <a:lumOff val="35000"/>
                </a:schemeClr>
              </a:solidFill>
            </a:rPr>
          </a:br>
          <a:r>
            <a:rPr lang="en-US" dirty="0">
              <a:solidFill>
                <a:schemeClr val="tx1">
                  <a:lumMod val="65000"/>
                  <a:lumOff val="35000"/>
                </a:schemeClr>
              </a:solidFill>
            </a:rPr>
            <a:t>a “public ownership registry”.</a:t>
          </a:r>
        </a:p>
      </dgm:t>
    </dgm:pt>
    <dgm:pt modelId="{13FBC60D-3EA6-4496-BA97-C1AE8C7F8961}" type="parTrans" cxnId="{39A11E5C-7A57-4117-A6DF-36000C29509C}">
      <dgm:prSet/>
      <dgm:spPr/>
      <dgm:t>
        <a:bodyPr/>
        <a:lstStyle/>
        <a:p>
          <a:endParaRPr lang="en-US"/>
        </a:p>
      </dgm:t>
    </dgm:pt>
    <dgm:pt modelId="{75156CDF-E17B-4DAD-AE37-EA44D7F37090}" type="sibTrans" cxnId="{39A11E5C-7A57-4117-A6DF-36000C29509C}">
      <dgm:prSet/>
      <dgm:spPr/>
      <dgm:t>
        <a:bodyPr/>
        <a:lstStyle/>
        <a:p>
          <a:endParaRPr lang="en-US"/>
        </a:p>
      </dgm:t>
    </dgm:pt>
    <dgm:pt modelId="{CA6B1BA0-B2FC-48AD-8EDA-F4AAA4AF2782}">
      <dgm:prSet custT="1"/>
      <dgm:spPr/>
      <dgm:t>
        <a:bodyPr/>
        <a:lstStyle/>
        <a:p>
          <a:pPr>
            <a:defRPr b="1"/>
          </a:pPr>
          <a:r>
            <a:rPr lang="en-US" sz="1600" b="1" dirty="0">
              <a:solidFill>
                <a:schemeClr val="tx1">
                  <a:lumMod val="65000"/>
                  <a:lumOff val="35000"/>
                </a:schemeClr>
              </a:solidFill>
            </a:rPr>
            <a:t>17.06.2020</a:t>
          </a:r>
          <a:endParaRPr lang="en-US" sz="1100" dirty="0">
            <a:solidFill>
              <a:schemeClr val="tx1">
                <a:lumMod val="65000"/>
                <a:lumOff val="35000"/>
              </a:schemeClr>
            </a:solidFill>
          </a:endParaRPr>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3CB04A44-4013-4CA7-90FD-29AFC3C15E37}">
      <dgm:prSet/>
      <dgm:spPr/>
      <dgm:t>
        <a:bodyPr/>
        <a:lstStyle/>
        <a:p>
          <a:r>
            <a:rPr lang="en-US" dirty="0">
              <a:solidFill>
                <a:schemeClr val="tx1">
                  <a:lumMod val="65000"/>
                  <a:lumOff val="35000"/>
                </a:schemeClr>
              </a:solidFill>
            </a:rPr>
            <a:t>Secondary legislation is proposed by government.</a:t>
          </a:r>
        </a:p>
      </dgm:t>
    </dgm:pt>
    <dgm:pt modelId="{ECEE936A-E3CC-4209-BECC-1CD0C85A2B72}" type="parTrans" cxnId="{24A8F052-3377-4BA4-8C62-CCF5039C85D7}">
      <dgm:prSet/>
      <dgm:spPr/>
      <dgm:t>
        <a:bodyPr/>
        <a:lstStyle/>
        <a:p>
          <a:endParaRPr lang="en-US"/>
        </a:p>
      </dgm:t>
    </dgm:pt>
    <dgm:pt modelId="{D7A8F7A0-47A3-4464-B3B7-E0806DF46627}" type="sibTrans" cxnId="{24A8F052-3377-4BA4-8C62-CCF5039C85D7}">
      <dgm:prSet/>
      <dgm:spPr/>
      <dgm:t>
        <a:bodyPr/>
        <a:lstStyle/>
        <a:p>
          <a:endParaRPr lang="en-US"/>
        </a:p>
      </dgm:t>
    </dgm:pt>
    <dgm:pt modelId="{212ADAAB-D5CB-4BBC-8DAF-7340FD334994}">
      <dgm:prSet custT="1"/>
      <dgm:spPr/>
      <dgm:t>
        <a:bodyPr/>
        <a:lstStyle/>
        <a:p>
          <a:pPr>
            <a:defRPr b="1"/>
          </a:pPr>
          <a:r>
            <a:rPr lang="en-US" sz="1600" b="1" dirty="0">
              <a:solidFill>
                <a:schemeClr val="tx1">
                  <a:lumMod val="65000"/>
                  <a:lumOff val="35000"/>
                </a:schemeClr>
              </a:solidFill>
            </a:rPr>
            <a:t>21.06.2021</a:t>
          </a:r>
          <a:endParaRPr lang="en-US" sz="1100" dirty="0">
            <a:solidFill>
              <a:schemeClr val="tx1">
                <a:lumMod val="65000"/>
                <a:lumOff val="35000"/>
              </a:schemeClr>
            </a:solidFill>
          </a:endParaRPr>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2AEE5C11-34AE-4EB7-8907-9BED418EA471}">
      <dgm:prSet/>
      <dgm:spPr/>
      <dgm:t>
        <a:bodyPr/>
        <a:lstStyle/>
        <a:p>
          <a:r>
            <a:rPr lang="en-US" dirty="0">
              <a:solidFill>
                <a:schemeClr val="tx1">
                  <a:lumMod val="65000"/>
                  <a:lumOff val="35000"/>
                </a:schemeClr>
              </a:solidFill>
            </a:rPr>
            <a:t>Government passes secondary legislation on "law of establishing register of beneficial owners” </a:t>
          </a:r>
        </a:p>
      </dgm:t>
    </dgm:pt>
    <dgm:pt modelId="{2E14AD1F-C7EA-45AE-ADC0-0EE92A6516CB}" type="parTrans" cxnId="{DD687B5C-28C8-4088-99B8-D375C5FDAE4A}">
      <dgm:prSet/>
      <dgm:spPr/>
      <dgm:t>
        <a:bodyPr/>
        <a:lstStyle/>
        <a:p>
          <a:endParaRPr lang="en-US"/>
        </a:p>
      </dgm:t>
    </dgm:pt>
    <dgm:pt modelId="{F36FDDA0-6B91-47CB-8114-B6F076E55FC8}" type="sibTrans" cxnId="{DD687B5C-28C8-4088-99B8-D375C5FDAE4A}">
      <dgm:prSet/>
      <dgm:spPr/>
      <dgm:t>
        <a:bodyPr/>
        <a:lstStyle/>
        <a:p>
          <a:endParaRPr lang="en-US"/>
        </a:p>
      </dgm:t>
    </dgm:pt>
    <dgm:pt modelId="{B2A8B877-6E29-6746-A857-BD6EA1F6B201}">
      <dgm:prSet/>
      <dgm:spPr/>
      <dgm:t>
        <a:bodyPr anchor="b"/>
        <a:lstStyle/>
        <a:p>
          <a:r>
            <a:rPr lang="en-US" i="0" dirty="0">
              <a:solidFill>
                <a:schemeClr val="tx1">
                  <a:lumMod val="65000"/>
                  <a:lumOff val="35000"/>
                </a:schemeClr>
              </a:solidFill>
            </a:rPr>
            <a:t>Parts of secondary legislation goes into force – businesses must record beneficial owners</a:t>
          </a:r>
        </a:p>
      </dgm:t>
    </dgm:pt>
    <dgm:pt modelId="{C8DECE56-34C7-F644-98A1-6D320212C605}" type="parTrans" cxnId="{CD9FCFBD-1D55-AC4A-A48E-13C2B2F58094}">
      <dgm:prSet/>
      <dgm:spPr/>
      <dgm:t>
        <a:bodyPr/>
        <a:lstStyle/>
        <a:p>
          <a:endParaRPr lang="nb-NO"/>
        </a:p>
      </dgm:t>
    </dgm:pt>
    <dgm:pt modelId="{F9374370-99A6-7C4A-B4A6-2D7CAB3A0CAF}" type="sibTrans" cxnId="{CD9FCFBD-1D55-AC4A-A48E-13C2B2F58094}">
      <dgm:prSet/>
      <dgm:spPr/>
      <dgm:t>
        <a:bodyPr/>
        <a:lstStyle/>
        <a:p>
          <a:endParaRPr lang="nb-NO"/>
        </a:p>
      </dgm:t>
    </dgm:pt>
    <dgm:pt modelId="{3C020082-330C-5E48-A677-E6C7ACABAB4F}">
      <dgm:prSet custT="1"/>
      <dgm:spPr/>
      <dgm:t>
        <a:bodyPr/>
        <a:lstStyle/>
        <a:p>
          <a:pPr>
            <a:defRPr b="1"/>
          </a:pPr>
          <a:r>
            <a:rPr lang="en-US" sz="1600" b="1" i="0" dirty="0">
              <a:solidFill>
                <a:schemeClr val="tx1">
                  <a:lumMod val="65000"/>
                  <a:lumOff val="35000"/>
                </a:schemeClr>
              </a:solidFill>
            </a:rPr>
            <a:t>01.11.2021</a:t>
          </a:r>
          <a:endParaRPr lang="en-US" sz="1600" i="0" dirty="0">
            <a:solidFill>
              <a:schemeClr val="tx1">
                <a:lumMod val="65000"/>
                <a:lumOff val="35000"/>
              </a:schemeClr>
            </a:solidFill>
          </a:endParaRPr>
        </a:p>
      </dgm:t>
    </dgm:pt>
    <dgm:pt modelId="{50A0A075-55E6-C047-A788-433B0E14F18E}" type="parTrans" cxnId="{EE4510B3-FA31-DD44-9B80-1E621EB703CA}">
      <dgm:prSet/>
      <dgm:spPr/>
      <dgm:t>
        <a:bodyPr/>
        <a:lstStyle/>
        <a:p>
          <a:endParaRPr lang="nb-NO"/>
        </a:p>
      </dgm:t>
    </dgm:pt>
    <dgm:pt modelId="{7ECF5AE6-22E9-E749-A63F-77E81AF3D2F3}" type="sibTrans" cxnId="{EE4510B3-FA31-DD44-9B80-1E621EB703CA}">
      <dgm:prSet/>
      <dgm:spPr/>
      <dgm:t>
        <a:bodyPr/>
        <a:lstStyle/>
        <a:p>
          <a:endParaRPr lang="nb-NO"/>
        </a:p>
      </dgm:t>
    </dgm:pt>
    <dgm:pt modelId="{5EDFAD60-5C8C-5242-9BE0-477C743E8DDF}">
      <dgm:prSet phldrT="[Text]" custT="1"/>
      <dgm:spPr/>
      <dgm:t>
        <a:bodyPr/>
        <a:lstStyle/>
        <a:p>
          <a:pPr>
            <a:defRPr b="1"/>
          </a:pPr>
          <a:r>
            <a:rPr lang="en-US" sz="1600" b="1" dirty="0">
              <a:solidFill>
                <a:schemeClr val="tx1">
                  <a:lumMod val="65000"/>
                  <a:lumOff val="35000"/>
                </a:schemeClr>
              </a:solidFill>
            </a:rPr>
            <a:t>22.06.2018</a:t>
          </a:r>
          <a:endParaRPr lang="en-US" sz="1600" dirty="0">
            <a:solidFill>
              <a:schemeClr val="tx1">
                <a:lumMod val="65000"/>
                <a:lumOff val="35000"/>
              </a:schemeClr>
            </a:solidFill>
          </a:endParaRPr>
        </a:p>
      </dgm:t>
    </dgm:pt>
    <dgm:pt modelId="{3D8317E7-D888-C74E-872F-7BE1E23A00F2}" type="parTrans" cxnId="{6B9B1EBC-E180-434F-9551-E3D93B7606FF}">
      <dgm:prSet/>
      <dgm:spPr/>
      <dgm:t>
        <a:bodyPr/>
        <a:lstStyle/>
        <a:p>
          <a:endParaRPr lang="nb-NO"/>
        </a:p>
      </dgm:t>
    </dgm:pt>
    <dgm:pt modelId="{B7858258-2A68-D549-9A4C-EABC0C710B8E}" type="sibTrans" cxnId="{6B9B1EBC-E180-434F-9551-E3D93B7606FF}">
      <dgm:prSet/>
      <dgm:spPr/>
      <dgm:t>
        <a:bodyPr/>
        <a:lstStyle/>
        <a:p>
          <a:endParaRPr lang="nb-NO"/>
        </a:p>
      </dgm:t>
    </dgm:pt>
    <dgm:pt modelId="{45E75AF1-7C03-3E44-9434-5F68EB28CCE5}">
      <dgm:prSet/>
      <dgm:spPr/>
      <dgm:t>
        <a:bodyPr/>
        <a:lstStyle/>
        <a:p>
          <a:r>
            <a:rPr lang="en-US" dirty="0">
              <a:solidFill>
                <a:schemeClr val="tx1">
                  <a:lumMod val="65000"/>
                  <a:lumOff val="35000"/>
                </a:schemeClr>
              </a:solidFill>
            </a:rPr>
            <a:t>Government proposes "law of establishing register of beneficial owners”</a:t>
          </a:r>
        </a:p>
      </dgm:t>
    </dgm:pt>
    <dgm:pt modelId="{304EBB90-E203-814E-9F02-E358B16CA75D}" type="parTrans" cxnId="{125A7E0B-D675-3A41-B8C2-4384C666C6BF}">
      <dgm:prSet/>
      <dgm:spPr/>
      <dgm:t>
        <a:bodyPr/>
        <a:lstStyle/>
        <a:p>
          <a:endParaRPr lang="nb-NO"/>
        </a:p>
      </dgm:t>
    </dgm:pt>
    <dgm:pt modelId="{315C5E84-1027-7A47-8661-4174FD913F1F}" type="sibTrans" cxnId="{125A7E0B-D675-3A41-B8C2-4384C666C6BF}">
      <dgm:prSet/>
      <dgm:spPr/>
      <dgm:t>
        <a:bodyPr/>
        <a:lstStyle/>
        <a:p>
          <a:endParaRPr lang="nb-NO"/>
        </a:p>
      </dgm:t>
    </dgm:pt>
    <dgm:pt modelId="{27C69DA9-5C20-5440-9F6E-BC97921DE818}">
      <dgm:prSet custT="1"/>
      <dgm:spPr/>
      <dgm:t>
        <a:bodyPr/>
        <a:lstStyle/>
        <a:p>
          <a:pPr>
            <a:defRPr b="1"/>
          </a:pPr>
          <a:r>
            <a:rPr lang="en-US" sz="1600" b="1" i="0" dirty="0">
              <a:solidFill>
                <a:schemeClr val="tx1">
                  <a:lumMod val="65000"/>
                  <a:lumOff val="35000"/>
                </a:schemeClr>
              </a:solidFill>
            </a:rPr>
            <a:t>12.02.2019</a:t>
          </a:r>
          <a:endParaRPr lang="en-US" sz="1600" i="0" dirty="0">
            <a:solidFill>
              <a:schemeClr val="tx1">
                <a:lumMod val="65000"/>
                <a:lumOff val="35000"/>
              </a:schemeClr>
            </a:solidFill>
          </a:endParaRPr>
        </a:p>
      </dgm:t>
    </dgm:pt>
    <dgm:pt modelId="{36BE6989-520D-1047-AE0A-97D9D43ED6C3}" type="parTrans" cxnId="{0F8F7AF6-B614-AD46-A13F-1F1D7987AE6A}">
      <dgm:prSet/>
      <dgm:spPr/>
      <dgm:t>
        <a:bodyPr/>
        <a:lstStyle/>
        <a:p>
          <a:endParaRPr lang="nb-NO"/>
        </a:p>
      </dgm:t>
    </dgm:pt>
    <dgm:pt modelId="{C9C642A5-27BC-9A43-94C4-D7D7B7AC435A}" type="sibTrans" cxnId="{0F8F7AF6-B614-AD46-A13F-1F1D7987AE6A}">
      <dgm:prSet/>
      <dgm:spPr/>
      <dgm:t>
        <a:bodyPr/>
        <a:lstStyle/>
        <a:p>
          <a:endParaRPr lang="nb-NO"/>
        </a:p>
      </dgm:t>
    </dgm:pt>
    <dgm:pt modelId="{16DEB2AA-D74E-6E47-A350-1D0FC2F3BEB0}">
      <dgm:prSet/>
      <dgm:spPr/>
      <dgm:t>
        <a:bodyPr anchor="t"/>
        <a:lstStyle/>
        <a:p>
          <a:r>
            <a:rPr lang="en-US" i="0" dirty="0">
              <a:solidFill>
                <a:schemeClr val="tx1">
                  <a:lumMod val="65000"/>
                  <a:lumOff val="35000"/>
                </a:schemeClr>
              </a:solidFill>
            </a:rPr>
            <a:t>Law of register of beneficial owners is passed in Parliament.</a:t>
          </a:r>
        </a:p>
      </dgm:t>
    </dgm:pt>
    <dgm:pt modelId="{14BDD98E-7A61-8045-91F0-015F1FEBA7FF}" type="parTrans" cxnId="{72592CA9-5366-9E46-AA79-36059DDA12DE}">
      <dgm:prSet/>
      <dgm:spPr/>
      <dgm:t>
        <a:bodyPr/>
        <a:lstStyle/>
        <a:p>
          <a:endParaRPr lang="nb-NO"/>
        </a:p>
      </dgm:t>
    </dgm:pt>
    <dgm:pt modelId="{46CAA8AD-8E3F-3E4F-ADCF-E7948E45B2F2}" type="sibTrans" cxnId="{72592CA9-5366-9E46-AA79-36059DDA12DE}">
      <dgm:prSet/>
      <dgm:spPr/>
      <dgm:t>
        <a:bodyPr/>
        <a:lstStyle/>
        <a:p>
          <a:endParaRPr lang="nb-NO"/>
        </a:p>
      </dgm:t>
    </dgm:pt>
    <dgm:pt modelId="{31EDDD33-BBE9-7B49-A0A6-C15FBFE4E4F3}">
      <dgm:prSet custT="1"/>
      <dgm:spPr/>
      <dgm:t>
        <a:bodyPr anchor="ctr"/>
        <a:lstStyle/>
        <a:p>
          <a:pPr>
            <a:defRPr b="1"/>
          </a:pPr>
          <a:r>
            <a:rPr lang="en-US" sz="1600" i="0" dirty="0">
              <a:solidFill>
                <a:schemeClr val="tx1">
                  <a:lumMod val="65000"/>
                  <a:lumOff val="35000"/>
                </a:schemeClr>
              </a:solidFill>
            </a:rPr>
            <a:t>01.01.2023 ???</a:t>
          </a:r>
        </a:p>
      </dgm:t>
    </dgm:pt>
    <dgm:pt modelId="{32057704-3A64-A04F-B61D-0E9B477ECFAA}" type="parTrans" cxnId="{045C1429-46C0-D44E-ADED-78C28D2A3931}">
      <dgm:prSet/>
      <dgm:spPr/>
      <dgm:t>
        <a:bodyPr/>
        <a:lstStyle/>
        <a:p>
          <a:endParaRPr lang="nb-NO"/>
        </a:p>
      </dgm:t>
    </dgm:pt>
    <dgm:pt modelId="{8CBDCC96-E510-E84B-A713-4684546F4FE0}" type="sibTrans" cxnId="{045C1429-46C0-D44E-ADED-78C28D2A3931}">
      <dgm:prSet/>
      <dgm:spPr/>
      <dgm:t>
        <a:bodyPr/>
        <a:lstStyle/>
        <a:p>
          <a:endParaRPr lang="nb-NO"/>
        </a:p>
      </dgm:t>
    </dgm:pt>
    <dgm:pt modelId="{543FDBC8-E269-B742-9491-B838640F7BA0}">
      <dgm:prSet custT="1"/>
      <dgm:spPr/>
      <dgm:t>
        <a:bodyPr anchor="t"/>
        <a:lstStyle/>
        <a:p>
          <a:r>
            <a:rPr lang="en-US" sz="1400" i="0" dirty="0">
              <a:solidFill>
                <a:schemeClr val="tx1">
                  <a:lumMod val="65000"/>
                  <a:lumOff val="35000"/>
                </a:schemeClr>
              </a:solidFill>
            </a:rPr>
            <a:t>Planned implementation of a “basic version” of BO register </a:t>
          </a:r>
        </a:p>
      </dgm:t>
    </dgm:pt>
    <dgm:pt modelId="{EAD4321E-46E4-AE4A-B3CA-D619779C2D2E}" type="parTrans" cxnId="{8B386208-FAEA-A043-B503-504790CCCBAE}">
      <dgm:prSet/>
      <dgm:spPr/>
      <dgm:t>
        <a:bodyPr/>
        <a:lstStyle/>
        <a:p>
          <a:endParaRPr lang="nb-NO"/>
        </a:p>
      </dgm:t>
    </dgm:pt>
    <dgm:pt modelId="{0446280B-43E2-EA47-A8EA-3DD0590FBAD2}" type="sibTrans" cxnId="{8B386208-FAEA-A043-B503-504790CCCBAE}">
      <dgm:prSet/>
      <dgm:spPr/>
      <dgm:t>
        <a:bodyPr/>
        <a:lstStyle/>
        <a:p>
          <a:endParaRPr lang="nb-NO"/>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8" custSzY="428624"/>
      <dgm:spPr>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7"/>
      <dgm:spPr>
        <a:solidFill>
          <a:schemeClr val="accent1"/>
        </a:solidFill>
        <a:ln w="6350" cap="flat" cmpd="sng" algn="ctr">
          <a:no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7"/>
      <dgm:spPr>
        <a:ln>
          <a:noFill/>
        </a:ln>
      </dgm:spPr>
    </dgm:pt>
    <dgm:pt modelId="{846B4BA4-33F0-43CE-A60E-B95E195AD5A9}" type="pres">
      <dgm:prSet presAssocID="{9DCEA5FC-4640-45AF-B712-7A4FD94AEF0D}" presName="Ellipse" presStyleLbl="fgAcc1" presStyleIdx="1" presStyleCnt="8"/>
      <dgm:spPr>
        <a:prstGeom prst="donut">
          <a:avLst/>
        </a:prstGeom>
        <a:solidFill>
          <a:schemeClr val="bg1"/>
        </a:solidFill>
        <a:ln w="12700" cap="flat" cmpd="sng" algn="ctr">
          <a:noFill/>
          <a:prstDash val="solid"/>
          <a:miter lim="800000"/>
        </a:ln>
        <a:effectLst/>
      </dgm:spPr>
    </dgm:pt>
    <dgm:pt modelId="{A782CF5D-A585-4990-846A-5EDBD19A9BDB}" type="pres">
      <dgm:prSet presAssocID="{9DCEA5FC-4640-45AF-B712-7A4FD94AEF0D}" presName="L2TextContainer" presStyleLbl="revTx" presStyleIdx="0" presStyleCnt="14">
        <dgm:presLayoutVars>
          <dgm:bulletEnabled val="1"/>
        </dgm:presLayoutVars>
      </dgm:prSet>
      <dgm:spPr/>
    </dgm:pt>
    <dgm:pt modelId="{85C50C56-6DC8-4C47-8DBC-4FD6B1554AA4}" type="pres">
      <dgm:prSet presAssocID="{9DCEA5FC-4640-45AF-B712-7A4FD94AEF0D}" presName="L1TextContainer" presStyleLbl="revTx" presStyleIdx="1" presStyleCnt="14">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7"/>
      <dgm:spPr>
        <a:noFill/>
        <a:ln w="3175" cap="flat" cmpd="sng" algn="ctr">
          <a:solidFill>
            <a:schemeClr val="bg1">
              <a:lumMod val="85000"/>
            </a:schemeClr>
          </a:solidFill>
          <a:prstDash val="solid"/>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47FA2571-103B-614E-AD38-91C2F887E1E7}" type="pres">
      <dgm:prSet presAssocID="{5EDFAD60-5C8C-5242-9BE0-477C743E8DDF}" presName="composite" presStyleCnt="0"/>
      <dgm:spPr/>
    </dgm:pt>
    <dgm:pt modelId="{BA4389D7-7272-F24B-AA88-CF895683A0FA}" type="pres">
      <dgm:prSet presAssocID="{5EDFAD60-5C8C-5242-9BE0-477C743E8DDF}"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8D1EC54-8919-3047-A7A4-6B06755F5A5E}" type="pres">
      <dgm:prSet presAssocID="{5EDFAD60-5C8C-5242-9BE0-477C743E8DDF}" presName="DropPinPlaceHolder" presStyleCnt="0"/>
      <dgm:spPr/>
    </dgm:pt>
    <dgm:pt modelId="{F5B6A396-08DE-6844-8044-E787735E8EDF}" type="pres">
      <dgm:prSet presAssocID="{5EDFAD60-5C8C-5242-9BE0-477C743E8DDF}" presName="DropPin" presStyleLbl="alignNode1" presStyleIdx="1" presStyleCnt="7"/>
      <dgm:spPr/>
    </dgm:pt>
    <dgm:pt modelId="{ADB37386-81BE-A542-91EF-9D6FB464B525}" type="pres">
      <dgm:prSet presAssocID="{5EDFAD60-5C8C-5242-9BE0-477C743E8DDF}"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BC3AFE28-E0F5-4241-8BE6-73676AFAE7A0}" type="pres">
      <dgm:prSet presAssocID="{5EDFAD60-5C8C-5242-9BE0-477C743E8DDF}" presName="L2TextContainer" presStyleLbl="revTx" presStyleIdx="2" presStyleCnt="14">
        <dgm:presLayoutVars>
          <dgm:bulletEnabled val="1"/>
        </dgm:presLayoutVars>
      </dgm:prSet>
      <dgm:spPr/>
    </dgm:pt>
    <dgm:pt modelId="{170CF69D-2DC6-1744-9E24-C38457DCD9C7}" type="pres">
      <dgm:prSet presAssocID="{5EDFAD60-5C8C-5242-9BE0-477C743E8DDF}" presName="L1TextContainer" presStyleLbl="revTx" presStyleIdx="3" presStyleCnt="14">
        <dgm:presLayoutVars>
          <dgm:chMax val="1"/>
          <dgm:chPref val="1"/>
          <dgm:bulletEnabled val="1"/>
        </dgm:presLayoutVars>
      </dgm:prSet>
      <dgm:spPr/>
    </dgm:pt>
    <dgm:pt modelId="{12973244-AA57-EF41-926A-C22787DBA66D}" type="pres">
      <dgm:prSet presAssocID="{5EDFAD60-5C8C-5242-9BE0-477C743E8DDF}"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9560FEBF-3AB0-644A-AB02-94364CE27963}" type="pres">
      <dgm:prSet presAssocID="{5EDFAD60-5C8C-5242-9BE0-477C743E8DDF}" presName="EmptyPlaceHolder" presStyleCnt="0"/>
      <dgm:spPr/>
    </dgm:pt>
    <dgm:pt modelId="{C9101D92-6748-9C45-A2BB-75CE6F9D1C59}" type="pres">
      <dgm:prSet presAssocID="{B7858258-2A68-D549-9A4C-EABC0C710B8E}" presName="spaceBetweenRectangles" presStyleCnt="0"/>
      <dgm:spPr/>
    </dgm:pt>
    <dgm:pt modelId="{59B59FF1-D630-924D-888C-590C2C6DE51F}" type="pres">
      <dgm:prSet presAssocID="{27C69DA9-5C20-5440-9F6E-BC97921DE818}" presName="composite" presStyleCnt="0"/>
      <dgm:spPr/>
    </dgm:pt>
    <dgm:pt modelId="{45138CA4-9478-F948-925C-B6C6B4D6C10E}" type="pres">
      <dgm:prSet presAssocID="{27C69DA9-5C20-5440-9F6E-BC97921DE818}"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238D76-493D-854F-BA72-008884279044}" type="pres">
      <dgm:prSet presAssocID="{27C69DA9-5C20-5440-9F6E-BC97921DE818}" presName="DropPinPlaceHolder" presStyleCnt="0"/>
      <dgm:spPr/>
    </dgm:pt>
    <dgm:pt modelId="{183EC927-1235-D94F-B34E-127777FD46AD}" type="pres">
      <dgm:prSet presAssocID="{27C69DA9-5C20-5440-9F6E-BC97921DE818}" presName="DropPin" presStyleLbl="alignNode1" presStyleIdx="2" presStyleCnt="7"/>
      <dgm:spPr/>
    </dgm:pt>
    <dgm:pt modelId="{ABDA9A01-4F32-384A-8E54-6C5C50FA5929}" type="pres">
      <dgm:prSet presAssocID="{27C69DA9-5C20-5440-9F6E-BC97921DE818}"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91589FAC-3B5D-8C42-8BE4-EFFA4FF5A821}" type="pres">
      <dgm:prSet presAssocID="{27C69DA9-5C20-5440-9F6E-BC97921DE818}" presName="L2TextContainer" presStyleLbl="revTx" presStyleIdx="4" presStyleCnt="14">
        <dgm:presLayoutVars>
          <dgm:bulletEnabled val="1"/>
        </dgm:presLayoutVars>
      </dgm:prSet>
      <dgm:spPr/>
    </dgm:pt>
    <dgm:pt modelId="{EC7CA0B5-2C6F-C54D-A3A7-B2BD334CD03A}" type="pres">
      <dgm:prSet presAssocID="{27C69DA9-5C20-5440-9F6E-BC97921DE818}" presName="L1TextContainer" presStyleLbl="revTx" presStyleIdx="5" presStyleCnt="14">
        <dgm:presLayoutVars>
          <dgm:chMax val="1"/>
          <dgm:chPref val="1"/>
          <dgm:bulletEnabled val="1"/>
        </dgm:presLayoutVars>
      </dgm:prSet>
      <dgm:spPr/>
    </dgm:pt>
    <dgm:pt modelId="{0ACD68D6-7AAA-2448-96E0-63A53DE3DD83}" type="pres">
      <dgm:prSet presAssocID="{27C69DA9-5C20-5440-9F6E-BC97921DE818}"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D2675510-4177-9F45-AF2D-A99C34790DDC}" type="pres">
      <dgm:prSet presAssocID="{27C69DA9-5C20-5440-9F6E-BC97921DE818}" presName="EmptyPlaceHolder" presStyleCnt="0"/>
      <dgm:spPr/>
    </dgm:pt>
    <dgm:pt modelId="{5E1ED49C-1319-C841-BC7A-3196DB5873C5}" type="pres">
      <dgm:prSet presAssocID="{C9C642A5-27BC-9A43-94C4-D7D7B7AC435A}"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3" presStyleCnt="7"/>
      <dgm:spPr>
        <a:solidFill>
          <a:schemeClr val="accent1">
            <a:hueOff val="0"/>
            <a:satOff val="0"/>
            <a:lumOff val="0"/>
            <a:alphaOff val="0"/>
          </a:schemeClr>
        </a:solidFill>
        <a:ln w="6350" cap="flat" cmpd="sng" algn="ctr">
          <a:no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3" presStyleCnt="7"/>
      <dgm:spPr>
        <a:ln>
          <a:noFill/>
        </a:ln>
      </dgm:spPr>
    </dgm:pt>
    <dgm:pt modelId="{6EDDD44C-F5E4-49AD-B1D9-346B8B8AEE8F}" type="pres">
      <dgm:prSet presAssocID="{CA6B1BA0-B2FC-48AD-8EDA-F4AAA4AF2782}" presName="Ellipse" presStyleLbl="fgAcc1" presStyleIdx="4" presStyleCnt="8"/>
      <dgm:spPr>
        <a:prstGeom prst="donut">
          <a:avLst/>
        </a:prstGeom>
        <a:solidFill>
          <a:schemeClr val="lt1">
            <a:hueOff val="0"/>
            <a:satOff val="0"/>
            <a:lumOff val="0"/>
          </a:schemeClr>
        </a:solidFill>
        <a:ln w="12700" cap="flat" cmpd="sng" algn="ctr">
          <a:noFill/>
          <a:prstDash val="solid"/>
          <a:miter lim="800000"/>
        </a:ln>
        <a:effectLst/>
      </dgm:spPr>
    </dgm:pt>
    <dgm:pt modelId="{FE564261-183D-47F9-8E7E-BCFC5023A815}" type="pres">
      <dgm:prSet presAssocID="{CA6B1BA0-B2FC-48AD-8EDA-F4AAA4AF2782}" presName="L2TextContainer" presStyleLbl="revTx" presStyleIdx="6" presStyleCnt="14">
        <dgm:presLayoutVars>
          <dgm:bulletEnabled val="1"/>
        </dgm:presLayoutVars>
      </dgm:prSet>
      <dgm:spPr/>
    </dgm:pt>
    <dgm:pt modelId="{3DA36ABE-9810-4ED4-9A55-2905E7588D06}" type="pres">
      <dgm:prSet presAssocID="{CA6B1BA0-B2FC-48AD-8EDA-F4AAA4AF2782}" presName="L1TextContainer" presStyleLbl="revTx" presStyleIdx="7" presStyleCnt="14">
        <dgm:presLayoutVars>
          <dgm:chMax val="1"/>
          <dgm:chPref val="1"/>
          <dgm:bulletEnabled val="1"/>
        </dgm:presLayoutVars>
      </dgm:prSet>
      <dgm:spPr/>
    </dgm:pt>
    <dgm:pt modelId="{4B9F5909-A57C-4893-9C8A-D5960FE9BE37}" type="pres">
      <dgm:prSet presAssocID="{CA6B1BA0-B2FC-48AD-8EDA-F4AAA4AF2782}" presName="ConnectLine" presStyleLbl="sibTrans1D1" presStyleIdx="3" presStyleCnt="7"/>
      <dgm:spPr>
        <a:xfrm>
          <a:off x="4960678" y="2690813"/>
          <a:ext cx="0" cy="1592961"/>
        </a:xfrm>
        <a:prstGeom prst="line">
          <a:avLst/>
        </a:prstGeom>
        <a:noFill/>
        <a:ln w="3175" cap="flat" cmpd="sng" algn="ctr">
          <a:solidFill>
            <a:prstClr val="white">
              <a:lumMod val="85000"/>
            </a:prstClr>
          </a:solidFill>
          <a:prstDash val="solid"/>
          <a:miter lim="800000"/>
        </a:ln>
        <a:effectLst/>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4" presStyleCnt="7"/>
      <dgm:spPr>
        <a:solidFill>
          <a:schemeClr val="accent1">
            <a:hueOff val="0"/>
            <a:satOff val="0"/>
            <a:lumOff val="0"/>
            <a:alphaOff val="0"/>
          </a:schemeClr>
        </a:solidFill>
        <a:ln w="6350" cap="flat" cmpd="sng" algn="ctr">
          <a:no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4" presStyleCnt="7"/>
      <dgm:spPr>
        <a:ln>
          <a:noFill/>
        </a:ln>
      </dgm:spPr>
    </dgm:pt>
    <dgm:pt modelId="{48CA82DA-B677-461B-A08D-337683480059}" type="pres">
      <dgm:prSet presAssocID="{212ADAAB-D5CB-4BBC-8DAF-7340FD334994}" presName="Ellipse" presStyleLbl="fgAcc1" presStyleIdx="5" presStyleCnt="8"/>
      <dgm:spPr>
        <a:prstGeom prst="donut">
          <a:avLst/>
        </a:prstGeom>
        <a:solidFill>
          <a:schemeClr val="lt1">
            <a:hueOff val="0"/>
            <a:satOff val="0"/>
            <a:lumOff val="0"/>
          </a:schemeClr>
        </a:solidFill>
        <a:ln w="12700" cap="flat" cmpd="sng" algn="ctr">
          <a:noFill/>
          <a:prstDash val="solid"/>
          <a:miter lim="800000"/>
        </a:ln>
        <a:effectLst/>
      </dgm:spPr>
    </dgm:pt>
    <dgm:pt modelId="{D1646913-A3FA-4470-A3E9-C64B0A13A62A}" type="pres">
      <dgm:prSet presAssocID="{212ADAAB-D5CB-4BBC-8DAF-7340FD334994}" presName="L2TextContainer" presStyleLbl="revTx" presStyleIdx="8" presStyleCnt="14">
        <dgm:presLayoutVars>
          <dgm:bulletEnabled val="1"/>
        </dgm:presLayoutVars>
      </dgm:prSet>
      <dgm:spPr/>
    </dgm:pt>
    <dgm:pt modelId="{6EC2FC68-E1B8-4274-8090-C2C96A4CD82C}" type="pres">
      <dgm:prSet presAssocID="{212ADAAB-D5CB-4BBC-8DAF-7340FD334994}" presName="L1TextContainer" presStyleLbl="revTx" presStyleIdx="9" presStyleCnt="14">
        <dgm:presLayoutVars>
          <dgm:chMax val="1"/>
          <dgm:chPref val="1"/>
          <dgm:bulletEnabled val="1"/>
        </dgm:presLayoutVars>
      </dgm:prSet>
      <dgm:spPr/>
    </dgm:pt>
    <dgm:pt modelId="{4F41BF23-550C-4E7F-977E-3D22E3AF7B51}" type="pres">
      <dgm:prSet presAssocID="{212ADAAB-D5CB-4BBC-8DAF-7340FD334994}" presName="ConnectLine" presStyleLbl="sibTrans1D1" presStyleIdx="4" presStyleCnt="7"/>
      <dgm:spPr>
        <a:xfrm>
          <a:off x="6519360" y="1097851"/>
          <a:ext cx="0" cy="1592961"/>
        </a:xfrm>
        <a:prstGeom prst="line">
          <a:avLst/>
        </a:prstGeom>
        <a:noFill/>
        <a:ln w="3175" cap="flat" cmpd="sng" algn="ctr">
          <a:solidFill>
            <a:prstClr val="white">
              <a:lumMod val="85000"/>
            </a:prstClr>
          </a:solidFill>
          <a:prstDash val="solid"/>
          <a:miter lim="800000"/>
        </a:ln>
        <a:effectLst/>
      </dgm:spPr>
    </dgm:pt>
    <dgm:pt modelId="{5018695D-CFD4-49F8-8967-BA8A0C0A0DE1}" type="pres">
      <dgm:prSet presAssocID="{212ADAAB-D5CB-4BBC-8DAF-7340FD334994}" presName="EmptyPlaceHolder" presStyleCnt="0"/>
      <dgm:spPr/>
    </dgm:pt>
    <dgm:pt modelId="{61EA613E-57A8-485F-A4A9-29037092E83A}" type="pres">
      <dgm:prSet presAssocID="{AB2787E4-2A8B-428D-A4AE-2B14DCFFC4E7}" presName="spaceBetweenRectangles" presStyleCnt="0"/>
      <dgm:spPr/>
    </dgm:pt>
    <dgm:pt modelId="{7844846D-04AA-C244-9844-93DD672CB2CA}" type="pres">
      <dgm:prSet presAssocID="{3C020082-330C-5E48-A677-E6C7ACABAB4F}" presName="composite" presStyleCnt="0"/>
      <dgm:spPr/>
    </dgm:pt>
    <dgm:pt modelId="{329A95C0-B6B3-5B4C-AA53-86DB4822BB45}" type="pres">
      <dgm:prSet presAssocID="{3C020082-330C-5E48-A677-E6C7ACABAB4F}"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9FD102B-50E4-C444-A9B7-621DD25BBE61}" type="pres">
      <dgm:prSet presAssocID="{3C020082-330C-5E48-A677-E6C7ACABAB4F}" presName="DropPinPlaceHolder" presStyleCnt="0"/>
      <dgm:spPr/>
    </dgm:pt>
    <dgm:pt modelId="{E4E46739-6BB9-6941-A1F6-57BB03E004FC}" type="pres">
      <dgm:prSet presAssocID="{3C020082-330C-5E48-A677-E6C7ACABAB4F}" presName="DropPin" presStyleLbl="alignNode1" presStyleIdx="5" presStyleCnt="7"/>
      <dgm:spPr/>
    </dgm:pt>
    <dgm:pt modelId="{BB49908D-491D-5043-B0F5-C48685B9CED2}" type="pres">
      <dgm:prSet presAssocID="{3C020082-330C-5E48-A677-E6C7ACABAB4F}"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A084F242-5B86-194D-9052-148B20718391}" type="pres">
      <dgm:prSet presAssocID="{3C020082-330C-5E48-A677-E6C7ACABAB4F}" presName="L2TextContainer" presStyleLbl="revTx" presStyleIdx="10" presStyleCnt="14">
        <dgm:presLayoutVars>
          <dgm:bulletEnabled val="1"/>
        </dgm:presLayoutVars>
      </dgm:prSet>
      <dgm:spPr/>
    </dgm:pt>
    <dgm:pt modelId="{06DB5E7F-45AC-354F-83EF-CF3EFEF2AA4C}" type="pres">
      <dgm:prSet presAssocID="{3C020082-330C-5E48-A677-E6C7ACABAB4F}" presName="L1TextContainer" presStyleLbl="revTx" presStyleIdx="11" presStyleCnt="14">
        <dgm:presLayoutVars>
          <dgm:chMax val="1"/>
          <dgm:chPref val="1"/>
          <dgm:bulletEnabled val="1"/>
        </dgm:presLayoutVars>
      </dgm:prSet>
      <dgm:spPr/>
    </dgm:pt>
    <dgm:pt modelId="{CA3254BB-5518-574E-99AD-764054085BF5}" type="pres">
      <dgm:prSet presAssocID="{3C020082-330C-5E48-A677-E6C7ACABAB4F}"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C27127E4-4B0E-AC49-9717-87F076389BAF}" type="pres">
      <dgm:prSet presAssocID="{3C020082-330C-5E48-A677-E6C7ACABAB4F}" presName="EmptyPlaceHolder" presStyleCnt="0"/>
      <dgm:spPr/>
    </dgm:pt>
    <dgm:pt modelId="{3C551411-3E73-6B47-B631-F8EF864EFECE}" type="pres">
      <dgm:prSet presAssocID="{7ECF5AE6-22E9-E749-A63F-77E81AF3D2F3}" presName="spaceBetweenRectangles" presStyleCnt="0"/>
      <dgm:spPr/>
    </dgm:pt>
    <dgm:pt modelId="{7E3C3B7E-8CC2-6D4B-A612-A52B45C99461}" type="pres">
      <dgm:prSet presAssocID="{31EDDD33-BBE9-7B49-A0A6-C15FBFE4E4F3}" presName="composite" presStyleCnt="0"/>
      <dgm:spPr/>
    </dgm:pt>
    <dgm:pt modelId="{6454F8A8-27EE-7E4B-A704-3A8724C39F04}" type="pres">
      <dgm:prSet presAssocID="{31EDDD33-BBE9-7B49-A0A6-C15FBFE4E4F3}"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263EC8F-D1B8-214F-A6D5-E3966F629BCE}" type="pres">
      <dgm:prSet presAssocID="{31EDDD33-BBE9-7B49-A0A6-C15FBFE4E4F3}" presName="DropPinPlaceHolder" presStyleCnt="0"/>
      <dgm:spPr/>
    </dgm:pt>
    <dgm:pt modelId="{C585108B-6AF6-864A-B51A-B348A1358556}" type="pres">
      <dgm:prSet presAssocID="{31EDDD33-BBE9-7B49-A0A6-C15FBFE4E4F3}" presName="DropPin" presStyleLbl="alignNode1" presStyleIdx="6" presStyleCnt="7"/>
      <dgm:spPr/>
    </dgm:pt>
    <dgm:pt modelId="{A1491233-BD73-2444-8407-F70FAEE4886E}" type="pres">
      <dgm:prSet presAssocID="{31EDDD33-BBE9-7B49-A0A6-C15FBFE4E4F3}"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5F836C42-20DE-814F-9304-90FD82E8296C}" type="pres">
      <dgm:prSet presAssocID="{31EDDD33-BBE9-7B49-A0A6-C15FBFE4E4F3}" presName="L2TextContainer" presStyleLbl="revTx" presStyleIdx="12" presStyleCnt="14">
        <dgm:presLayoutVars>
          <dgm:bulletEnabled val="1"/>
        </dgm:presLayoutVars>
      </dgm:prSet>
      <dgm:spPr/>
    </dgm:pt>
    <dgm:pt modelId="{702C9F7A-B728-1843-885A-61E58FED9CD0}" type="pres">
      <dgm:prSet presAssocID="{31EDDD33-BBE9-7B49-A0A6-C15FBFE4E4F3}" presName="L1TextContainer" presStyleLbl="revTx" presStyleIdx="13" presStyleCnt="14">
        <dgm:presLayoutVars>
          <dgm:chMax val="1"/>
          <dgm:chPref val="1"/>
          <dgm:bulletEnabled val="1"/>
        </dgm:presLayoutVars>
      </dgm:prSet>
      <dgm:spPr/>
    </dgm:pt>
    <dgm:pt modelId="{55A0C584-A41B-D644-BC36-A6FA35D96B08}" type="pres">
      <dgm:prSet presAssocID="{31EDDD33-BBE9-7B49-A0A6-C15FBFE4E4F3}"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0EE1FBD5-72E8-9240-B9E6-98EBC4BE2CD1}" type="pres">
      <dgm:prSet presAssocID="{31EDDD33-BBE9-7B49-A0A6-C15FBFE4E4F3}" presName="EmptyPlaceHolder" presStyleCnt="0"/>
      <dgm:spPr/>
    </dgm:pt>
  </dgm:ptLst>
  <dgm:cxnLst>
    <dgm:cxn modelId="{AEE62C05-0AB1-7545-9A56-6B0D29CB2394}" type="presOf" srcId="{27C69DA9-5C20-5440-9F6E-BC97921DE818}" destId="{EC7CA0B5-2C6F-C54D-A3A7-B2BD334CD03A}" srcOrd="0" destOrd="0" presId="urn:microsoft.com/office/officeart/2017/3/layout/DropPinTimeline"/>
    <dgm:cxn modelId="{8B386208-FAEA-A043-B503-504790CCCBAE}" srcId="{31EDDD33-BBE9-7B49-A0A6-C15FBFE4E4F3}" destId="{543FDBC8-E269-B742-9491-B838640F7BA0}" srcOrd="0" destOrd="0" parTransId="{EAD4321E-46E4-AE4A-B3CA-D619779C2D2E}" sibTransId="{0446280B-43E2-EA47-A8EA-3DD0590FBAD2}"/>
    <dgm:cxn modelId="{125A7E0B-D675-3A41-B8C2-4384C666C6BF}" srcId="{5EDFAD60-5C8C-5242-9BE0-477C743E8DDF}" destId="{45E75AF1-7C03-3E44-9434-5F68EB28CCE5}" srcOrd="0" destOrd="0" parTransId="{304EBB90-E203-814E-9F02-E358B16CA75D}" sibTransId="{315C5E84-1027-7A47-8661-4174FD913F1F}"/>
    <dgm:cxn modelId="{2F02861A-3FDC-4C2B-B724-282D5914D85A}" type="presOf" srcId="{212ADAAB-D5CB-4BBC-8DAF-7340FD334994}" destId="{6EC2FC68-E1B8-4274-8090-C2C96A4CD82C}" srcOrd="0" destOrd="0" presId="urn:microsoft.com/office/officeart/2017/3/layout/DropPinTimeline"/>
    <dgm:cxn modelId="{045C1429-46C0-D44E-ADED-78C28D2A3931}" srcId="{63085546-7C7C-4B3E-ABEB-2669F1A65FB2}" destId="{31EDDD33-BBE9-7B49-A0A6-C15FBFE4E4F3}" srcOrd="6" destOrd="0" parTransId="{32057704-3A64-A04F-B61D-0E9B477ECFAA}" sibTransId="{8CBDCC96-E510-E84B-A713-4684546F4FE0}"/>
    <dgm:cxn modelId="{146C3436-7349-460D-8FAF-B5C22B68A41F}" type="presOf" srcId="{CA6B1BA0-B2FC-48AD-8EDA-F4AAA4AF2782}" destId="{3DA36ABE-9810-4ED4-9A55-2905E7588D06}" srcOrd="0" destOrd="0" presId="urn:microsoft.com/office/officeart/2017/3/layout/DropPinTimeline"/>
    <dgm:cxn modelId="{6ECF5242-3F1D-5C43-B07B-4655AAF8E875}" type="presOf" srcId="{543FDBC8-E269-B742-9491-B838640F7BA0}" destId="{5F836C42-20DE-814F-9304-90FD82E8296C}" srcOrd="0" destOrd="0" presId="urn:microsoft.com/office/officeart/2017/3/layout/DropPinTimeline"/>
    <dgm:cxn modelId="{3932884C-6550-2E45-9C2A-18AE0277C614}" type="presOf" srcId="{B2A8B877-6E29-6746-A857-BD6EA1F6B201}" destId="{A084F242-5B86-194D-9052-148B20718391}" srcOrd="0" destOrd="0" presId="urn:microsoft.com/office/officeart/2017/3/layout/DropPinTimeline"/>
    <dgm:cxn modelId="{881A684D-D751-B748-9635-285CF1C2DE86}" type="presOf" srcId="{16DEB2AA-D74E-6E47-A350-1D0FC2F3BEB0}" destId="{91589FAC-3B5D-8C42-8BE4-EFFA4FF5A821}"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761E4B58-8AA0-4EE9-9827-01A0CA5D8AAC}" type="presOf" srcId="{9DCEA5FC-4640-45AF-B712-7A4FD94AEF0D}" destId="{85C50C56-6DC8-4C47-8DBC-4FD6B1554AA4}"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4" destOrd="0" parTransId="{45F6D312-A686-491E-95E3-EFB9640CC472}" sibTransId="{AB2787E4-2A8B-428D-A4AE-2B14DCFFC4E7}"/>
    <dgm:cxn modelId="{7C614B6E-8D16-BA46-A86E-1B31EE76EFE3}" type="presOf" srcId="{45E75AF1-7C03-3E44-9434-5F68EB28CCE5}" destId="{BC3AFE28-E0F5-4241-8BE6-73676AFAE7A0}" srcOrd="0" destOrd="0" presId="urn:microsoft.com/office/officeart/2017/3/layout/DropPinTimeline"/>
    <dgm:cxn modelId="{2802187F-7EB3-49BE-9C62-E8F8F0567AFB}" type="presOf" srcId="{3CB04A44-4013-4CA7-90FD-29AFC3C15E37}" destId="{FE564261-183D-47F9-8E7E-BCFC5023A815}"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72592CA9-5366-9E46-AA79-36059DDA12DE}" srcId="{27C69DA9-5C20-5440-9F6E-BC97921DE818}" destId="{16DEB2AA-D74E-6E47-A350-1D0FC2F3BEB0}" srcOrd="0" destOrd="0" parTransId="{14BDD98E-7A61-8045-91F0-015F1FEBA7FF}" sibTransId="{46CAA8AD-8E3F-3E4F-ADCF-E7948E45B2F2}"/>
    <dgm:cxn modelId="{D2792FAF-0EC3-584A-A67F-B8975D4EE9D6}" type="presOf" srcId="{31EDDD33-BBE9-7B49-A0A6-C15FBFE4E4F3}" destId="{702C9F7A-B728-1843-885A-61E58FED9CD0}" srcOrd="0" destOrd="0" presId="urn:microsoft.com/office/officeart/2017/3/layout/DropPinTimeline"/>
    <dgm:cxn modelId="{EE4510B3-FA31-DD44-9B80-1E621EB703CA}" srcId="{63085546-7C7C-4B3E-ABEB-2669F1A65FB2}" destId="{3C020082-330C-5E48-A677-E6C7ACABAB4F}" srcOrd="5" destOrd="0" parTransId="{50A0A075-55E6-C047-A788-433B0E14F18E}" sibTransId="{7ECF5AE6-22E9-E749-A63F-77E81AF3D2F3}"/>
    <dgm:cxn modelId="{6B9B1EBC-E180-434F-9551-E3D93B7606FF}" srcId="{63085546-7C7C-4B3E-ABEB-2669F1A65FB2}" destId="{5EDFAD60-5C8C-5242-9BE0-477C743E8DDF}" srcOrd="1" destOrd="0" parTransId="{3D8317E7-D888-C74E-872F-7BE1E23A00F2}" sibTransId="{B7858258-2A68-D549-9A4C-EABC0C710B8E}"/>
    <dgm:cxn modelId="{CD9FCFBD-1D55-AC4A-A48E-13C2B2F58094}" srcId="{3C020082-330C-5E48-A677-E6C7ACABAB4F}" destId="{B2A8B877-6E29-6746-A857-BD6EA1F6B201}" srcOrd="0" destOrd="0" parTransId="{C8DECE56-34C7-F644-98A1-6D320212C605}" sibTransId="{F9374370-99A6-7C4A-B4A6-2D7CAB3A0CAF}"/>
    <dgm:cxn modelId="{093D31DD-93A8-6242-B7DE-244725664F13}" type="presOf" srcId="{5EDFAD60-5C8C-5242-9BE0-477C743E8DDF}" destId="{170CF69D-2DC6-1744-9E24-C38457DCD9C7}" srcOrd="0" destOrd="0" presId="urn:microsoft.com/office/officeart/2017/3/layout/DropPinTimeline"/>
    <dgm:cxn modelId="{CD6B6EE8-3813-4EF1-BFEC-C005A3326D63}" srcId="{63085546-7C7C-4B3E-ABEB-2669F1A65FB2}" destId="{CA6B1BA0-B2FC-48AD-8EDA-F4AAA4AF2782}" srcOrd="3" destOrd="0" parTransId="{D7D3AA07-BCB9-4212-A556-E90870FB1413}" sibTransId="{39FB540D-D808-4040-9A37-0AC474C0212F}"/>
    <dgm:cxn modelId="{0F8F7AF6-B614-AD46-A13F-1F1D7987AE6A}" srcId="{63085546-7C7C-4B3E-ABEB-2669F1A65FB2}" destId="{27C69DA9-5C20-5440-9F6E-BC97921DE818}" srcOrd="2" destOrd="0" parTransId="{36BE6989-520D-1047-AE0A-97D9D43ED6C3}" sibTransId="{C9C642A5-27BC-9A43-94C4-D7D7B7AC435A}"/>
    <dgm:cxn modelId="{7DFDBBFA-92F0-FF46-94EF-2BDDACC150FE}" type="presOf" srcId="{3C020082-330C-5E48-A677-E6C7ACABAB4F}" destId="{06DB5E7F-45AC-354F-83EF-CF3EFEF2AA4C}" srcOrd="0" destOrd="0" presId="urn:microsoft.com/office/officeart/2017/3/layout/DropPinTimeline"/>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98C43888-8A01-6047-924D-B427C7A5FC1C}" type="presParOf" srcId="{46A6B157-7198-41C4-9D25-C4F8885F1B6F}" destId="{47FA2571-103B-614E-AD38-91C2F887E1E7}" srcOrd="2" destOrd="0" presId="urn:microsoft.com/office/officeart/2017/3/layout/DropPinTimeline"/>
    <dgm:cxn modelId="{D2ECB8FC-8DEE-6347-B72D-68C3620F0B93}" type="presParOf" srcId="{47FA2571-103B-614E-AD38-91C2F887E1E7}" destId="{BA4389D7-7272-F24B-AA88-CF895683A0FA}" srcOrd="0" destOrd="0" presId="urn:microsoft.com/office/officeart/2017/3/layout/DropPinTimeline"/>
    <dgm:cxn modelId="{04029D22-1811-0745-93CD-94D2303277B7}" type="presParOf" srcId="{47FA2571-103B-614E-AD38-91C2F887E1E7}" destId="{E8D1EC54-8919-3047-A7A4-6B06755F5A5E}" srcOrd="1" destOrd="0" presId="urn:microsoft.com/office/officeart/2017/3/layout/DropPinTimeline"/>
    <dgm:cxn modelId="{5BA798E8-13FA-994D-9736-3D32ADD9A55A}" type="presParOf" srcId="{E8D1EC54-8919-3047-A7A4-6B06755F5A5E}" destId="{F5B6A396-08DE-6844-8044-E787735E8EDF}" srcOrd="0" destOrd="0" presId="urn:microsoft.com/office/officeart/2017/3/layout/DropPinTimeline"/>
    <dgm:cxn modelId="{8DD34504-3804-6949-8670-C5F80999CC23}" type="presParOf" srcId="{E8D1EC54-8919-3047-A7A4-6B06755F5A5E}" destId="{ADB37386-81BE-A542-91EF-9D6FB464B525}" srcOrd="1" destOrd="0" presId="urn:microsoft.com/office/officeart/2017/3/layout/DropPinTimeline"/>
    <dgm:cxn modelId="{4169D34F-C728-964C-8BEA-641E43280207}" type="presParOf" srcId="{47FA2571-103B-614E-AD38-91C2F887E1E7}" destId="{BC3AFE28-E0F5-4241-8BE6-73676AFAE7A0}" srcOrd="2" destOrd="0" presId="urn:microsoft.com/office/officeart/2017/3/layout/DropPinTimeline"/>
    <dgm:cxn modelId="{6A088DF1-0210-1341-A9A5-1360A4921A96}" type="presParOf" srcId="{47FA2571-103B-614E-AD38-91C2F887E1E7}" destId="{170CF69D-2DC6-1744-9E24-C38457DCD9C7}" srcOrd="3" destOrd="0" presId="urn:microsoft.com/office/officeart/2017/3/layout/DropPinTimeline"/>
    <dgm:cxn modelId="{A0A32045-6984-C74C-BFFA-A86A0EB8543A}" type="presParOf" srcId="{47FA2571-103B-614E-AD38-91C2F887E1E7}" destId="{12973244-AA57-EF41-926A-C22787DBA66D}" srcOrd="4" destOrd="0" presId="urn:microsoft.com/office/officeart/2017/3/layout/DropPinTimeline"/>
    <dgm:cxn modelId="{42E5E140-2387-9343-AF27-9E8B22BAE377}" type="presParOf" srcId="{47FA2571-103B-614E-AD38-91C2F887E1E7}" destId="{9560FEBF-3AB0-644A-AB02-94364CE27963}" srcOrd="5" destOrd="0" presId="urn:microsoft.com/office/officeart/2017/3/layout/DropPinTimeline"/>
    <dgm:cxn modelId="{4751FD2E-7B20-8C4A-B4F4-DE4855861C04}" type="presParOf" srcId="{46A6B157-7198-41C4-9D25-C4F8885F1B6F}" destId="{C9101D92-6748-9C45-A2BB-75CE6F9D1C59}" srcOrd="3" destOrd="0" presId="urn:microsoft.com/office/officeart/2017/3/layout/DropPinTimeline"/>
    <dgm:cxn modelId="{E5F9917D-1E9A-524C-8F1B-5AD961137910}" type="presParOf" srcId="{46A6B157-7198-41C4-9D25-C4F8885F1B6F}" destId="{59B59FF1-D630-924D-888C-590C2C6DE51F}" srcOrd="4" destOrd="0" presId="urn:microsoft.com/office/officeart/2017/3/layout/DropPinTimeline"/>
    <dgm:cxn modelId="{6D2C81DA-756E-234E-9535-564ACFC57D1B}" type="presParOf" srcId="{59B59FF1-D630-924D-888C-590C2C6DE51F}" destId="{45138CA4-9478-F948-925C-B6C6B4D6C10E}" srcOrd="0" destOrd="0" presId="urn:microsoft.com/office/officeart/2017/3/layout/DropPinTimeline"/>
    <dgm:cxn modelId="{2A686012-A5E0-D241-8E6E-ED69D1A1AAAE}" type="presParOf" srcId="{59B59FF1-D630-924D-888C-590C2C6DE51F}" destId="{42238D76-493D-854F-BA72-008884279044}" srcOrd="1" destOrd="0" presId="urn:microsoft.com/office/officeart/2017/3/layout/DropPinTimeline"/>
    <dgm:cxn modelId="{E04ED248-8D8B-434D-9A2C-0122BD86D7C3}" type="presParOf" srcId="{42238D76-493D-854F-BA72-008884279044}" destId="{183EC927-1235-D94F-B34E-127777FD46AD}" srcOrd="0" destOrd="0" presId="urn:microsoft.com/office/officeart/2017/3/layout/DropPinTimeline"/>
    <dgm:cxn modelId="{D4E7F682-4CC3-944F-9669-FDAD9945D141}" type="presParOf" srcId="{42238D76-493D-854F-BA72-008884279044}" destId="{ABDA9A01-4F32-384A-8E54-6C5C50FA5929}" srcOrd="1" destOrd="0" presId="urn:microsoft.com/office/officeart/2017/3/layout/DropPinTimeline"/>
    <dgm:cxn modelId="{27C3E1CE-A039-4C46-BA11-F836A2DB40B4}" type="presParOf" srcId="{59B59FF1-D630-924D-888C-590C2C6DE51F}" destId="{91589FAC-3B5D-8C42-8BE4-EFFA4FF5A821}" srcOrd="2" destOrd="0" presId="urn:microsoft.com/office/officeart/2017/3/layout/DropPinTimeline"/>
    <dgm:cxn modelId="{D6F7CE38-F0B6-9749-B10C-3D5322D81255}" type="presParOf" srcId="{59B59FF1-D630-924D-888C-590C2C6DE51F}" destId="{EC7CA0B5-2C6F-C54D-A3A7-B2BD334CD03A}" srcOrd="3" destOrd="0" presId="urn:microsoft.com/office/officeart/2017/3/layout/DropPinTimeline"/>
    <dgm:cxn modelId="{6CB8D8DE-750C-2A4F-911B-EC0934356714}" type="presParOf" srcId="{59B59FF1-D630-924D-888C-590C2C6DE51F}" destId="{0ACD68D6-7AAA-2448-96E0-63A53DE3DD83}" srcOrd="4" destOrd="0" presId="urn:microsoft.com/office/officeart/2017/3/layout/DropPinTimeline"/>
    <dgm:cxn modelId="{206B12C0-28B9-B54E-B791-5025D795638F}" type="presParOf" srcId="{59B59FF1-D630-924D-888C-590C2C6DE51F}" destId="{D2675510-4177-9F45-AF2D-A99C34790DDC}" srcOrd="5" destOrd="0" presId="urn:microsoft.com/office/officeart/2017/3/layout/DropPinTimeline"/>
    <dgm:cxn modelId="{98365F9D-4338-B746-A552-BC6D1370FD9C}" type="presParOf" srcId="{46A6B157-7198-41C4-9D25-C4F8885F1B6F}" destId="{5E1ED49C-1319-C841-BC7A-3196DB5873C5}" srcOrd="5" destOrd="0" presId="urn:microsoft.com/office/officeart/2017/3/layout/DropPinTimeline"/>
    <dgm:cxn modelId="{07DA9BDD-D756-4F29-80E5-7856AC99F270}" type="presParOf" srcId="{46A6B157-7198-41C4-9D25-C4F8885F1B6F}" destId="{B744CD57-FD23-4E62-9589-4CAC57B034E9}" srcOrd="6"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7" destOrd="0" presId="urn:microsoft.com/office/officeart/2017/3/layout/DropPinTimeline"/>
    <dgm:cxn modelId="{2E35C8AB-C54E-4DE6-98F2-126D8B12CA35}" type="presParOf" srcId="{46A6B157-7198-41C4-9D25-C4F8885F1B6F}" destId="{A1AE2BC4-A99C-4DD3-A84D-EB3461D18287}" srcOrd="8"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 modelId="{39DED560-FDC7-4A20-BA37-B726CE3DBE1E}" type="presParOf" srcId="{46A6B157-7198-41C4-9D25-C4F8885F1B6F}" destId="{61EA613E-57A8-485F-A4A9-29037092E83A}" srcOrd="9" destOrd="0" presId="urn:microsoft.com/office/officeart/2017/3/layout/DropPinTimeline"/>
    <dgm:cxn modelId="{781E6639-B4BC-AE4D-9BBA-DDD190D21416}" type="presParOf" srcId="{46A6B157-7198-41C4-9D25-C4F8885F1B6F}" destId="{7844846D-04AA-C244-9844-93DD672CB2CA}" srcOrd="10" destOrd="0" presId="urn:microsoft.com/office/officeart/2017/3/layout/DropPinTimeline"/>
    <dgm:cxn modelId="{5B1B99D4-4ECB-614E-83F1-CF9FB188BB36}" type="presParOf" srcId="{7844846D-04AA-C244-9844-93DD672CB2CA}" destId="{329A95C0-B6B3-5B4C-AA53-86DB4822BB45}" srcOrd="0" destOrd="0" presId="urn:microsoft.com/office/officeart/2017/3/layout/DropPinTimeline"/>
    <dgm:cxn modelId="{359DFC71-3BD3-CD45-B59F-7BF137077A41}" type="presParOf" srcId="{7844846D-04AA-C244-9844-93DD672CB2CA}" destId="{39FD102B-50E4-C444-A9B7-621DD25BBE61}" srcOrd="1" destOrd="0" presId="urn:microsoft.com/office/officeart/2017/3/layout/DropPinTimeline"/>
    <dgm:cxn modelId="{68DAD68F-57C6-6D49-B478-40B6C299F11B}" type="presParOf" srcId="{39FD102B-50E4-C444-A9B7-621DD25BBE61}" destId="{E4E46739-6BB9-6941-A1F6-57BB03E004FC}" srcOrd="0" destOrd="0" presId="urn:microsoft.com/office/officeart/2017/3/layout/DropPinTimeline"/>
    <dgm:cxn modelId="{6B739DB7-753F-584E-B944-FF9BF93F2A1D}" type="presParOf" srcId="{39FD102B-50E4-C444-A9B7-621DD25BBE61}" destId="{BB49908D-491D-5043-B0F5-C48685B9CED2}" srcOrd="1" destOrd="0" presId="urn:microsoft.com/office/officeart/2017/3/layout/DropPinTimeline"/>
    <dgm:cxn modelId="{7BDC6393-D040-C549-B40D-A1D7F34AFE68}" type="presParOf" srcId="{7844846D-04AA-C244-9844-93DD672CB2CA}" destId="{A084F242-5B86-194D-9052-148B20718391}" srcOrd="2" destOrd="0" presId="urn:microsoft.com/office/officeart/2017/3/layout/DropPinTimeline"/>
    <dgm:cxn modelId="{D2A4DC3A-3C70-F546-8A0E-293BD3EB90DA}" type="presParOf" srcId="{7844846D-04AA-C244-9844-93DD672CB2CA}" destId="{06DB5E7F-45AC-354F-83EF-CF3EFEF2AA4C}" srcOrd="3" destOrd="0" presId="urn:microsoft.com/office/officeart/2017/3/layout/DropPinTimeline"/>
    <dgm:cxn modelId="{A9B08CF0-3131-CC49-ACC9-0C40641F7E5B}" type="presParOf" srcId="{7844846D-04AA-C244-9844-93DD672CB2CA}" destId="{CA3254BB-5518-574E-99AD-764054085BF5}" srcOrd="4" destOrd="0" presId="urn:microsoft.com/office/officeart/2017/3/layout/DropPinTimeline"/>
    <dgm:cxn modelId="{6589F1E2-0AED-1F4F-87B1-3B362B0CB189}" type="presParOf" srcId="{7844846D-04AA-C244-9844-93DD672CB2CA}" destId="{C27127E4-4B0E-AC49-9717-87F076389BAF}" srcOrd="5" destOrd="0" presId="urn:microsoft.com/office/officeart/2017/3/layout/DropPinTimeline"/>
    <dgm:cxn modelId="{BB19A5DF-DB5A-424D-857F-E176B8E0CEE2}" type="presParOf" srcId="{46A6B157-7198-41C4-9D25-C4F8885F1B6F}" destId="{3C551411-3E73-6B47-B631-F8EF864EFECE}" srcOrd="11" destOrd="0" presId="urn:microsoft.com/office/officeart/2017/3/layout/DropPinTimeline"/>
    <dgm:cxn modelId="{89687A28-CC8A-8548-B3CA-A63D568DDE75}" type="presParOf" srcId="{46A6B157-7198-41C4-9D25-C4F8885F1B6F}" destId="{7E3C3B7E-8CC2-6D4B-A612-A52B45C99461}" srcOrd="12" destOrd="0" presId="urn:microsoft.com/office/officeart/2017/3/layout/DropPinTimeline"/>
    <dgm:cxn modelId="{9CD444A8-E12C-064B-AC8F-025BDCEA4864}" type="presParOf" srcId="{7E3C3B7E-8CC2-6D4B-A612-A52B45C99461}" destId="{6454F8A8-27EE-7E4B-A704-3A8724C39F04}" srcOrd="0" destOrd="0" presId="urn:microsoft.com/office/officeart/2017/3/layout/DropPinTimeline"/>
    <dgm:cxn modelId="{310782B1-1A97-CD4E-B84A-F49F9DB23F3B}" type="presParOf" srcId="{7E3C3B7E-8CC2-6D4B-A612-A52B45C99461}" destId="{0263EC8F-D1B8-214F-A6D5-E3966F629BCE}" srcOrd="1" destOrd="0" presId="urn:microsoft.com/office/officeart/2017/3/layout/DropPinTimeline"/>
    <dgm:cxn modelId="{8CE85A01-9D39-3C4F-AB69-AB05ABE62754}" type="presParOf" srcId="{0263EC8F-D1B8-214F-A6D5-E3966F629BCE}" destId="{C585108B-6AF6-864A-B51A-B348A1358556}" srcOrd="0" destOrd="0" presId="urn:microsoft.com/office/officeart/2017/3/layout/DropPinTimeline"/>
    <dgm:cxn modelId="{0B649461-E35D-8340-9391-1CA724C8ADE4}" type="presParOf" srcId="{0263EC8F-D1B8-214F-A6D5-E3966F629BCE}" destId="{A1491233-BD73-2444-8407-F70FAEE4886E}" srcOrd="1" destOrd="0" presId="urn:microsoft.com/office/officeart/2017/3/layout/DropPinTimeline"/>
    <dgm:cxn modelId="{8878DDB2-64BB-3C4D-B360-7F4DE8AB89A5}" type="presParOf" srcId="{7E3C3B7E-8CC2-6D4B-A612-A52B45C99461}" destId="{5F836C42-20DE-814F-9304-90FD82E8296C}" srcOrd="2" destOrd="0" presId="urn:microsoft.com/office/officeart/2017/3/layout/DropPinTimeline"/>
    <dgm:cxn modelId="{488B335C-6942-0542-BC97-064244CC28B7}" type="presParOf" srcId="{7E3C3B7E-8CC2-6D4B-A612-A52B45C99461}" destId="{702C9F7A-B728-1843-885A-61E58FED9CD0}" srcOrd="3" destOrd="0" presId="urn:microsoft.com/office/officeart/2017/3/layout/DropPinTimeline"/>
    <dgm:cxn modelId="{8A481D11-368E-D948-A056-69C995F47115}" type="presParOf" srcId="{7E3C3B7E-8CC2-6D4B-A612-A52B45C99461}" destId="{55A0C584-A41B-D644-BC36-A6FA35D96B08}" srcOrd="4" destOrd="0" presId="urn:microsoft.com/office/officeart/2017/3/layout/DropPinTimeline"/>
    <dgm:cxn modelId="{0B3DDAD3-486B-6640-A3A4-37EF8707793D}" type="presParOf" srcId="{7E3C3B7E-8CC2-6D4B-A612-A52B45C99461}" destId="{0EE1FBD5-72E8-9240-B9E6-98EBC4BE2CD1}" srcOrd="5" destOrd="0" presId="urn:microsoft.com/office/officeart/2017/3/layout/DropPinTimeline"/>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1487488"/>
          <a:ext cx="10972077" cy="428624"/>
        </a:xfrm>
        <a:prstGeom prst="homePlat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57422" y="392198"/>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85228" y="420004"/>
          <a:ext cx="194685" cy="194685"/>
        </a:xfrm>
        <a:prstGeom prst="donu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359558" y="643531"/>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Tax authorities have internal “shareholder registry” for calculation of wealth tax. Shareholders publicly available upon request to companies.</a:t>
          </a:r>
        </a:p>
      </dsp:txBody>
      <dsp:txXfrm>
        <a:off x="359558" y="643531"/>
        <a:ext cx="2026254" cy="1007465"/>
      </dsp:txXfrm>
    </dsp:sp>
    <dsp:sp modelId="{85C50C56-6DC8-4C47-8DBC-4FD6B1554AA4}">
      <dsp:nvSpPr>
        <dsp:cNvPr id="0" name=""/>
        <dsp:cNvSpPr/>
      </dsp:nvSpPr>
      <dsp:spPr>
        <a:xfrm>
          <a:off x="359558" y="289557"/>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t>before 2013</a:t>
          </a:r>
          <a:endParaRPr lang="en-US" sz="1100" kern="1200" dirty="0"/>
        </a:p>
      </dsp:txBody>
      <dsp:txXfrm>
        <a:off x="359558" y="289557"/>
        <a:ext cx="2026254" cy="353974"/>
      </dsp:txXfrm>
    </dsp:sp>
    <dsp:sp modelId="{4F322B1B-F357-4BCD-BF34-8A0D705A1CE7}">
      <dsp:nvSpPr>
        <dsp:cNvPr id="0" name=""/>
        <dsp:cNvSpPr/>
      </dsp:nvSpPr>
      <dsp:spPr>
        <a:xfrm>
          <a:off x="182571" y="694334"/>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150201"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6A396-08DE-6844-8044-E787735E8EDF}">
      <dsp:nvSpPr>
        <dsp:cNvPr id="0" name=""/>
        <dsp:cNvSpPr/>
      </dsp:nvSpPr>
      <dsp:spPr>
        <a:xfrm rot="18900000">
          <a:off x="1274513" y="2761103"/>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37386-81BE-A542-91EF-9D6FB464B525}">
      <dsp:nvSpPr>
        <dsp:cNvPr id="0" name=""/>
        <dsp:cNvSpPr/>
      </dsp:nvSpPr>
      <dsp:spPr>
        <a:xfrm>
          <a:off x="1302319" y="2788909"/>
          <a:ext cx="194685" cy="194685"/>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C3AFE28-E0F5-4241-8BE6-73676AFAE7A0}">
      <dsp:nvSpPr>
        <dsp:cNvPr id="0" name=""/>
        <dsp:cNvSpPr/>
      </dsp:nvSpPr>
      <dsp:spPr>
        <a:xfrm>
          <a:off x="1576649" y="1701800"/>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Journalists ask tax authorities for access to their shareholder registry. This is denied. A legal battle ensues</a:t>
          </a:r>
        </a:p>
      </dsp:txBody>
      <dsp:txXfrm>
        <a:off x="1576649" y="1701800"/>
        <a:ext cx="2026254" cy="1007465"/>
      </dsp:txXfrm>
    </dsp:sp>
    <dsp:sp modelId="{170CF69D-2DC6-1744-9E24-C38457DCD9C7}">
      <dsp:nvSpPr>
        <dsp:cNvPr id="0" name=""/>
        <dsp:cNvSpPr/>
      </dsp:nvSpPr>
      <dsp:spPr>
        <a:xfrm>
          <a:off x="1576649" y="2709265"/>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t>06.05.2013</a:t>
          </a:r>
          <a:endParaRPr lang="en-US" sz="1600" kern="1200" dirty="0"/>
        </a:p>
      </dsp:txBody>
      <dsp:txXfrm>
        <a:off x="1576649" y="2709265"/>
        <a:ext cx="2026254" cy="353974"/>
      </dsp:txXfrm>
    </dsp:sp>
    <dsp:sp modelId="{12973244-AA57-EF41-926A-C22787DBA66D}">
      <dsp:nvSpPr>
        <dsp:cNvPr id="0" name=""/>
        <dsp:cNvSpPr/>
      </dsp:nvSpPr>
      <dsp:spPr>
        <a:xfrm>
          <a:off x="1399662" y="1701800"/>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4389D7-7272-F24B-AA88-CF895683A0FA}">
      <dsp:nvSpPr>
        <dsp:cNvPr id="0" name=""/>
        <dsp:cNvSpPr/>
      </dsp:nvSpPr>
      <dsp:spPr>
        <a:xfrm>
          <a:off x="1367292"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EC927-1235-D94F-B34E-127777FD46AD}">
      <dsp:nvSpPr>
        <dsp:cNvPr id="0" name=""/>
        <dsp:cNvSpPr/>
      </dsp:nvSpPr>
      <dsp:spPr>
        <a:xfrm rot="8100000">
          <a:off x="2491604" y="392198"/>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A9A01-4F32-384A-8E54-6C5C50FA5929}">
      <dsp:nvSpPr>
        <dsp:cNvPr id="0" name=""/>
        <dsp:cNvSpPr/>
      </dsp:nvSpPr>
      <dsp:spPr>
        <a:xfrm>
          <a:off x="2519410" y="420004"/>
          <a:ext cx="194685" cy="194685"/>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589FAC-3B5D-8C42-8BE4-EFFA4FF5A821}">
      <dsp:nvSpPr>
        <dsp:cNvPr id="0" name=""/>
        <dsp:cNvSpPr/>
      </dsp:nvSpPr>
      <dsp:spPr>
        <a:xfrm>
          <a:off x="2793740" y="694334"/>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i="0" kern="1200" dirty="0"/>
            <a:t>Ministry of finance hastily propose law making the shareholder registry secret</a:t>
          </a:r>
        </a:p>
      </dsp:txBody>
      <dsp:txXfrm>
        <a:off x="2793740" y="694334"/>
        <a:ext cx="2026254" cy="1007465"/>
      </dsp:txXfrm>
    </dsp:sp>
    <dsp:sp modelId="{EC7CA0B5-2C6F-C54D-A3A7-B2BD334CD03A}">
      <dsp:nvSpPr>
        <dsp:cNvPr id="0" name=""/>
        <dsp:cNvSpPr/>
      </dsp:nvSpPr>
      <dsp:spPr>
        <a:xfrm>
          <a:off x="2793740" y="340359"/>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i="0" kern="1200" dirty="0"/>
            <a:t>2014</a:t>
          </a:r>
          <a:endParaRPr lang="en-US" sz="1600" i="0" kern="1200" dirty="0"/>
        </a:p>
      </dsp:txBody>
      <dsp:txXfrm>
        <a:off x="2793740" y="340359"/>
        <a:ext cx="2026254" cy="353974"/>
      </dsp:txXfrm>
    </dsp:sp>
    <dsp:sp modelId="{0ACD68D6-7AAA-2448-96E0-63A53DE3DD83}">
      <dsp:nvSpPr>
        <dsp:cNvPr id="0" name=""/>
        <dsp:cNvSpPr/>
      </dsp:nvSpPr>
      <dsp:spPr>
        <a:xfrm>
          <a:off x="2616753" y="694334"/>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5138CA4-9478-F948-925C-B6C6B4D6C10E}">
      <dsp:nvSpPr>
        <dsp:cNvPr id="0" name=""/>
        <dsp:cNvSpPr/>
      </dsp:nvSpPr>
      <dsp:spPr>
        <a:xfrm>
          <a:off x="2584383"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AC30C-62C4-DA40-9933-D30019D4A544}">
      <dsp:nvSpPr>
        <dsp:cNvPr id="0" name=""/>
        <dsp:cNvSpPr/>
      </dsp:nvSpPr>
      <dsp:spPr>
        <a:xfrm rot="18900000">
          <a:off x="3708695" y="2761103"/>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DC72F-2057-3043-9400-2A6AD18666D9}">
      <dsp:nvSpPr>
        <dsp:cNvPr id="0" name=""/>
        <dsp:cNvSpPr/>
      </dsp:nvSpPr>
      <dsp:spPr>
        <a:xfrm>
          <a:off x="3736501" y="2788909"/>
          <a:ext cx="194685" cy="194685"/>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5A6AF5D-4F1A-BA46-B0B2-813366A0CA1C}">
      <dsp:nvSpPr>
        <dsp:cNvPr id="0" name=""/>
        <dsp:cNvSpPr/>
      </dsp:nvSpPr>
      <dsp:spPr>
        <a:xfrm>
          <a:off x="4010831" y="1701800"/>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nb-NO" sz="1100" kern="1200" dirty="0"/>
            <a:t>Parliament </a:t>
          </a:r>
          <a:r>
            <a:rPr lang="nb-NO" sz="1100" kern="1200" dirty="0" err="1"/>
            <a:t>decides</a:t>
          </a:r>
          <a:r>
            <a:rPr lang="nb-NO" sz="1100" kern="1200" dirty="0"/>
            <a:t> </a:t>
          </a:r>
          <a:r>
            <a:rPr lang="nb-NO" sz="1100" kern="1200" dirty="0" err="1"/>
            <a:t>that</a:t>
          </a:r>
          <a:r>
            <a:rPr lang="nb-NO" sz="1100" kern="1200" dirty="0"/>
            <a:t> Norway </a:t>
          </a:r>
          <a:r>
            <a:rPr lang="nb-NO" sz="1100" kern="1200" dirty="0" err="1"/>
            <a:t>shall</a:t>
          </a:r>
          <a:r>
            <a:rPr lang="nb-NO" sz="1100" kern="1200" dirty="0"/>
            <a:t> by 2015 </a:t>
          </a:r>
          <a:r>
            <a:rPr lang="nb-NO" sz="1100" kern="1200" dirty="0" err="1"/>
            <a:t>produce</a:t>
          </a:r>
          <a:r>
            <a:rPr lang="nb-NO" sz="1100" kern="1200" dirty="0"/>
            <a:t> a </a:t>
          </a:r>
          <a:r>
            <a:rPr lang="nb-NO" sz="1100" kern="1200" dirty="0" err="1"/>
            <a:t>public</a:t>
          </a:r>
          <a:r>
            <a:rPr lang="nb-NO" sz="1100" kern="1200" dirty="0"/>
            <a:t>, </a:t>
          </a:r>
          <a:r>
            <a:rPr lang="nb-NO" sz="1100" kern="1200" dirty="0" err="1"/>
            <a:t>publically</a:t>
          </a:r>
          <a:r>
            <a:rPr lang="nb-NO" sz="1100" kern="1200" dirty="0"/>
            <a:t> </a:t>
          </a:r>
          <a:r>
            <a:rPr lang="nb-NO" sz="1100" kern="1200" dirty="0" err="1"/>
            <a:t>available</a:t>
          </a:r>
          <a:r>
            <a:rPr lang="nb-NO" sz="1100" kern="1200" dirty="0"/>
            <a:t>, </a:t>
          </a:r>
          <a:r>
            <a:rPr lang="nb-NO" sz="1100" kern="1200" dirty="0" err="1"/>
            <a:t>shareholder</a:t>
          </a:r>
          <a:r>
            <a:rPr lang="nb-NO" sz="1100" kern="1200" dirty="0"/>
            <a:t> </a:t>
          </a:r>
          <a:r>
            <a:rPr lang="nb-NO" sz="1100" kern="1200" dirty="0" err="1"/>
            <a:t>registry</a:t>
          </a:r>
          <a:endParaRPr lang="nb-NO" sz="1100" kern="1200" dirty="0"/>
        </a:p>
      </dsp:txBody>
      <dsp:txXfrm>
        <a:off x="4010831" y="1701800"/>
        <a:ext cx="2026254" cy="1007465"/>
      </dsp:txXfrm>
    </dsp:sp>
    <dsp:sp modelId="{AFCDC754-CDA2-0A40-8597-24959D1C8F6B}">
      <dsp:nvSpPr>
        <dsp:cNvPr id="0" name=""/>
        <dsp:cNvSpPr/>
      </dsp:nvSpPr>
      <dsp:spPr>
        <a:xfrm>
          <a:off x="4010831" y="2709265"/>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nb-NO" sz="1500" b="1" i="0" u="none" kern="1200" dirty="0"/>
            <a:t>11.06.2014</a:t>
          </a:r>
          <a:endParaRPr lang="nb-NO" sz="1500" b="1" kern="1200" dirty="0"/>
        </a:p>
      </dsp:txBody>
      <dsp:txXfrm>
        <a:off x="4010831" y="2709265"/>
        <a:ext cx="2026254" cy="353974"/>
      </dsp:txXfrm>
    </dsp:sp>
    <dsp:sp modelId="{3DBB3459-5DD9-514D-9922-FF670CEFD746}">
      <dsp:nvSpPr>
        <dsp:cNvPr id="0" name=""/>
        <dsp:cNvSpPr/>
      </dsp:nvSpPr>
      <dsp:spPr>
        <a:xfrm>
          <a:off x="3833844" y="1701800"/>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29F24A1-3C61-7B4D-B16D-559006E99451}">
      <dsp:nvSpPr>
        <dsp:cNvPr id="0" name=""/>
        <dsp:cNvSpPr/>
      </dsp:nvSpPr>
      <dsp:spPr>
        <a:xfrm>
          <a:off x="3801474"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8100000">
          <a:off x="4925787" y="392198"/>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4953592" y="420004"/>
          <a:ext cx="194685" cy="194685"/>
        </a:xfrm>
        <a:prstGeom prst="donu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5227923" y="694334"/>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After legal battle, journalists are given access to the data from the tax authorities registry – on a USB drive. </a:t>
          </a:r>
        </a:p>
      </dsp:txBody>
      <dsp:txXfrm>
        <a:off x="5227923" y="694334"/>
        <a:ext cx="2026254" cy="1007465"/>
      </dsp:txXfrm>
    </dsp:sp>
    <dsp:sp modelId="{3DA36ABE-9810-4ED4-9A55-2905E7588D06}">
      <dsp:nvSpPr>
        <dsp:cNvPr id="0" name=""/>
        <dsp:cNvSpPr/>
      </dsp:nvSpPr>
      <dsp:spPr>
        <a:xfrm>
          <a:off x="5227923" y="340359"/>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t>2015</a:t>
          </a:r>
          <a:endParaRPr lang="en-US" sz="1100" kern="1200" dirty="0"/>
        </a:p>
      </dsp:txBody>
      <dsp:txXfrm>
        <a:off x="5227923" y="340359"/>
        <a:ext cx="2026254" cy="353974"/>
      </dsp:txXfrm>
    </dsp:sp>
    <dsp:sp modelId="{4B9F5909-A57C-4893-9C8A-D5960FE9BE37}">
      <dsp:nvSpPr>
        <dsp:cNvPr id="0" name=""/>
        <dsp:cNvSpPr/>
      </dsp:nvSpPr>
      <dsp:spPr>
        <a:xfrm>
          <a:off x="5050935" y="694334"/>
          <a:ext cx="0" cy="1007465"/>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5018565"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18900000">
          <a:off x="6142878" y="2761103"/>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6170684" y="2788909"/>
          <a:ext cx="194685" cy="194685"/>
        </a:xfrm>
        <a:prstGeom prst="donu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6445014" y="1701800"/>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Little progress on a public register. Private actors gain access to yearly shareholder data by USB-drive and make the data public online .</a:t>
          </a:r>
        </a:p>
      </dsp:txBody>
      <dsp:txXfrm>
        <a:off x="6445014" y="1701800"/>
        <a:ext cx="2026254" cy="1007465"/>
      </dsp:txXfrm>
    </dsp:sp>
    <dsp:sp modelId="{6EC2FC68-E1B8-4274-8090-C2C96A4CD82C}">
      <dsp:nvSpPr>
        <dsp:cNvPr id="0" name=""/>
        <dsp:cNvSpPr/>
      </dsp:nvSpPr>
      <dsp:spPr>
        <a:xfrm>
          <a:off x="6445014" y="2709265"/>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t>2015-2020</a:t>
          </a:r>
          <a:endParaRPr lang="en-US" sz="1100" kern="1200" dirty="0"/>
        </a:p>
      </dsp:txBody>
      <dsp:txXfrm>
        <a:off x="6445014" y="2709265"/>
        <a:ext cx="2026254" cy="353974"/>
      </dsp:txXfrm>
    </dsp:sp>
    <dsp:sp modelId="{4F41BF23-550C-4E7F-977E-3D22E3AF7B51}">
      <dsp:nvSpPr>
        <dsp:cNvPr id="0" name=""/>
        <dsp:cNvSpPr/>
      </dsp:nvSpPr>
      <dsp:spPr>
        <a:xfrm>
          <a:off x="6268027" y="1701800"/>
          <a:ext cx="0" cy="1007465"/>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6235657"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46739-6BB9-6941-A1F6-57BB03E004FC}">
      <dsp:nvSpPr>
        <dsp:cNvPr id="0" name=""/>
        <dsp:cNvSpPr/>
      </dsp:nvSpPr>
      <dsp:spPr>
        <a:xfrm rot="8100000">
          <a:off x="7359969" y="424932"/>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9908D-491D-5043-B0F5-C48685B9CED2}">
      <dsp:nvSpPr>
        <dsp:cNvPr id="0" name=""/>
        <dsp:cNvSpPr/>
      </dsp:nvSpPr>
      <dsp:spPr>
        <a:xfrm>
          <a:off x="7387775" y="452738"/>
          <a:ext cx="194685" cy="194685"/>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84F242-5B86-194D-9052-148B20718391}">
      <dsp:nvSpPr>
        <dsp:cNvPr id="0" name=""/>
        <dsp:cNvSpPr/>
      </dsp:nvSpPr>
      <dsp:spPr>
        <a:xfrm>
          <a:off x="7662105" y="502635"/>
          <a:ext cx="2026254" cy="138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i="0" kern="1200" dirty="0"/>
            <a:t>Ministries</a:t>
          </a:r>
          <a:r>
            <a:rPr lang="en-US" sz="1100" i="0" kern="1200" baseline="0" dirty="0"/>
            <a:t> of trade and finance task the tax authorities and the </a:t>
          </a:r>
          <a:r>
            <a:rPr lang="en-US" sz="1100" i="0" kern="1200" baseline="0" dirty="0" err="1"/>
            <a:t>Brønnøysund</a:t>
          </a:r>
          <a:r>
            <a:rPr lang="en-US" sz="1100" i="0" kern="1200" baseline="0" dirty="0"/>
            <a:t> Register Center with making a concept study for a shareholder registry</a:t>
          </a:r>
          <a:endParaRPr lang="en-US" sz="1100" i="0" kern="1200" dirty="0"/>
        </a:p>
      </dsp:txBody>
      <dsp:txXfrm>
        <a:off x="7662105" y="502635"/>
        <a:ext cx="2026254" cy="1380127"/>
      </dsp:txXfrm>
    </dsp:sp>
    <dsp:sp modelId="{06DB5E7F-45AC-354F-83EF-CF3EFEF2AA4C}">
      <dsp:nvSpPr>
        <dsp:cNvPr id="0" name=""/>
        <dsp:cNvSpPr/>
      </dsp:nvSpPr>
      <dsp:spPr>
        <a:xfrm>
          <a:off x="7662105" y="269524"/>
          <a:ext cx="2026254" cy="48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i="0" kern="1200" dirty="0"/>
            <a:t>2020</a:t>
          </a:r>
          <a:endParaRPr lang="en-US" sz="1600" i="0" kern="1200" dirty="0"/>
        </a:p>
      </dsp:txBody>
      <dsp:txXfrm>
        <a:off x="7662105" y="269524"/>
        <a:ext cx="2026254" cy="484909"/>
      </dsp:txXfrm>
    </dsp:sp>
    <dsp:sp modelId="{CA3254BB-5518-574E-99AD-764054085BF5}">
      <dsp:nvSpPr>
        <dsp:cNvPr id="0" name=""/>
        <dsp:cNvSpPr/>
      </dsp:nvSpPr>
      <dsp:spPr>
        <a:xfrm>
          <a:off x="7485118" y="727068"/>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9A95C0-B6B3-5B4C-AA53-86DB4822BB45}">
      <dsp:nvSpPr>
        <dsp:cNvPr id="0" name=""/>
        <dsp:cNvSpPr/>
      </dsp:nvSpPr>
      <dsp:spPr>
        <a:xfrm>
          <a:off x="7452748" y="1702676"/>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85108B-6AF6-864A-B51A-B348A1358556}">
      <dsp:nvSpPr>
        <dsp:cNvPr id="0" name=""/>
        <dsp:cNvSpPr/>
      </dsp:nvSpPr>
      <dsp:spPr>
        <a:xfrm rot="18900000">
          <a:off x="8577060" y="2761103"/>
          <a:ext cx="250297" cy="25029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91233-BD73-2444-8407-F70FAEE4886E}">
      <dsp:nvSpPr>
        <dsp:cNvPr id="0" name=""/>
        <dsp:cNvSpPr/>
      </dsp:nvSpPr>
      <dsp:spPr>
        <a:xfrm>
          <a:off x="8604866" y="2788909"/>
          <a:ext cx="194685" cy="194685"/>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F836C42-20DE-814F-9304-90FD82E8296C}">
      <dsp:nvSpPr>
        <dsp:cNvPr id="0" name=""/>
        <dsp:cNvSpPr/>
      </dsp:nvSpPr>
      <dsp:spPr>
        <a:xfrm>
          <a:off x="8879196" y="1701800"/>
          <a:ext cx="2026254" cy="1007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i="0" kern="1200" dirty="0"/>
            <a:t>After receiving the concept study, the ministry of trade tries to get Parliament to abandon the project. Parliament refuses.</a:t>
          </a:r>
        </a:p>
      </dsp:txBody>
      <dsp:txXfrm>
        <a:off x="8879196" y="1701800"/>
        <a:ext cx="2026254" cy="1007465"/>
      </dsp:txXfrm>
    </dsp:sp>
    <dsp:sp modelId="{702C9F7A-B728-1843-885A-61E58FED9CD0}">
      <dsp:nvSpPr>
        <dsp:cNvPr id="0" name=""/>
        <dsp:cNvSpPr/>
      </dsp:nvSpPr>
      <dsp:spPr>
        <a:xfrm>
          <a:off x="8879196" y="2709265"/>
          <a:ext cx="2026254" cy="35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i="0" kern="1200" dirty="0"/>
            <a:t>2021</a:t>
          </a:r>
        </a:p>
      </dsp:txBody>
      <dsp:txXfrm>
        <a:off x="8879196" y="2709265"/>
        <a:ext cx="2026254" cy="353974"/>
      </dsp:txXfrm>
    </dsp:sp>
    <dsp:sp modelId="{55A0C584-A41B-D644-BC36-A6FA35D96B08}">
      <dsp:nvSpPr>
        <dsp:cNvPr id="0" name=""/>
        <dsp:cNvSpPr/>
      </dsp:nvSpPr>
      <dsp:spPr>
        <a:xfrm>
          <a:off x="8702209" y="1701800"/>
          <a:ext cx="0" cy="100746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54F8A8-27EE-7E4B-A704-3A8724C39F04}">
      <dsp:nvSpPr>
        <dsp:cNvPr id="0" name=""/>
        <dsp:cNvSpPr/>
      </dsp:nvSpPr>
      <dsp:spPr>
        <a:xfrm>
          <a:off x="8669839" y="1669942"/>
          <a:ext cx="63715" cy="63715"/>
        </a:xfrm>
        <a:prstGeom prst="ellipse">
          <a:avLst/>
        </a:prstGeom>
        <a:solidFill>
          <a:schemeClr val="lt1">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1265238"/>
          <a:ext cx="10972077" cy="428624"/>
        </a:xfrm>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47907" y="340978"/>
          <a:ext cx="217609" cy="21760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72081" y="365152"/>
          <a:ext cx="169260" cy="169260"/>
        </a:xfrm>
        <a:prstGeom prst="donut">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310584" y="603656"/>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lumMod val="65000"/>
                  <a:lumOff val="35000"/>
                </a:schemeClr>
              </a:solidFill>
            </a:rPr>
            <a:t>Parliament votes </a:t>
          </a:r>
          <a:br>
            <a:rPr lang="en-US" sz="1200" kern="1200" dirty="0">
              <a:solidFill>
                <a:schemeClr val="tx1">
                  <a:lumMod val="65000"/>
                  <a:lumOff val="35000"/>
                </a:schemeClr>
              </a:solidFill>
            </a:rPr>
          </a:br>
          <a:r>
            <a:rPr lang="en-US" sz="1200" kern="1200" dirty="0">
              <a:solidFill>
                <a:schemeClr val="tx1">
                  <a:lumMod val="65000"/>
                  <a:lumOff val="35000"/>
                </a:schemeClr>
              </a:solidFill>
            </a:rPr>
            <a:t>in favor of establishing </a:t>
          </a:r>
          <a:br>
            <a:rPr lang="en-US" sz="1200" kern="1200" dirty="0">
              <a:solidFill>
                <a:schemeClr val="tx1">
                  <a:lumMod val="65000"/>
                  <a:lumOff val="35000"/>
                </a:schemeClr>
              </a:solidFill>
            </a:rPr>
          </a:br>
          <a:r>
            <a:rPr lang="en-US" sz="1200" kern="1200" dirty="0">
              <a:solidFill>
                <a:schemeClr val="tx1">
                  <a:lumMod val="65000"/>
                  <a:lumOff val="35000"/>
                </a:schemeClr>
              </a:solidFill>
            </a:rPr>
            <a:t>a “public ownership registry”.</a:t>
          </a:r>
        </a:p>
      </dsp:txBody>
      <dsp:txXfrm>
        <a:off x="310584" y="603656"/>
        <a:ext cx="2279844" cy="875893"/>
      </dsp:txXfrm>
    </dsp:sp>
    <dsp:sp modelId="{85C50C56-6DC8-4C47-8DBC-4FD6B1554AA4}">
      <dsp:nvSpPr>
        <dsp:cNvPr id="0" name=""/>
        <dsp:cNvSpPr/>
      </dsp:nvSpPr>
      <dsp:spPr>
        <a:xfrm>
          <a:off x="310584" y="295910"/>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chemeClr val="tx1">
                  <a:lumMod val="65000"/>
                  <a:lumOff val="35000"/>
                </a:schemeClr>
              </a:solidFill>
            </a:rPr>
            <a:t>05.06.2015</a:t>
          </a:r>
          <a:endParaRPr lang="en-US" sz="1100" kern="1200" dirty="0">
            <a:solidFill>
              <a:schemeClr val="tx1">
                <a:lumMod val="65000"/>
                <a:lumOff val="35000"/>
              </a:schemeClr>
            </a:solidFill>
          </a:endParaRPr>
        </a:p>
      </dsp:txBody>
      <dsp:txXfrm>
        <a:off x="310584" y="295910"/>
        <a:ext cx="2279844" cy="307746"/>
      </dsp:txXfrm>
    </dsp:sp>
    <dsp:sp modelId="{4F322B1B-F357-4BCD-BF34-8A0D705A1CE7}">
      <dsp:nvSpPr>
        <dsp:cNvPr id="0" name=""/>
        <dsp:cNvSpPr/>
      </dsp:nvSpPr>
      <dsp:spPr>
        <a:xfrm>
          <a:off x="156711" y="603656"/>
          <a:ext cx="0" cy="875893"/>
        </a:xfrm>
        <a:prstGeom prst="line">
          <a:avLst/>
        </a:prstGeom>
        <a:noFill/>
        <a:ln w="3175"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129014" y="1451852"/>
          <a:ext cx="55394" cy="55394"/>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B6A396-08DE-6844-8044-E787735E8EDF}">
      <dsp:nvSpPr>
        <dsp:cNvPr id="0" name=""/>
        <dsp:cNvSpPr/>
      </dsp:nvSpPr>
      <dsp:spPr>
        <a:xfrm rot="18900000">
          <a:off x="1417840" y="2400512"/>
          <a:ext cx="217609" cy="2176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37386-81BE-A542-91EF-9D6FB464B525}">
      <dsp:nvSpPr>
        <dsp:cNvPr id="0" name=""/>
        <dsp:cNvSpPr/>
      </dsp:nvSpPr>
      <dsp:spPr>
        <a:xfrm>
          <a:off x="1442014" y="2424686"/>
          <a:ext cx="169260" cy="16926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C3AFE28-E0F5-4241-8BE6-73676AFAE7A0}">
      <dsp:nvSpPr>
        <dsp:cNvPr id="0" name=""/>
        <dsp:cNvSpPr/>
      </dsp:nvSpPr>
      <dsp:spPr>
        <a:xfrm>
          <a:off x="1680518" y="1479550"/>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lumMod val="65000"/>
                  <a:lumOff val="35000"/>
                </a:schemeClr>
              </a:solidFill>
            </a:rPr>
            <a:t>Government proposes "law of establishing register of beneficial owners”</a:t>
          </a:r>
        </a:p>
      </dsp:txBody>
      <dsp:txXfrm>
        <a:off x="1680518" y="1479550"/>
        <a:ext cx="2279844" cy="875893"/>
      </dsp:txXfrm>
    </dsp:sp>
    <dsp:sp modelId="{170CF69D-2DC6-1744-9E24-C38457DCD9C7}">
      <dsp:nvSpPr>
        <dsp:cNvPr id="0" name=""/>
        <dsp:cNvSpPr/>
      </dsp:nvSpPr>
      <dsp:spPr>
        <a:xfrm>
          <a:off x="1680518" y="2355443"/>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rPr>
            <a:t>22.06.2018</a:t>
          </a:r>
          <a:endParaRPr lang="en-US" sz="1600" kern="1200" dirty="0">
            <a:solidFill>
              <a:schemeClr val="tx1">
                <a:lumMod val="65000"/>
                <a:lumOff val="35000"/>
              </a:schemeClr>
            </a:solidFill>
          </a:endParaRPr>
        </a:p>
      </dsp:txBody>
      <dsp:txXfrm>
        <a:off x="1680518" y="2355443"/>
        <a:ext cx="2279844" cy="307746"/>
      </dsp:txXfrm>
    </dsp:sp>
    <dsp:sp modelId="{12973244-AA57-EF41-926A-C22787DBA66D}">
      <dsp:nvSpPr>
        <dsp:cNvPr id="0" name=""/>
        <dsp:cNvSpPr/>
      </dsp:nvSpPr>
      <dsp:spPr>
        <a:xfrm>
          <a:off x="1526645" y="1479550"/>
          <a:ext cx="0" cy="87589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4389D7-7272-F24B-AA88-CF895683A0FA}">
      <dsp:nvSpPr>
        <dsp:cNvPr id="0" name=""/>
        <dsp:cNvSpPr/>
      </dsp:nvSpPr>
      <dsp:spPr>
        <a:xfrm>
          <a:off x="1498947" y="1451852"/>
          <a:ext cx="55394" cy="5539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EC927-1235-D94F-B34E-127777FD46AD}">
      <dsp:nvSpPr>
        <dsp:cNvPr id="0" name=""/>
        <dsp:cNvSpPr/>
      </dsp:nvSpPr>
      <dsp:spPr>
        <a:xfrm rot="8100000">
          <a:off x="2787773" y="340978"/>
          <a:ext cx="217609" cy="2176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A9A01-4F32-384A-8E54-6C5C50FA5929}">
      <dsp:nvSpPr>
        <dsp:cNvPr id="0" name=""/>
        <dsp:cNvSpPr/>
      </dsp:nvSpPr>
      <dsp:spPr>
        <a:xfrm>
          <a:off x="2811948" y="365152"/>
          <a:ext cx="169260" cy="16926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589FAC-3B5D-8C42-8BE4-EFFA4FF5A821}">
      <dsp:nvSpPr>
        <dsp:cNvPr id="0" name=""/>
        <dsp:cNvSpPr/>
      </dsp:nvSpPr>
      <dsp:spPr>
        <a:xfrm>
          <a:off x="3050451" y="603656"/>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i="0" kern="1200" dirty="0">
              <a:solidFill>
                <a:schemeClr val="tx1">
                  <a:lumMod val="65000"/>
                  <a:lumOff val="35000"/>
                </a:schemeClr>
              </a:solidFill>
            </a:rPr>
            <a:t>Law of register of beneficial owners is passed in Parliament.</a:t>
          </a:r>
        </a:p>
      </dsp:txBody>
      <dsp:txXfrm>
        <a:off x="3050451" y="603656"/>
        <a:ext cx="2279844" cy="875893"/>
      </dsp:txXfrm>
    </dsp:sp>
    <dsp:sp modelId="{EC7CA0B5-2C6F-C54D-A3A7-B2BD334CD03A}">
      <dsp:nvSpPr>
        <dsp:cNvPr id="0" name=""/>
        <dsp:cNvSpPr/>
      </dsp:nvSpPr>
      <dsp:spPr>
        <a:xfrm>
          <a:off x="3050451" y="295910"/>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i="0" kern="1200" dirty="0">
              <a:solidFill>
                <a:schemeClr val="tx1">
                  <a:lumMod val="65000"/>
                  <a:lumOff val="35000"/>
                </a:schemeClr>
              </a:solidFill>
            </a:rPr>
            <a:t>12.02.2019</a:t>
          </a:r>
          <a:endParaRPr lang="en-US" sz="1600" i="0" kern="1200" dirty="0">
            <a:solidFill>
              <a:schemeClr val="tx1">
                <a:lumMod val="65000"/>
                <a:lumOff val="35000"/>
              </a:schemeClr>
            </a:solidFill>
          </a:endParaRPr>
        </a:p>
      </dsp:txBody>
      <dsp:txXfrm>
        <a:off x="3050451" y="295910"/>
        <a:ext cx="2279844" cy="307746"/>
      </dsp:txXfrm>
    </dsp:sp>
    <dsp:sp modelId="{0ACD68D6-7AAA-2448-96E0-63A53DE3DD83}">
      <dsp:nvSpPr>
        <dsp:cNvPr id="0" name=""/>
        <dsp:cNvSpPr/>
      </dsp:nvSpPr>
      <dsp:spPr>
        <a:xfrm>
          <a:off x="2896578" y="603656"/>
          <a:ext cx="0" cy="87589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5138CA4-9478-F948-925C-B6C6B4D6C10E}">
      <dsp:nvSpPr>
        <dsp:cNvPr id="0" name=""/>
        <dsp:cNvSpPr/>
      </dsp:nvSpPr>
      <dsp:spPr>
        <a:xfrm>
          <a:off x="2868881" y="1451852"/>
          <a:ext cx="55394" cy="5539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18900000">
          <a:off x="4157706" y="2400512"/>
          <a:ext cx="217609" cy="21760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4181881" y="2424686"/>
          <a:ext cx="169260" cy="169260"/>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4420384" y="1479550"/>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lumMod val="65000"/>
                  <a:lumOff val="35000"/>
                </a:schemeClr>
              </a:solidFill>
            </a:rPr>
            <a:t>Secondary legislation is proposed by government.</a:t>
          </a:r>
        </a:p>
      </dsp:txBody>
      <dsp:txXfrm>
        <a:off x="4420384" y="1479550"/>
        <a:ext cx="2279844" cy="875893"/>
      </dsp:txXfrm>
    </dsp:sp>
    <dsp:sp modelId="{3DA36ABE-9810-4ED4-9A55-2905E7588D06}">
      <dsp:nvSpPr>
        <dsp:cNvPr id="0" name=""/>
        <dsp:cNvSpPr/>
      </dsp:nvSpPr>
      <dsp:spPr>
        <a:xfrm>
          <a:off x="4420384" y="2355443"/>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rPr>
            <a:t>17.06.2020</a:t>
          </a:r>
          <a:endParaRPr lang="en-US" sz="1100" kern="1200" dirty="0">
            <a:solidFill>
              <a:schemeClr val="tx1">
                <a:lumMod val="65000"/>
                <a:lumOff val="35000"/>
              </a:schemeClr>
            </a:solidFill>
          </a:endParaRPr>
        </a:p>
      </dsp:txBody>
      <dsp:txXfrm>
        <a:off x="4420384" y="2355443"/>
        <a:ext cx="2279844" cy="307746"/>
      </dsp:txXfrm>
    </dsp:sp>
    <dsp:sp modelId="{4B9F5909-A57C-4893-9C8A-D5960FE9BE37}">
      <dsp:nvSpPr>
        <dsp:cNvPr id="0" name=""/>
        <dsp:cNvSpPr/>
      </dsp:nvSpPr>
      <dsp:spPr>
        <a:xfrm>
          <a:off x="4266511" y="1479550"/>
          <a:ext cx="0" cy="875893"/>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4238814" y="1451852"/>
          <a:ext cx="55394" cy="5539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8100000">
          <a:off x="5527639" y="340978"/>
          <a:ext cx="217609" cy="21760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5551814" y="365152"/>
          <a:ext cx="169260" cy="169260"/>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5790317" y="603656"/>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lumMod val="65000"/>
                  <a:lumOff val="35000"/>
                </a:schemeClr>
              </a:solidFill>
            </a:rPr>
            <a:t>Government passes secondary legislation on "law of establishing register of beneficial owners” </a:t>
          </a:r>
        </a:p>
      </dsp:txBody>
      <dsp:txXfrm>
        <a:off x="5790317" y="603656"/>
        <a:ext cx="2279844" cy="875893"/>
      </dsp:txXfrm>
    </dsp:sp>
    <dsp:sp modelId="{6EC2FC68-E1B8-4274-8090-C2C96A4CD82C}">
      <dsp:nvSpPr>
        <dsp:cNvPr id="0" name=""/>
        <dsp:cNvSpPr/>
      </dsp:nvSpPr>
      <dsp:spPr>
        <a:xfrm>
          <a:off x="5790317" y="295910"/>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rPr>
            <a:t>21.06.2021</a:t>
          </a:r>
          <a:endParaRPr lang="en-US" sz="1100" kern="1200" dirty="0">
            <a:solidFill>
              <a:schemeClr val="tx1">
                <a:lumMod val="65000"/>
                <a:lumOff val="35000"/>
              </a:schemeClr>
            </a:solidFill>
          </a:endParaRPr>
        </a:p>
      </dsp:txBody>
      <dsp:txXfrm>
        <a:off x="5790317" y="295910"/>
        <a:ext cx="2279844" cy="307746"/>
      </dsp:txXfrm>
    </dsp:sp>
    <dsp:sp modelId="{4F41BF23-550C-4E7F-977E-3D22E3AF7B51}">
      <dsp:nvSpPr>
        <dsp:cNvPr id="0" name=""/>
        <dsp:cNvSpPr/>
      </dsp:nvSpPr>
      <dsp:spPr>
        <a:xfrm>
          <a:off x="5636444" y="603656"/>
          <a:ext cx="0" cy="875893"/>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5608360" y="1451852"/>
          <a:ext cx="55394" cy="5539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E46739-6BB9-6941-A1F6-57BB03E004FC}">
      <dsp:nvSpPr>
        <dsp:cNvPr id="0" name=""/>
        <dsp:cNvSpPr/>
      </dsp:nvSpPr>
      <dsp:spPr>
        <a:xfrm rot="18900000">
          <a:off x="6897573" y="2400512"/>
          <a:ext cx="217609" cy="2176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9908D-491D-5043-B0F5-C48685B9CED2}">
      <dsp:nvSpPr>
        <dsp:cNvPr id="0" name=""/>
        <dsp:cNvSpPr/>
      </dsp:nvSpPr>
      <dsp:spPr>
        <a:xfrm>
          <a:off x="6921747" y="2424686"/>
          <a:ext cx="169260" cy="16926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84F242-5B86-194D-9052-148B20718391}">
      <dsp:nvSpPr>
        <dsp:cNvPr id="0" name=""/>
        <dsp:cNvSpPr/>
      </dsp:nvSpPr>
      <dsp:spPr>
        <a:xfrm>
          <a:off x="7160251" y="1479550"/>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i="0" kern="1200" dirty="0">
              <a:solidFill>
                <a:schemeClr val="tx1">
                  <a:lumMod val="65000"/>
                  <a:lumOff val="35000"/>
                </a:schemeClr>
              </a:solidFill>
            </a:rPr>
            <a:t>Parts of secondary legislation goes into force – businesses must record beneficial owners</a:t>
          </a:r>
        </a:p>
      </dsp:txBody>
      <dsp:txXfrm>
        <a:off x="7160251" y="1479550"/>
        <a:ext cx="2279844" cy="875893"/>
      </dsp:txXfrm>
    </dsp:sp>
    <dsp:sp modelId="{06DB5E7F-45AC-354F-83EF-CF3EFEF2AA4C}">
      <dsp:nvSpPr>
        <dsp:cNvPr id="0" name=""/>
        <dsp:cNvSpPr/>
      </dsp:nvSpPr>
      <dsp:spPr>
        <a:xfrm>
          <a:off x="7160251" y="2355443"/>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i="0" kern="1200" dirty="0">
              <a:solidFill>
                <a:schemeClr val="tx1">
                  <a:lumMod val="65000"/>
                  <a:lumOff val="35000"/>
                </a:schemeClr>
              </a:solidFill>
            </a:rPr>
            <a:t>01.11.2021</a:t>
          </a:r>
          <a:endParaRPr lang="en-US" sz="1600" i="0" kern="1200" dirty="0">
            <a:solidFill>
              <a:schemeClr val="tx1">
                <a:lumMod val="65000"/>
                <a:lumOff val="35000"/>
              </a:schemeClr>
            </a:solidFill>
          </a:endParaRPr>
        </a:p>
      </dsp:txBody>
      <dsp:txXfrm>
        <a:off x="7160251" y="2355443"/>
        <a:ext cx="2279844" cy="307746"/>
      </dsp:txXfrm>
    </dsp:sp>
    <dsp:sp modelId="{CA3254BB-5518-574E-99AD-764054085BF5}">
      <dsp:nvSpPr>
        <dsp:cNvPr id="0" name=""/>
        <dsp:cNvSpPr/>
      </dsp:nvSpPr>
      <dsp:spPr>
        <a:xfrm>
          <a:off x="7006378" y="1479550"/>
          <a:ext cx="0" cy="87589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9A95C0-B6B3-5B4C-AA53-86DB4822BB45}">
      <dsp:nvSpPr>
        <dsp:cNvPr id="0" name=""/>
        <dsp:cNvSpPr/>
      </dsp:nvSpPr>
      <dsp:spPr>
        <a:xfrm>
          <a:off x="6978293" y="1451852"/>
          <a:ext cx="55394" cy="5539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85108B-6AF6-864A-B51A-B348A1358556}">
      <dsp:nvSpPr>
        <dsp:cNvPr id="0" name=""/>
        <dsp:cNvSpPr/>
      </dsp:nvSpPr>
      <dsp:spPr>
        <a:xfrm rot="8100000">
          <a:off x="8267506" y="340978"/>
          <a:ext cx="217609" cy="2176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91233-BD73-2444-8407-F70FAEE4886E}">
      <dsp:nvSpPr>
        <dsp:cNvPr id="0" name=""/>
        <dsp:cNvSpPr/>
      </dsp:nvSpPr>
      <dsp:spPr>
        <a:xfrm>
          <a:off x="8291681" y="365152"/>
          <a:ext cx="169260" cy="16926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F836C42-20DE-814F-9304-90FD82E8296C}">
      <dsp:nvSpPr>
        <dsp:cNvPr id="0" name=""/>
        <dsp:cNvSpPr/>
      </dsp:nvSpPr>
      <dsp:spPr>
        <a:xfrm>
          <a:off x="8530184" y="603656"/>
          <a:ext cx="2279844" cy="87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i="0" kern="1200" dirty="0">
              <a:solidFill>
                <a:schemeClr val="tx1">
                  <a:lumMod val="65000"/>
                  <a:lumOff val="35000"/>
                </a:schemeClr>
              </a:solidFill>
            </a:rPr>
            <a:t>Planned implementation of a “basic version” of BO register </a:t>
          </a:r>
        </a:p>
      </dsp:txBody>
      <dsp:txXfrm>
        <a:off x="8530184" y="603656"/>
        <a:ext cx="2279844" cy="875893"/>
      </dsp:txXfrm>
    </dsp:sp>
    <dsp:sp modelId="{702C9F7A-B728-1843-885A-61E58FED9CD0}">
      <dsp:nvSpPr>
        <dsp:cNvPr id="0" name=""/>
        <dsp:cNvSpPr/>
      </dsp:nvSpPr>
      <dsp:spPr>
        <a:xfrm>
          <a:off x="8530184" y="295910"/>
          <a:ext cx="2279844" cy="307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i="0" kern="1200" dirty="0">
              <a:solidFill>
                <a:schemeClr val="tx1">
                  <a:lumMod val="65000"/>
                  <a:lumOff val="35000"/>
                </a:schemeClr>
              </a:solidFill>
            </a:rPr>
            <a:t>01.01.2023 ???</a:t>
          </a:r>
        </a:p>
      </dsp:txBody>
      <dsp:txXfrm>
        <a:off x="8530184" y="295910"/>
        <a:ext cx="2279844" cy="307746"/>
      </dsp:txXfrm>
    </dsp:sp>
    <dsp:sp modelId="{55A0C584-A41B-D644-BC36-A6FA35D96B08}">
      <dsp:nvSpPr>
        <dsp:cNvPr id="0" name=""/>
        <dsp:cNvSpPr/>
      </dsp:nvSpPr>
      <dsp:spPr>
        <a:xfrm>
          <a:off x="8376311" y="603656"/>
          <a:ext cx="0" cy="87589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54F8A8-27EE-7E4B-A704-3A8724C39F04}">
      <dsp:nvSpPr>
        <dsp:cNvPr id="0" name=""/>
        <dsp:cNvSpPr/>
      </dsp:nvSpPr>
      <dsp:spPr>
        <a:xfrm>
          <a:off x="8348226" y="1451852"/>
          <a:ext cx="55394" cy="5539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5ED1F-2877-374D-9A8E-CE26A3184038}" type="datetimeFigureOut">
              <a:rPr lang="nb-NO" smtClean="0"/>
              <a:t>13.06.2022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A19B8-5F5E-0B46-9F85-E6D690295CF0}" type="slidenum">
              <a:rPr lang="nb-NO" smtClean="0"/>
              <a:t>‹#›</a:t>
            </a:fld>
            <a:endParaRPr lang="nb-NO"/>
          </a:p>
        </p:txBody>
      </p:sp>
    </p:spTree>
    <p:extLst>
      <p:ext uri="{BB962C8B-B14F-4D97-AF65-F5344CB8AC3E}">
        <p14:creationId xmlns:p14="http://schemas.microsoft.com/office/powerpoint/2010/main" val="339170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1</a:t>
            </a:fld>
            <a:endParaRPr lang="nb-NO"/>
          </a:p>
        </p:txBody>
      </p:sp>
    </p:spTree>
    <p:extLst>
      <p:ext uri="{BB962C8B-B14F-4D97-AF65-F5344CB8AC3E}">
        <p14:creationId xmlns:p14="http://schemas.microsoft.com/office/powerpoint/2010/main" val="248892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439BDB"/>
                </a:solidFill>
                <a:latin typeface="Basis Grotesque Pro" panose="02000503030000020004" pitchFamily="2" charset="0"/>
              </a:rPr>
              <a:t>- Vindkraftsektoren har vokst og fått mye interesse fra utenlandske investorer. Relativt enkle verdikjeder gir færre muligheter for avansert skattetilpasning, og sektoren er derfor et analytisk interessant «</a:t>
            </a:r>
            <a:r>
              <a:rPr lang="nb-NO" sz="1200" dirty="0" err="1">
                <a:solidFill>
                  <a:srgbClr val="439BDB"/>
                </a:solidFill>
                <a:latin typeface="Basis Grotesque Pro" panose="02000503030000020004" pitchFamily="2" charset="0"/>
              </a:rPr>
              <a:t>least</a:t>
            </a:r>
            <a:r>
              <a:rPr lang="nb-NO" sz="1200" dirty="0">
                <a:solidFill>
                  <a:srgbClr val="439BDB"/>
                </a:solidFill>
                <a:latin typeface="Basis Grotesque Pro" panose="02000503030000020004" pitchFamily="2" charset="0"/>
              </a:rPr>
              <a:t> </a:t>
            </a:r>
            <a:r>
              <a:rPr lang="nb-NO" sz="1200" dirty="0" err="1">
                <a:solidFill>
                  <a:srgbClr val="439BDB"/>
                </a:solidFill>
                <a:latin typeface="Basis Grotesque Pro" panose="02000503030000020004" pitchFamily="2" charset="0"/>
              </a:rPr>
              <a:t>likely</a:t>
            </a:r>
            <a:r>
              <a:rPr lang="nb-NO" sz="1200" dirty="0">
                <a:solidFill>
                  <a:srgbClr val="439BDB"/>
                </a:solidFill>
                <a:latin typeface="Basis Grotesque Pro" panose="02000503030000020004" pitchFamily="2" charset="0"/>
              </a:rPr>
              <a:t> case» for overskuddsflytting til utlandet.</a:t>
            </a:r>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4</a:t>
            </a:fld>
            <a:endParaRPr lang="nb-NO"/>
          </a:p>
        </p:txBody>
      </p:sp>
    </p:spTree>
    <p:extLst>
      <p:ext uri="{BB962C8B-B14F-4D97-AF65-F5344CB8AC3E}">
        <p14:creationId xmlns:p14="http://schemas.microsoft.com/office/powerpoint/2010/main" val="240235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439BDB"/>
                </a:solidFill>
                <a:latin typeface="Basis Grotesque Pro" panose="02000503030000020004" pitchFamily="2" charset="0"/>
              </a:rPr>
              <a:t>- Vi kartla eierskap i norske vindkraftverk i drift basert på søk i offentlige kilder. For de norske selskapene vil det si at informasjonen om eierskap primært er fra Skatteetatens aksjonærregister for desember 2019, tilgjengeliggjort i mai 2020. </a:t>
            </a:r>
            <a:br>
              <a:rPr lang="nb-NO" sz="1200" dirty="0">
                <a:solidFill>
                  <a:srgbClr val="439BDB"/>
                </a:solidFill>
                <a:latin typeface="Basis Grotesque Pro" panose="02000503030000020004" pitchFamily="2" charset="0"/>
              </a:rPr>
            </a:br>
            <a:br>
              <a:rPr lang="nb-NO" sz="1200" dirty="0">
                <a:solidFill>
                  <a:srgbClr val="439BDB"/>
                </a:solidFill>
                <a:latin typeface="Basis Grotesque Pro" panose="02000503030000020004" pitchFamily="2" charset="0"/>
              </a:rPr>
            </a:br>
            <a:r>
              <a:rPr lang="nb-NO" sz="1200" dirty="0">
                <a:solidFill>
                  <a:srgbClr val="439BDB"/>
                </a:solidFill>
                <a:latin typeface="Basis Grotesque Pro" panose="02000503030000020004" pitchFamily="2" charset="0"/>
              </a:rPr>
              <a:t>I rapporten viser vi tabell med oversikt over eierselskap, og største kjente bakenforliggende eier. For eierskapsstrukturer som vi anser for å ha høy risiko for overskuddsflytting, visualiserte vi hele (den kjente) eierstrukturen i vedlegg. </a:t>
            </a:r>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5</a:t>
            </a:fld>
            <a:endParaRPr lang="nb-NO"/>
          </a:p>
        </p:txBody>
      </p:sp>
    </p:spTree>
    <p:extLst>
      <p:ext uri="{BB962C8B-B14F-4D97-AF65-F5344CB8AC3E}">
        <p14:creationId xmlns:p14="http://schemas.microsoft.com/office/powerpoint/2010/main" val="316337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439BDB"/>
                </a:solidFill>
                <a:latin typeface="Basis Grotesque Pro" panose="02000503030000020004" pitchFamily="2" charset="0"/>
              </a:rPr>
              <a:t>- Vi fant at 42% av norsk vindkraftproduksjon kan knyttes til skatteparadis* enten gjennom finansiering eller eierskap.</a:t>
            </a:r>
            <a:br>
              <a:rPr lang="nb-NO" sz="1200" dirty="0">
                <a:solidFill>
                  <a:srgbClr val="439BDB"/>
                </a:solidFill>
                <a:latin typeface="Basis Grotesque Pro" panose="02000503030000020004" pitchFamily="2" charset="0"/>
              </a:rPr>
            </a:br>
            <a:r>
              <a:rPr lang="nb-NO" sz="1200" dirty="0">
                <a:solidFill>
                  <a:srgbClr val="439BDB"/>
                </a:solidFill>
                <a:latin typeface="Basis Grotesque Pro" panose="02000503030000020004" pitchFamily="2" charset="0"/>
              </a:rPr>
              <a:t>- 7 av de 10 største eierselskapene for vindkraft i Norge kan knyttes til skatteparadis, enten gjennom eierskap eller finansiering. </a:t>
            </a:r>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6</a:t>
            </a:fld>
            <a:endParaRPr lang="nb-NO"/>
          </a:p>
        </p:txBody>
      </p:sp>
    </p:spTree>
    <p:extLst>
      <p:ext uri="{BB962C8B-B14F-4D97-AF65-F5344CB8AC3E}">
        <p14:creationId xmlns:p14="http://schemas.microsoft.com/office/powerpoint/2010/main" val="48365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7</a:t>
            </a:fld>
            <a:endParaRPr lang="nb-NO"/>
          </a:p>
        </p:txBody>
      </p:sp>
    </p:spTree>
    <p:extLst>
      <p:ext uri="{BB962C8B-B14F-4D97-AF65-F5344CB8AC3E}">
        <p14:creationId xmlns:p14="http://schemas.microsoft.com/office/powerpoint/2010/main" val="376940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err="1">
                <a:solidFill>
                  <a:schemeClr val="tx1"/>
                </a:solidFill>
                <a:effectLst/>
                <a:latin typeface="+mn-lt"/>
                <a:ea typeface="+mn-ea"/>
                <a:cs typeface="+mn-cs"/>
              </a:rPr>
              <a:t>Åpenhet</a:t>
            </a:r>
            <a:r>
              <a:rPr lang="nb-NO" sz="1200" b="1" kern="1200" dirty="0">
                <a:solidFill>
                  <a:schemeClr val="tx1"/>
                </a:solidFill>
                <a:effectLst/>
                <a:latin typeface="+mn-lt"/>
                <a:ea typeface="+mn-ea"/>
                <a:cs typeface="+mn-cs"/>
              </a:rPr>
              <a:t> </a:t>
            </a:r>
            <a:endParaRPr lang="nb-NO" dirty="0"/>
          </a:p>
          <a:p>
            <a:r>
              <a:rPr lang="nb-NO" sz="1200" kern="1200" dirty="0">
                <a:solidFill>
                  <a:schemeClr val="tx1"/>
                </a:solidFill>
                <a:effectLst/>
                <a:latin typeface="+mn-lt"/>
                <a:ea typeface="+mn-ea"/>
                <a:cs typeface="+mn-cs"/>
              </a:rPr>
              <a:t>Det er et krav at det offentlige skal ha minst 2/3 eierskap i alle vannkraftverk i Norge. Norske kom- </a:t>
            </a:r>
            <a:r>
              <a:rPr lang="nb-NO" sz="1200" kern="1200" dirty="0" err="1">
                <a:solidFill>
                  <a:schemeClr val="tx1"/>
                </a:solidFill>
                <a:effectLst/>
                <a:latin typeface="+mn-lt"/>
                <a:ea typeface="+mn-ea"/>
                <a:cs typeface="+mn-cs"/>
              </a:rPr>
              <a:t>muner</a:t>
            </a:r>
            <a:r>
              <a:rPr lang="nb-NO" sz="1200" kern="1200" dirty="0">
                <a:solidFill>
                  <a:schemeClr val="tx1"/>
                </a:solidFill>
                <a:effectLst/>
                <a:latin typeface="+mn-lt"/>
                <a:ea typeface="+mn-ea"/>
                <a:cs typeface="+mn-cs"/>
              </a:rPr>
              <a:t>, fylkeskommuner og staten eier samlet sett om lag 90 % av vannkraftproduksjonen. Dermed er eierskapet kjent og verdiene som skapes kommer samfunnet til gode. Eierskapet i norsk vindkraft skiller seg drastisk fra vannkraften med betydelig utenlandsk eierskap og lite </a:t>
            </a:r>
            <a:r>
              <a:rPr lang="nb-NO" sz="1200" kern="1200" dirty="0" err="1">
                <a:solidFill>
                  <a:schemeClr val="tx1"/>
                </a:solidFill>
                <a:effectLst/>
                <a:latin typeface="+mn-lt"/>
                <a:ea typeface="+mn-ea"/>
                <a:cs typeface="+mn-cs"/>
              </a:rPr>
              <a:t>åpenhet</a:t>
            </a:r>
            <a:r>
              <a:rPr lang="nb-NO" sz="1200" kern="1200" dirty="0">
                <a:solidFill>
                  <a:schemeClr val="tx1"/>
                </a:solidFill>
                <a:effectLst/>
                <a:latin typeface="+mn-lt"/>
                <a:ea typeface="+mn-ea"/>
                <a:cs typeface="+mn-cs"/>
              </a:rPr>
              <a:t>. Dette gjør </a:t>
            </a:r>
            <a:endParaRPr lang="nb-NO" dirty="0"/>
          </a:p>
          <a:p>
            <a:r>
              <a:rPr lang="nb-NO" sz="1200" kern="1200" dirty="0">
                <a:solidFill>
                  <a:schemeClr val="tx1"/>
                </a:solidFill>
                <a:effectLst/>
                <a:latin typeface="+mn-lt"/>
                <a:ea typeface="+mn-ea"/>
                <a:cs typeface="+mn-cs"/>
              </a:rPr>
              <a:t>det vanskelig å </a:t>
            </a:r>
            <a:r>
              <a:rPr lang="nb-NO" sz="1200" kern="1200" dirty="0" err="1">
                <a:solidFill>
                  <a:schemeClr val="tx1"/>
                </a:solidFill>
                <a:effectLst/>
                <a:latin typeface="+mn-lt"/>
                <a:ea typeface="+mn-ea"/>
                <a:cs typeface="+mn-cs"/>
              </a:rPr>
              <a:t>fastsla</a:t>
            </a:r>
            <a:r>
              <a:rPr lang="nb-NO" sz="1200" kern="1200" dirty="0">
                <a:solidFill>
                  <a:schemeClr val="tx1"/>
                </a:solidFill>
                <a:effectLst/>
                <a:latin typeface="+mn-lt"/>
                <a:ea typeface="+mn-ea"/>
                <a:cs typeface="+mn-cs"/>
              </a:rPr>
              <a:t>̊ bakenforliggende eiere, forretningsmodell og økonomiske insentiver. Vindkraftselskap nyter i dag godt av spesielt gunstige regler for avskrivinger for sektoren. Særlige krav til </a:t>
            </a:r>
            <a:r>
              <a:rPr lang="nb-NO" sz="1200" kern="1200" dirty="0" err="1">
                <a:solidFill>
                  <a:schemeClr val="tx1"/>
                </a:solidFill>
                <a:effectLst/>
                <a:latin typeface="+mn-lt"/>
                <a:ea typeface="+mn-ea"/>
                <a:cs typeface="+mn-cs"/>
              </a:rPr>
              <a:t>åpenhet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a:t>
            </a:r>
            <a:r>
              <a:rPr lang="nb-NO" sz="1200" kern="1200" dirty="0">
                <a:solidFill>
                  <a:schemeClr val="tx1"/>
                </a:solidFill>
                <a:effectLst/>
                <a:latin typeface="+mn-lt"/>
                <a:ea typeface="+mn-ea"/>
                <a:cs typeface="+mn-cs"/>
              </a:rPr>
              <a:t>̊ da </a:t>
            </a:r>
            <a:r>
              <a:rPr lang="nb-NO" sz="1200" kern="1200" dirty="0" err="1">
                <a:solidFill>
                  <a:schemeClr val="tx1"/>
                </a:solidFill>
                <a:effectLst/>
                <a:latin typeface="+mn-lt"/>
                <a:ea typeface="+mn-ea"/>
                <a:cs typeface="+mn-cs"/>
              </a:rPr>
              <a:t>ogsa</a:t>
            </a:r>
            <a:r>
              <a:rPr lang="nb-NO" sz="1200" kern="1200" dirty="0">
                <a:solidFill>
                  <a:schemeClr val="tx1"/>
                </a:solidFill>
                <a:effectLst/>
                <a:latin typeface="+mn-lt"/>
                <a:ea typeface="+mn-ea"/>
                <a:cs typeface="+mn-cs"/>
              </a:rPr>
              <a:t>̊ kunne stilles. </a:t>
            </a:r>
            <a:br>
              <a:rPr lang="nb-NO" sz="1200" kern="1200" dirty="0">
                <a:solidFill>
                  <a:schemeClr val="tx1"/>
                </a:solidFill>
                <a:effectLst/>
                <a:latin typeface="+mn-lt"/>
                <a:ea typeface="+mn-ea"/>
                <a:cs typeface="+mn-cs"/>
              </a:rPr>
            </a:br>
            <a:endParaRPr lang="nb-NO" dirty="0"/>
          </a:p>
          <a:p>
            <a:r>
              <a:rPr lang="nb-NO" sz="1200" b="0" i="1" kern="1200" dirty="0">
                <a:solidFill>
                  <a:schemeClr val="tx1"/>
                </a:solidFill>
                <a:effectLst/>
                <a:latin typeface="+mn-lt"/>
                <a:ea typeface="+mn-ea"/>
                <a:cs typeface="+mn-cs"/>
              </a:rPr>
              <a:t>1.Åpenhet om eiere og finansiering </a:t>
            </a:r>
            <a:endParaRPr lang="nb-NO" dirty="0"/>
          </a:p>
          <a:p>
            <a:r>
              <a:rPr lang="nb-NO" sz="1200" kern="1200" dirty="0">
                <a:solidFill>
                  <a:schemeClr val="tx1"/>
                </a:solidFill>
                <a:effectLst/>
                <a:latin typeface="+mn-lt"/>
                <a:ea typeface="+mn-ea"/>
                <a:cs typeface="+mn-cs"/>
              </a:rPr>
              <a:t>De senere </a:t>
            </a:r>
            <a:r>
              <a:rPr lang="nb-NO" sz="1200" kern="1200" dirty="0" err="1">
                <a:solidFill>
                  <a:schemeClr val="tx1"/>
                </a:solidFill>
                <a:effectLst/>
                <a:latin typeface="+mn-lt"/>
                <a:ea typeface="+mn-ea"/>
                <a:cs typeface="+mn-cs"/>
              </a:rPr>
              <a:t>år</a:t>
            </a:r>
            <a:r>
              <a:rPr lang="nb-NO" sz="1200" kern="1200" dirty="0">
                <a:solidFill>
                  <a:schemeClr val="tx1"/>
                </a:solidFill>
                <a:effectLst/>
                <a:latin typeface="+mn-lt"/>
                <a:ea typeface="+mn-ea"/>
                <a:cs typeface="+mn-cs"/>
              </a:rPr>
              <a:t> har flere europeiske land, inkludert Norge, vedtatt tiltak for økt </a:t>
            </a:r>
            <a:r>
              <a:rPr lang="nb-NO" sz="1200" kern="1200" dirty="0" err="1">
                <a:solidFill>
                  <a:schemeClr val="tx1"/>
                </a:solidFill>
                <a:effectLst/>
                <a:latin typeface="+mn-lt"/>
                <a:ea typeface="+mn-ea"/>
                <a:cs typeface="+mn-cs"/>
              </a:rPr>
              <a:t>åpenhet</a:t>
            </a:r>
            <a:r>
              <a:rPr lang="nb-NO" sz="1200" kern="1200" dirty="0">
                <a:solidFill>
                  <a:schemeClr val="tx1"/>
                </a:solidFill>
                <a:effectLst/>
                <a:latin typeface="+mn-lt"/>
                <a:ea typeface="+mn-ea"/>
                <a:cs typeface="+mn-cs"/>
              </a:rPr>
              <a:t> om eierskap. Loven om register for reelle rettighetshavere </a:t>
            </a:r>
            <a:r>
              <a:rPr lang="nb-NO" sz="1200" kern="1200" dirty="0" err="1">
                <a:solidFill>
                  <a:schemeClr val="tx1"/>
                </a:solidFill>
                <a:effectLst/>
                <a:latin typeface="+mn-lt"/>
                <a:ea typeface="+mn-ea"/>
                <a:cs typeface="+mn-cs"/>
              </a:rPr>
              <a:t>pålegger</a:t>
            </a:r>
            <a:r>
              <a:rPr lang="nb-NO" sz="1200" kern="1200" dirty="0">
                <a:solidFill>
                  <a:schemeClr val="tx1"/>
                </a:solidFill>
                <a:effectLst/>
                <a:latin typeface="+mn-lt"/>
                <a:ea typeface="+mn-ea"/>
                <a:cs typeface="+mn-cs"/>
              </a:rPr>
              <a:t> alle selskap i Norge å offentliggjøre bakenforliggende eiere som har 25 % eller høyere eierskap. Registeret er </a:t>
            </a:r>
            <a:r>
              <a:rPr lang="nb-NO" sz="1200" kern="1200" dirty="0" err="1">
                <a:solidFill>
                  <a:schemeClr val="tx1"/>
                </a:solidFill>
                <a:effectLst/>
                <a:latin typeface="+mn-lt"/>
                <a:ea typeface="+mn-ea"/>
                <a:cs typeface="+mn-cs"/>
              </a:rPr>
              <a:t>enna</a:t>
            </a:r>
            <a:r>
              <a:rPr lang="nb-NO" sz="1200" kern="1200" dirty="0">
                <a:solidFill>
                  <a:schemeClr val="tx1"/>
                </a:solidFill>
                <a:effectLst/>
                <a:latin typeface="+mn-lt"/>
                <a:ea typeface="+mn-ea"/>
                <a:cs typeface="+mn-cs"/>
              </a:rPr>
              <a:t>̊ ikke </a:t>
            </a:r>
            <a:r>
              <a:rPr lang="nb-NO" sz="1200" kern="1200" dirty="0" err="1">
                <a:solidFill>
                  <a:schemeClr val="tx1"/>
                </a:solidFill>
                <a:effectLst/>
                <a:latin typeface="+mn-lt"/>
                <a:ea typeface="+mn-ea"/>
                <a:cs typeface="+mn-cs"/>
              </a:rPr>
              <a:t>pa</a:t>
            </a:r>
            <a:r>
              <a:rPr lang="nb-NO" sz="1200" kern="1200" dirty="0">
                <a:solidFill>
                  <a:schemeClr val="tx1"/>
                </a:solidFill>
                <a:effectLst/>
                <a:latin typeface="+mn-lt"/>
                <a:ea typeface="+mn-ea"/>
                <a:cs typeface="+mn-cs"/>
              </a:rPr>
              <a:t>̊ plass per januar 2021. </a:t>
            </a:r>
            <a:endParaRPr lang="nb-NO" dirty="0"/>
          </a:p>
          <a:p>
            <a:r>
              <a:rPr lang="nb-NO" sz="1200" kern="1200" dirty="0">
                <a:solidFill>
                  <a:schemeClr val="tx1"/>
                </a:solidFill>
                <a:effectLst/>
                <a:latin typeface="+mn-lt"/>
                <a:ea typeface="+mn-ea"/>
                <a:cs typeface="+mn-cs"/>
              </a:rPr>
              <a:t>Særlige aspekter ved vindkraftsektoren gir behov for ytterligere </a:t>
            </a:r>
            <a:r>
              <a:rPr lang="nb-NO" sz="1200" kern="1200" dirty="0" err="1">
                <a:solidFill>
                  <a:schemeClr val="tx1"/>
                </a:solidFill>
                <a:effectLst/>
                <a:latin typeface="+mn-lt"/>
                <a:ea typeface="+mn-ea"/>
                <a:cs typeface="+mn-cs"/>
              </a:rPr>
              <a:t>åpenhet</a:t>
            </a:r>
            <a:r>
              <a:rPr lang="nb-NO" sz="1200" kern="1200" dirty="0">
                <a:solidFill>
                  <a:schemeClr val="tx1"/>
                </a:solidFill>
                <a:effectLst/>
                <a:latin typeface="+mn-lt"/>
                <a:ea typeface="+mn-ea"/>
                <a:cs typeface="+mn-cs"/>
              </a:rPr>
              <a:t>, blant annet fordi kraftselskap er </a:t>
            </a:r>
            <a:r>
              <a:rPr lang="nb-NO" sz="1200" kern="1200" dirty="0" err="1">
                <a:solidFill>
                  <a:schemeClr val="tx1"/>
                </a:solidFill>
                <a:effectLst/>
                <a:latin typeface="+mn-lt"/>
                <a:ea typeface="+mn-ea"/>
                <a:cs typeface="+mn-cs"/>
              </a:rPr>
              <a:t>pålagt</a:t>
            </a:r>
            <a:r>
              <a:rPr lang="nb-NO" sz="1200" kern="1200" dirty="0">
                <a:solidFill>
                  <a:schemeClr val="tx1"/>
                </a:solidFill>
                <a:effectLst/>
                <a:latin typeface="+mn-lt"/>
                <a:ea typeface="+mn-ea"/>
                <a:cs typeface="+mn-cs"/>
              </a:rPr>
              <a:t> å tilbakeføre anleggende til naturlig tilstand etter endt konsesjonsperiode. Dersom </a:t>
            </a:r>
            <a:endParaRPr lang="nb-NO" dirty="0"/>
          </a:p>
          <a:p>
            <a:r>
              <a:rPr lang="nb-NO" sz="1200" kern="1200" dirty="0">
                <a:solidFill>
                  <a:schemeClr val="tx1"/>
                </a:solidFill>
                <a:effectLst/>
                <a:latin typeface="+mn-lt"/>
                <a:ea typeface="+mn-ea"/>
                <a:cs typeface="+mn-cs"/>
              </a:rPr>
              <a:t>selskapene ikke har kapital til å gjennomføre tilbakeføringen, trengs informasjon om eiere og andre som kan stilles ansvarlige. </a:t>
            </a:r>
            <a:r>
              <a:rPr lang="nb-NO" sz="1200" kern="1200" dirty="0" err="1">
                <a:solidFill>
                  <a:schemeClr val="tx1"/>
                </a:solidFill>
                <a:effectLst/>
                <a:latin typeface="+mn-lt"/>
                <a:ea typeface="+mn-ea"/>
                <a:cs typeface="+mn-cs"/>
              </a:rPr>
              <a:t>Åpenhetskravene</a:t>
            </a:r>
            <a:r>
              <a:rPr lang="nb-NO" sz="1200" kern="1200" dirty="0">
                <a:solidFill>
                  <a:schemeClr val="tx1"/>
                </a:solidFill>
                <a:effectLst/>
                <a:latin typeface="+mn-lt"/>
                <a:ea typeface="+mn-ea"/>
                <a:cs typeface="+mn-cs"/>
              </a:rPr>
              <a:t> bør gjelde i forbindelse med konsesjonstildeling og ved endringer i konsesjonen eller eier/</a:t>
            </a:r>
            <a:r>
              <a:rPr lang="nb-NO" sz="1200" kern="1200" dirty="0" err="1">
                <a:solidFill>
                  <a:schemeClr val="tx1"/>
                </a:solidFill>
                <a:effectLst/>
                <a:latin typeface="+mn-lt"/>
                <a:ea typeface="+mn-ea"/>
                <a:cs typeface="+mn-cs"/>
              </a:rPr>
              <a:t>finansi</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eringsskifte</a:t>
            </a:r>
            <a:r>
              <a:rPr lang="nb-NO" sz="1200" kern="1200" dirty="0">
                <a:solidFill>
                  <a:schemeClr val="tx1"/>
                </a:solidFill>
                <a:effectLst/>
                <a:latin typeface="+mn-lt"/>
                <a:ea typeface="+mn-ea"/>
                <a:cs typeface="+mn-cs"/>
              </a:rPr>
              <a:t>. Konsesjonsoverdragelse til nye eiere bør ikke godkjennes uten fremleggelse av nevnte informasjon under. </a:t>
            </a:r>
            <a:endParaRPr lang="nb-NO" dirty="0"/>
          </a:p>
          <a:p>
            <a:r>
              <a:rPr lang="nb-NO" sz="1200" kern="1200" dirty="0">
                <a:solidFill>
                  <a:schemeClr val="tx1"/>
                </a:solidFill>
                <a:effectLst/>
                <a:latin typeface="+mn-lt"/>
                <a:ea typeface="+mn-ea"/>
                <a:cs typeface="+mn-cs"/>
              </a:rPr>
              <a:t>Norske vindkraftselskap bør </a:t>
            </a:r>
            <a:r>
              <a:rPr lang="nb-NO" sz="1200" kern="1200" dirty="0" err="1">
                <a:solidFill>
                  <a:schemeClr val="tx1"/>
                </a:solidFill>
                <a:effectLst/>
                <a:latin typeface="+mn-lt"/>
                <a:ea typeface="+mn-ea"/>
                <a:cs typeface="+mn-cs"/>
              </a:rPr>
              <a:t>pålegges</a:t>
            </a:r>
            <a:r>
              <a:rPr lang="nb-NO" sz="1200" kern="1200" dirty="0">
                <a:solidFill>
                  <a:schemeClr val="tx1"/>
                </a:solidFill>
                <a:effectLst/>
                <a:latin typeface="+mn-lt"/>
                <a:ea typeface="+mn-ea"/>
                <a:cs typeface="+mn-cs"/>
              </a:rPr>
              <a:t> å oppgi/ beskrive:</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 reelle rettighetshavere som har 5 % eller </a:t>
            </a:r>
            <a:endParaRPr lang="nb-NO" dirty="0"/>
          </a:p>
          <a:p>
            <a:r>
              <a:rPr lang="nb-NO" sz="1200" kern="1200" dirty="0">
                <a:solidFill>
                  <a:schemeClr val="tx1"/>
                </a:solidFill>
                <a:effectLst/>
                <a:latin typeface="+mn-lt"/>
                <a:ea typeface="+mn-ea"/>
                <a:cs typeface="+mn-cs"/>
              </a:rPr>
              <a:t>høyere eierskap</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 eierkjeden som knytter selskapet til baken- </a:t>
            </a:r>
            <a:endParaRPr lang="nb-NO" dirty="0"/>
          </a:p>
          <a:p>
            <a:r>
              <a:rPr lang="nb-NO" sz="1200" kern="1200" dirty="0">
                <a:solidFill>
                  <a:schemeClr val="tx1"/>
                </a:solidFill>
                <a:effectLst/>
                <a:latin typeface="+mn-lt"/>
                <a:ea typeface="+mn-ea"/>
                <a:cs typeface="+mn-cs"/>
              </a:rPr>
              <a:t>forliggende eiere (reelle rettighetshavere)</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 fullstendig konsernstruktur bakover i eierkjeden • detaljerte opplysninger om finansiering (</a:t>
            </a:r>
            <a:r>
              <a:rPr lang="nb-NO" sz="1200" kern="1200" dirty="0" err="1">
                <a:solidFill>
                  <a:schemeClr val="tx1"/>
                </a:solidFill>
                <a:effectLst/>
                <a:latin typeface="+mn-lt"/>
                <a:ea typeface="+mn-ea"/>
                <a:cs typeface="+mn-cs"/>
              </a:rPr>
              <a:t>lån</a:t>
            </a:r>
            <a:r>
              <a:rPr lang="nb-NO" sz="1200" kern="1200" dirty="0">
                <a:solidFill>
                  <a:schemeClr val="tx1"/>
                </a:solidFill>
                <a:effectLst/>
                <a:latin typeface="+mn-lt"/>
                <a:ea typeface="+mn-ea"/>
                <a:cs typeface="+mn-cs"/>
              </a:rPr>
              <a:t>, </a:t>
            </a:r>
            <a:endParaRPr lang="nb-NO" dirty="0"/>
          </a:p>
          <a:p>
            <a:r>
              <a:rPr lang="nb-NO" sz="1200" kern="1200" dirty="0">
                <a:solidFill>
                  <a:schemeClr val="tx1"/>
                </a:solidFill>
                <a:effectLst/>
                <a:latin typeface="+mn-lt"/>
                <a:ea typeface="+mn-ea"/>
                <a:cs typeface="+mn-cs"/>
              </a:rPr>
              <a:t>obligasjoner og lignende). Dette inkluderer </a:t>
            </a:r>
            <a:r>
              <a:rPr lang="nb-NO" sz="1200" kern="1200" dirty="0" err="1">
                <a:solidFill>
                  <a:schemeClr val="tx1"/>
                </a:solidFill>
                <a:effectLst/>
                <a:latin typeface="+mn-lt"/>
                <a:ea typeface="+mn-ea"/>
                <a:cs typeface="+mn-cs"/>
              </a:rPr>
              <a:t>långiver</a:t>
            </a:r>
            <a:r>
              <a:rPr lang="nb-NO" sz="1200" kern="1200" dirty="0">
                <a:solidFill>
                  <a:schemeClr val="tx1"/>
                </a:solidFill>
                <a:effectLst/>
                <a:latin typeface="+mn-lt"/>
                <a:ea typeface="+mn-ea"/>
                <a:cs typeface="+mn-cs"/>
              </a:rPr>
              <a:t>, størrelse </a:t>
            </a:r>
            <a:r>
              <a:rPr lang="nb-NO" sz="1200" kern="1200" dirty="0" err="1">
                <a:solidFill>
                  <a:schemeClr val="tx1"/>
                </a:solidFill>
                <a:effectLst/>
                <a:latin typeface="+mn-lt"/>
                <a:ea typeface="+mn-ea"/>
                <a:cs typeface="+mn-cs"/>
              </a:rPr>
              <a:t>pa</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lån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lånebeløp</a:t>
            </a:r>
            <a:r>
              <a:rPr lang="nb-NO" sz="1200" kern="1200" dirty="0">
                <a:solidFill>
                  <a:schemeClr val="tx1"/>
                </a:solidFill>
                <a:effectLst/>
                <a:latin typeface="+mn-lt"/>
                <a:ea typeface="+mn-ea"/>
                <a:cs typeface="+mn-cs"/>
              </a:rPr>
              <a:t>, renter, løpetid) og eventuelle interessefellesskap</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i konsernet med </a:t>
            </a:r>
            <a:r>
              <a:rPr lang="nb-NO" sz="1200" kern="1200" dirty="0" err="1">
                <a:solidFill>
                  <a:schemeClr val="tx1"/>
                </a:solidFill>
                <a:effectLst/>
                <a:latin typeface="+mn-lt"/>
                <a:ea typeface="+mn-ea"/>
                <a:cs typeface="+mn-cs"/>
              </a:rPr>
              <a:t>långiver</a:t>
            </a:r>
            <a:r>
              <a:rPr lang="nb-NO" sz="1200" kern="1200" dirty="0">
                <a:solidFill>
                  <a:schemeClr val="tx1"/>
                </a:solidFill>
                <a:effectLst/>
                <a:latin typeface="+mn-lt"/>
                <a:ea typeface="+mn-ea"/>
                <a:cs typeface="+mn-cs"/>
              </a:rPr>
              <a:t> og investorer, dersom </a:t>
            </a:r>
            <a:r>
              <a:rPr lang="nb-NO" sz="1200" kern="1200" dirty="0" err="1">
                <a:solidFill>
                  <a:schemeClr val="tx1"/>
                </a:solidFill>
                <a:effectLst/>
                <a:latin typeface="+mn-lt"/>
                <a:ea typeface="+mn-ea"/>
                <a:cs typeface="+mn-cs"/>
              </a:rPr>
              <a:t>lån</a:t>
            </a:r>
            <a:r>
              <a:rPr lang="nb-NO" sz="1200" kern="1200" dirty="0">
                <a:solidFill>
                  <a:schemeClr val="tx1"/>
                </a:solidFill>
                <a:effectLst/>
                <a:latin typeface="+mn-lt"/>
                <a:ea typeface="+mn-ea"/>
                <a:cs typeface="+mn-cs"/>
              </a:rPr>
              <a:t> kommer fra fond eller lignende </a:t>
            </a:r>
            <a:endParaRPr lang="nb-NO" dirty="0"/>
          </a:p>
          <a:p>
            <a:r>
              <a:rPr lang="nb-NO" sz="1200" b="0" i="1" kern="1200" dirty="0">
                <a:solidFill>
                  <a:schemeClr val="tx1"/>
                </a:solidFill>
                <a:effectLst/>
                <a:latin typeface="+mn-lt"/>
                <a:ea typeface="+mn-ea"/>
                <a:cs typeface="+mn-cs"/>
              </a:rPr>
              <a:t>2. Publisering av økonomiske nøkkeltall </a:t>
            </a:r>
            <a:endParaRPr lang="nb-NO" dirty="0"/>
          </a:p>
          <a:p>
            <a:r>
              <a:rPr lang="nb-NO" sz="1200" kern="1200" dirty="0">
                <a:solidFill>
                  <a:schemeClr val="tx1"/>
                </a:solidFill>
                <a:effectLst/>
                <a:latin typeface="+mn-lt"/>
                <a:ea typeface="+mn-ea"/>
                <a:cs typeface="+mn-cs"/>
              </a:rPr>
              <a:t>Som et virkemiddel for å synliggjøre selskapers skattepraksis har en rekke land innført </a:t>
            </a:r>
            <a:r>
              <a:rPr lang="nb-NO" sz="1200" kern="1200" dirty="0" err="1">
                <a:solidFill>
                  <a:schemeClr val="tx1"/>
                </a:solidFill>
                <a:effectLst/>
                <a:latin typeface="+mn-lt"/>
                <a:ea typeface="+mn-ea"/>
                <a:cs typeface="+mn-cs"/>
              </a:rPr>
              <a:t>såkalt</a:t>
            </a:r>
            <a:r>
              <a:rPr lang="nb-NO" sz="1200" kern="1200" dirty="0">
                <a:solidFill>
                  <a:schemeClr val="tx1"/>
                </a:solidFill>
                <a:effectLst/>
                <a:latin typeface="+mn-lt"/>
                <a:ea typeface="+mn-ea"/>
                <a:cs typeface="+mn-cs"/>
              </a:rPr>
              <a:t> «land-for-land-rapportering» (LLR) fra store fler- nasjonale selskap, til myndighetene. De </a:t>
            </a:r>
            <a:r>
              <a:rPr lang="nb-NO" sz="1200" kern="1200" dirty="0" err="1">
                <a:solidFill>
                  <a:schemeClr val="tx1"/>
                </a:solidFill>
                <a:effectLst/>
                <a:latin typeface="+mn-lt"/>
                <a:ea typeface="+mn-ea"/>
                <a:cs typeface="+mn-cs"/>
              </a:rPr>
              <a:t>årlige</a:t>
            </a:r>
            <a:r>
              <a:rPr lang="nb-NO" sz="1200" kern="1200" dirty="0">
                <a:solidFill>
                  <a:schemeClr val="tx1"/>
                </a:solidFill>
                <a:effectLst/>
                <a:latin typeface="+mn-lt"/>
                <a:ea typeface="+mn-ea"/>
                <a:cs typeface="+mn-cs"/>
              </a:rPr>
              <a:t> rapportene inneholder økonomiske nøkkeltall,</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brutt ned </a:t>
            </a:r>
            <a:r>
              <a:rPr lang="nb-NO" sz="1200" kern="1200" dirty="0" err="1">
                <a:solidFill>
                  <a:schemeClr val="tx1"/>
                </a:solidFill>
                <a:effectLst/>
                <a:latin typeface="+mn-lt"/>
                <a:ea typeface="+mn-ea"/>
                <a:cs typeface="+mn-cs"/>
              </a:rPr>
              <a:t>pa</a:t>
            </a:r>
            <a:r>
              <a:rPr lang="nb-NO" sz="1200" kern="1200" dirty="0">
                <a:solidFill>
                  <a:schemeClr val="tx1"/>
                </a:solidFill>
                <a:effectLst/>
                <a:latin typeface="+mn-lt"/>
                <a:ea typeface="+mn-ea"/>
                <a:cs typeface="+mn-cs"/>
              </a:rPr>
              <a:t>̊ alle land der selskapet har virksomhet. Utvalgte sektorer med spesielt stor risiko for over- </a:t>
            </a:r>
            <a:r>
              <a:rPr lang="nb-NO" sz="1200" kern="1200" dirty="0" err="1">
                <a:solidFill>
                  <a:schemeClr val="tx1"/>
                </a:solidFill>
                <a:effectLst/>
                <a:latin typeface="+mn-lt"/>
                <a:ea typeface="+mn-ea"/>
                <a:cs typeface="+mn-cs"/>
              </a:rPr>
              <a:t>skuddsflytting</a:t>
            </a:r>
            <a:r>
              <a:rPr lang="nb-NO" sz="1200" kern="1200" dirty="0">
                <a:solidFill>
                  <a:schemeClr val="tx1"/>
                </a:solidFill>
                <a:effectLst/>
                <a:latin typeface="+mn-lt"/>
                <a:ea typeface="+mn-ea"/>
                <a:cs typeface="+mn-cs"/>
              </a:rPr>
              <a:t> har i tillegg krav om å offentliggjøre rapportene. I EU gjelder dette utvinningsindustri og banker, mens i Norge gjelder dette kun utvinning. </a:t>
            </a:r>
            <a:endParaRPr lang="nb-NO" dirty="0"/>
          </a:p>
          <a:p>
            <a:r>
              <a:rPr lang="nb-NO" sz="1200" i="1" kern="1200" dirty="0">
                <a:solidFill>
                  <a:schemeClr val="tx1"/>
                </a:solidFill>
                <a:effectLst/>
                <a:latin typeface="+mn-lt"/>
                <a:ea typeface="+mn-ea"/>
                <a:cs typeface="+mn-cs"/>
              </a:rPr>
              <a:t>Tax Justice Network - Norge har lenge jobbet for innføring av offentlig LLR for alle sektorer i Norge, og at det ikke kun skal gjelde for de aller største selskapene. Gitt at vindkraft i dag sannsynligvis er den mest omstridte næringslivssektoren i Norge, bør LLR innføres umiddelbart for vindkraftselskap, i </a:t>
            </a:r>
            <a:r>
              <a:rPr lang="nb-NO" sz="1200" i="1" kern="1200" dirty="0" err="1">
                <a:solidFill>
                  <a:schemeClr val="tx1"/>
                </a:solidFill>
                <a:effectLst/>
                <a:latin typeface="+mn-lt"/>
                <a:ea typeface="+mn-ea"/>
                <a:cs typeface="+mn-cs"/>
              </a:rPr>
              <a:t>påvente</a:t>
            </a:r>
            <a:r>
              <a:rPr lang="nb-NO" sz="1200" i="1" kern="1200" dirty="0">
                <a:solidFill>
                  <a:schemeClr val="tx1"/>
                </a:solidFill>
                <a:effectLst/>
                <a:latin typeface="+mn-lt"/>
                <a:ea typeface="+mn-ea"/>
                <a:cs typeface="+mn-cs"/>
              </a:rPr>
              <a:t> av en eventuell innføring av LLR for alle selskap94. </a:t>
            </a:r>
            <a:endParaRPr lang="nb-NO" dirty="0"/>
          </a:p>
          <a:p>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8</a:t>
            </a:fld>
            <a:endParaRPr lang="nb-NO"/>
          </a:p>
        </p:txBody>
      </p:sp>
    </p:spTree>
    <p:extLst>
      <p:ext uri="{BB962C8B-B14F-4D97-AF65-F5344CB8AC3E}">
        <p14:creationId xmlns:p14="http://schemas.microsoft.com/office/powerpoint/2010/main" val="370543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9</a:t>
            </a:fld>
            <a:endParaRPr lang="nb-NO"/>
          </a:p>
        </p:txBody>
      </p:sp>
    </p:spTree>
    <p:extLst>
      <p:ext uri="{BB962C8B-B14F-4D97-AF65-F5344CB8AC3E}">
        <p14:creationId xmlns:p14="http://schemas.microsoft.com/office/powerpoint/2010/main" val="43230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2A19B8-5F5E-0B46-9F85-E6D690295CF0}" type="slidenum">
              <a:rPr lang="nb-NO" smtClean="0"/>
              <a:t>10</a:t>
            </a:fld>
            <a:endParaRPr lang="nb-NO"/>
          </a:p>
        </p:txBody>
      </p:sp>
    </p:spTree>
    <p:extLst>
      <p:ext uri="{BB962C8B-B14F-4D97-AF65-F5344CB8AC3E}">
        <p14:creationId xmlns:p14="http://schemas.microsoft.com/office/powerpoint/2010/main" val="38668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6D0A30-93DF-EE47-8524-36BCE533A90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99B2E97-82DD-1640-AFCD-A497667D9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ACAD27B-9512-0D4D-9C87-86B0EF0CDF5C}"/>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DA3B3A82-B05A-EF42-A61A-3D7D08BDE3B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8AFB33-6E68-C243-9776-9A2770C87FA6}"/>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23744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03C3C6-D458-9842-9C2D-47BE5F7B0B8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EDE596D-B103-EF41-8086-E7D2A2065B3C}"/>
              </a:ext>
            </a:extLst>
          </p:cNvPr>
          <p:cNvSpPr>
            <a:spLocks noGrp="1"/>
          </p:cNvSpPr>
          <p:nvPr>
            <p:ph type="body" orient="vert" idx="1"/>
          </p:nvPr>
        </p:nvSpPr>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7FF028CF-5852-984C-B77F-C27D4FC60CE0}"/>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95E3FC50-C651-974F-A94E-BDAE254879A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E450542-8783-8B4A-8876-83FEE91BF77D}"/>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264911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FB2166B-4704-D448-B95C-CE1DEFCAE6B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D484F9B-B854-4249-A970-7FE51483D317}"/>
              </a:ext>
            </a:extLst>
          </p:cNvPr>
          <p:cNvSpPr>
            <a:spLocks noGrp="1"/>
          </p:cNvSpPr>
          <p:nvPr>
            <p:ph type="body" orient="vert" idx="1"/>
          </p:nvPr>
        </p:nvSpPr>
        <p:spPr>
          <a:xfrm>
            <a:off x="838200" y="365125"/>
            <a:ext cx="7734300" cy="5811838"/>
          </a:xfrm>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D0318075-1C5A-C34F-91FD-1E2204C99B0E}"/>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09F46175-F017-034E-B987-6003DA9D7F9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470E620-60AE-D248-8813-5221C7D2830D}"/>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136138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1981AF-63A8-7C4E-86A7-C055081906C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1CEC3D-21D9-3847-A5B2-5F8E4059DDE5}"/>
              </a:ext>
            </a:extLst>
          </p:cNvPr>
          <p:cNvSpPr>
            <a:spLocks noGrp="1"/>
          </p:cNvSpPr>
          <p:nvPr>
            <p:ph idx="1"/>
          </p:nvPr>
        </p:nvSpPr>
        <p:spPr/>
        <p:txBody>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86F30E61-27D3-004A-AB6F-BB988DCC50AC}"/>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F519AC16-5FB1-5F40-B6A1-C115FD18A61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42B3E1E-4808-EA46-9D76-6B7145E83B28}"/>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110174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D2CF37-23BA-4E4A-847A-EF4BDE19A25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1495044-9ECC-1945-95B2-DC24826A1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3EE0EFC1-2DD0-5F40-B85E-24B6B6478CD4}"/>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C4544C54-39B9-5843-B17C-067F4BEBB22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6C2DA69-E557-1349-9A7F-4F77B9A769E2}"/>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275937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62E53B-D405-AB42-AF74-B17C678D064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E2CC096-D420-9241-B98D-A0998F0C51FC}"/>
              </a:ext>
            </a:extLst>
          </p:cNvPr>
          <p:cNvSpPr>
            <a:spLocks noGrp="1"/>
          </p:cNvSpPr>
          <p:nvPr>
            <p:ph sz="half" idx="1"/>
          </p:nvPr>
        </p:nvSpPr>
        <p:spPr>
          <a:xfrm>
            <a:off x="838200" y="1825625"/>
            <a:ext cx="5181600" cy="4351338"/>
          </a:xfrm>
        </p:spPr>
        <p:txBody>
          <a:body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9BC539C1-068C-8A4D-84B1-AB8CA89A24A6}"/>
              </a:ext>
            </a:extLst>
          </p:cNvPr>
          <p:cNvSpPr>
            <a:spLocks noGrp="1"/>
          </p:cNvSpPr>
          <p:nvPr>
            <p:ph sz="half" idx="2"/>
          </p:nvPr>
        </p:nvSpPr>
        <p:spPr>
          <a:xfrm>
            <a:off x="6172200" y="1825625"/>
            <a:ext cx="5181600" cy="4351338"/>
          </a:xfrm>
        </p:spPr>
        <p:txBody>
          <a:body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F05403C9-8070-E346-A228-80A9AB1FD579}"/>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6" name="Plassholder for bunntekst 5">
            <a:extLst>
              <a:ext uri="{FF2B5EF4-FFF2-40B4-BE49-F238E27FC236}">
                <a16:creationId xmlns:a16="http://schemas.microsoft.com/office/drawing/2014/main" id="{A4D96D77-EA03-8841-AF1F-F206C58F75E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C7007B3-13BB-5048-9C8F-8A9203225EBF}"/>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150998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FE978F-EAB8-D748-8E55-748CD0369E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73584DE-8464-B84A-8F62-BEBC79C23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2395634-036E-444A-AE58-D2F0D2530DBA}"/>
              </a:ext>
            </a:extLst>
          </p:cNvPr>
          <p:cNvSpPr>
            <a:spLocks noGrp="1"/>
          </p:cNvSpPr>
          <p:nvPr>
            <p:ph sz="half" idx="2"/>
          </p:nvPr>
        </p:nvSpPr>
        <p:spPr>
          <a:xfrm>
            <a:off x="839788" y="2505075"/>
            <a:ext cx="5157787" cy="3684588"/>
          </a:xfrm>
        </p:spPr>
        <p:txBody>
          <a:bodyPr/>
          <a:lstStyle/>
          <a:p>
            <a:r>
              <a:rPr lang="nb-NO"/>
              <a:t>Rediger tekststiler i malen
Andre nivå
Tredje nivå
Fjerde nivå
Femte nivå</a:t>
            </a:r>
          </a:p>
        </p:txBody>
      </p:sp>
      <p:sp>
        <p:nvSpPr>
          <p:cNvPr id="5" name="Plassholder for tekst 4">
            <a:extLst>
              <a:ext uri="{FF2B5EF4-FFF2-40B4-BE49-F238E27FC236}">
                <a16:creationId xmlns:a16="http://schemas.microsoft.com/office/drawing/2014/main" id="{C2A511B9-C9FE-5645-82DC-5978D1B47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6" name="Plassholder for innhold 5">
            <a:extLst>
              <a:ext uri="{FF2B5EF4-FFF2-40B4-BE49-F238E27FC236}">
                <a16:creationId xmlns:a16="http://schemas.microsoft.com/office/drawing/2014/main" id="{A0489287-E40E-5E4A-8C80-54A5F3DB56E6}"/>
              </a:ext>
            </a:extLst>
          </p:cNvPr>
          <p:cNvSpPr>
            <a:spLocks noGrp="1"/>
          </p:cNvSpPr>
          <p:nvPr>
            <p:ph sz="quarter" idx="4"/>
          </p:nvPr>
        </p:nvSpPr>
        <p:spPr>
          <a:xfrm>
            <a:off x="6172200" y="2505075"/>
            <a:ext cx="5183188" cy="3684588"/>
          </a:xfrm>
        </p:spPr>
        <p:txBody>
          <a:bodyPr/>
          <a:lstStyle/>
          <a:p>
            <a:r>
              <a:rPr lang="nb-NO"/>
              <a:t>Rediger tekststiler i malen
Andre nivå
Tredje nivå
Fjerde nivå
Femte nivå</a:t>
            </a:r>
          </a:p>
        </p:txBody>
      </p:sp>
      <p:sp>
        <p:nvSpPr>
          <p:cNvPr id="7" name="Plassholder for dato 6">
            <a:extLst>
              <a:ext uri="{FF2B5EF4-FFF2-40B4-BE49-F238E27FC236}">
                <a16:creationId xmlns:a16="http://schemas.microsoft.com/office/drawing/2014/main" id="{BD7B8D7A-79D1-DF46-9229-FE073BC4AFD9}"/>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8" name="Plassholder for bunntekst 7">
            <a:extLst>
              <a:ext uri="{FF2B5EF4-FFF2-40B4-BE49-F238E27FC236}">
                <a16:creationId xmlns:a16="http://schemas.microsoft.com/office/drawing/2014/main" id="{9E5354C3-AF2D-5049-92DA-78B457AE491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43E9173-DAE8-2446-A826-6F5A101D5B94}"/>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246079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0A3B2F-4126-7C49-93A9-B5876ACC632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1DDB1D0-153F-6A4B-936F-B88A8CFBCB5E}"/>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4" name="Plassholder for bunntekst 3">
            <a:extLst>
              <a:ext uri="{FF2B5EF4-FFF2-40B4-BE49-F238E27FC236}">
                <a16:creationId xmlns:a16="http://schemas.microsoft.com/office/drawing/2014/main" id="{967B7F15-E090-E54D-B685-6606F17F869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D938DDE-FC17-DA46-9885-DF8B24BDBFD8}"/>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108636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01C9109-463F-9941-BEF3-6F121C23FDBD}"/>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3" name="Plassholder for bunntekst 2">
            <a:extLst>
              <a:ext uri="{FF2B5EF4-FFF2-40B4-BE49-F238E27FC236}">
                <a16:creationId xmlns:a16="http://schemas.microsoft.com/office/drawing/2014/main" id="{C214DAFC-D2E9-5F42-A89B-8A173B664F3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36B8DBD-F590-A848-ABFE-CF190BCA534D}"/>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148985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91E2F8-B828-4743-AE13-170443066FF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D285019-DD36-0E42-8FB8-CFF160459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b-NO"/>
              <a:t>Rediger tekststiler i malen
Andre nivå
Tredje nivå
Fjerde nivå
Femte nivå</a:t>
            </a:r>
          </a:p>
        </p:txBody>
      </p:sp>
      <p:sp>
        <p:nvSpPr>
          <p:cNvPr id="4" name="Plassholder for tekst 3">
            <a:extLst>
              <a:ext uri="{FF2B5EF4-FFF2-40B4-BE49-F238E27FC236}">
                <a16:creationId xmlns:a16="http://schemas.microsoft.com/office/drawing/2014/main" id="{AF89E45B-0A28-9243-9D13-7989F2EE9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E0120E0A-9BF9-A64A-87F6-32B97ABF8BFE}"/>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6" name="Plassholder for bunntekst 5">
            <a:extLst>
              <a:ext uri="{FF2B5EF4-FFF2-40B4-BE49-F238E27FC236}">
                <a16:creationId xmlns:a16="http://schemas.microsoft.com/office/drawing/2014/main" id="{FB2CA907-B063-394F-AB6D-CC86334D162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6015C07-58B2-C944-B8E0-2EFCFE1E3809}"/>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93825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654003-42D5-6542-9D1F-C6A8324BB8C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EAF4861-AACE-0845-8827-2303473A7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563C6F4-62BA-1E40-9171-94E159F93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EE8AE2BB-0A0B-C642-B52E-0879FBA539E5}"/>
              </a:ext>
            </a:extLst>
          </p:cNvPr>
          <p:cNvSpPr>
            <a:spLocks noGrp="1"/>
          </p:cNvSpPr>
          <p:nvPr>
            <p:ph type="dt" sz="half" idx="10"/>
          </p:nvPr>
        </p:nvSpPr>
        <p:spPr/>
        <p:txBody>
          <a:bodyPr/>
          <a:lstStyle/>
          <a:p>
            <a:fld id="{70A666E7-7333-2649-8A6B-9E181CABE1F4}" type="datetimeFigureOut">
              <a:rPr lang="nb-NO" smtClean="0"/>
              <a:t>13.06.2022</a:t>
            </a:fld>
            <a:endParaRPr lang="nb-NO"/>
          </a:p>
        </p:txBody>
      </p:sp>
      <p:sp>
        <p:nvSpPr>
          <p:cNvPr id="6" name="Plassholder for bunntekst 5">
            <a:extLst>
              <a:ext uri="{FF2B5EF4-FFF2-40B4-BE49-F238E27FC236}">
                <a16:creationId xmlns:a16="http://schemas.microsoft.com/office/drawing/2014/main" id="{25FD62FB-3A1A-8F4D-9F7E-5260334BF78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A70B08B-AF39-F340-91C9-D9DD0087FA9F}"/>
              </a:ext>
            </a:extLst>
          </p:cNvPr>
          <p:cNvSpPr>
            <a:spLocks noGrp="1"/>
          </p:cNvSpPr>
          <p:nvPr>
            <p:ph type="sldNum" sz="quarter" idx="12"/>
          </p:nvPr>
        </p:nvSpPr>
        <p:spPr/>
        <p:txBody>
          <a:bodyPr/>
          <a:lstStyle/>
          <a:p>
            <a:fld id="{88B2A3C1-C8B2-3043-9856-E093FF16A4C0}" type="slidenum">
              <a:rPr lang="nb-NO" smtClean="0"/>
              <a:t>‹#›</a:t>
            </a:fld>
            <a:endParaRPr lang="nb-NO"/>
          </a:p>
        </p:txBody>
      </p:sp>
    </p:spTree>
    <p:extLst>
      <p:ext uri="{BB962C8B-B14F-4D97-AF65-F5344CB8AC3E}">
        <p14:creationId xmlns:p14="http://schemas.microsoft.com/office/powerpoint/2010/main" val="256672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1F322BD-F47A-A441-9716-596BECAD6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F2DBA07-B03D-164B-9B1B-14BD55B44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E596DDD1-D59F-174C-9AC9-92FCACF109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666E7-7333-2649-8A6B-9E181CABE1F4}" type="datetimeFigureOut">
              <a:rPr lang="nb-NO" smtClean="0"/>
              <a:t>13.06.2022</a:t>
            </a:fld>
            <a:endParaRPr lang="nb-NO"/>
          </a:p>
        </p:txBody>
      </p:sp>
      <p:sp>
        <p:nvSpPr>
          <p:cNvPr id="5" name="Plassholder for bunntekst 4">
            <a:extLst>
              <a:ext uri="{FF2B5EF4-FFF2-40B4-BE49-F238E27FC236}">
                <a16:creationId xmlns:a16="http://schemas.microsoft.com/office/drawing/2014/main" id="{A836C2EC-82BE-DA47-971E-1B05401EE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4EB39AE-CFB3-CD4A-8439-13E7FA4A27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2A3C1-C8B2-3043-9856-E093FF16A4C0}" type="slidenum">
              <a:rPr lang="nb-NO" smtClean="0"/>
              <a:t>‹#›</a:t>
            </a:fld>
            <a:endParaRPr lang="nb-NO"/>
          </a:p>
        </p:txBody>
      </p:sp>
    </p:spTree>
    <p:extLst>
      <p:ext uri="{BB962C8B-B14F-4D97-AF65-F5344CB8AC3E}">
        <p14:creationId xmlns:p14="http://schemas.microsoft.com/office/powerpoint/2010/main" val="514685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nve.no/energiforsyning/kraftproduksjon/vindkraft/"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datawrapper.de/_/22xH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6954078" cy="6349102"/>
          </a:xfrm>
        </p:spPr>
        <p:txBody>
          <a:bodyPr anchor="t">
            <a:normAutofit/>
          </a:bodyPr>
          <a:lstStyle/>
          <a:p>
            <a:pPr algn="l"/>
            <a:r>
              <a:rPr lang="nb-NO" sz="3600" b="1" dirty="0" err="1">
                <a:solidFill>
                  <a:srgbClr val="439BDB"/>
                </a:solidFill>
                <a:latin typeface="Basis Grotesque Pro" panose="02000503030000020004" pitchFamily="2" charset="0"/>
              </a:rPr>
              <a:t>Experience</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with</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identifying</a:t>
            </a:r>
            <a:r>
              <a:rPr lang="nb-NO" sz="3600" b="1" dirty="0">
                <a:solidFill>
                  <a:srgbClr val="439BDB"/>
                </a:solidFill>
                <a:latin typeface="Basis Grotesque Pro" panose="02000503030000020004" pitchFamily="2" charset="0"/>
              </a:rPr>
              <a:t> business </a:t>
            </a:r>
            <a:r>
              <a:rPr lang="nb-NO" sz="3600" b="1" dirty="0" err="1">
                <a:solidFill>
                  <a:srgbClr val="439BDB"/>
                </a:solidFill>
                <a:latin typeface="Basis Grotesque Pro" panose="02000503030000020004" pitchFamily="2" charset="0"/>
              </a:rPr>
              <a:t>owners</a:t>
            </a:r>
            <a:r>
              <a:rPr lang="nb-NO" sz="3600" b="1" dirty="0">
                <a:solidFill>
                  <a:srgbClr val="439BDB"/>
                </a:solidFill>
                <a:latin typeface="Basis Grotesque Pro" panose="02000503030000020004" pitchFamily="2" charset="0"/>
              </a:rPr>
              <a:t> in Norway</a:t>
            </a:r>
            <a:br>
              <a:rPr lang="nb-NO" sz="3600" b="1" dirty="0">
                <a:solidFill>
                  <a:srgbClr val="439BDB"/>
                </a:solidFill>
                <a:latin typeface="Basis Grotesque Pro" panose="02000503030000020004" pitchFamily="2" charset="0"/>
              </a:rPr>
            </a:br>
            <a:br>
              <a:rPr lang="nb-NO" sz="3600" b="1" dirty="0">
                <a:solidFill>
                  <a:srgbClr val="439BDB"/>
                </a:solidFill>
                <a:latin typeface="Basis Grotesque Pro" panose="02000503030000020004" pitchFamily="2" charset="0"/>
              </a:rPr>
            </a:br>
            <a:r>
              <a:rPr lang="nb-NO" sz="2400" b="1" dirty="0" err="1">
                <a:solidFill>
                  <a:srgbClr val="439BDB"/>
                </a:solidFill>
                <a:latin typeface="Basis Grotesque Pro" panose="02000503030000020004" pitchFamily="2" charset="0"/>
              </a:rPr>
              <a:t>Lessons</a:t>
            </a:r>
            <a:r>
              <a:rPr lang="nb-NO" sz="2400" b="1" dirty="0">
                <a:solidFill>
                  <a:srgbClr val="439BDB"/>
                </a:solidFill>
                <a:latin typeface="Basis Grotesque Pro" panose="02000503030000020004" pitchFamily="2" charset="0"/>
              </a:rPr>
              <a:t> from </a:t>
            </a:r>
            <a:r>
              <a:rPr lang="nb-NO" sz="2400" b="1" dirty="0" err="1">
                <a:solidFill>
                  <a:srgbClr val="439BDB"/>
                </a:solidFill>
                <a:latin typeface="Basis Grotesque Pro" panose="02000503030000020004" pitchFamily="2" charset="0"/>
              </a:rPr>
              <a:t>our</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study</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on</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ownership</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structures</a:t>
            </a:r>
            <a:r>
              <a:rPr lang="nb-NO" sz="2400" b="1" dirty="0">
                <a:solidFill>
                  <a:srgbClr val="439BDB"/>
                </a:solidFill>
                <a:latin typeface="Basis Grotesque Pro" panose="02000503030000020004" pitchFamily="2" charset="0"/>
              </a:rPr>
              <a:t> and </a:t>
            </a:r>
            <a:r>
              <a:rPr lang="nb-NO" sz="2400" b="1" dirty="0" err="1">
                <a:solidFill>
                  <a:srgbClr val="439BDB"/>
                </a:solidFill>
                <a:latin typeface="Basis Grotesque Pro" panose="02000503030000020004" pitchFamily="2" charset="0"/>
              </a:rPr>
              <a:t>use</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of</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tax</a:t>
            </a:r>
            <a:r>
              <a:rPr lang="nb-NO" sz="2400" b="1" dirty="0">
                <a:solidFill>
                  <a:srgbClr val="439BDB"/>
                </a:solidFill>
                <a:latin typeface="Basis Grotesque Pro" panose="02000503030000020004" pitchFamily="2" charset="0"/>
              </a:rPr>
              <a:t> havens in </a:t>
            </a:r>
            <a:r>
              <a:rPr lang="nb-NO" sz="2400" b="1" dirty="0" err="1">
                <a:solidFill>
                  <a:srgbClr val="439BDB"/>
                </a:solidFill>
                <a:latin typeface="Basis Grotesque Pro" panose="02000503030000020004" pitchFamily="2" charset="0"/>
              </a:rPr>
              <a:t>wind</a:t>
            </a:r>
            <a:r>
              <a:rPr lang="nb-NO" sz="2400" b="1" dirty="0">
                <a:solidFill>
                  <a:srgbClr val="439BDB"/>
                </a:solidFill>
                <a:latin typeface="Basis Grotesque Pro" panose="02000503030000020004" pitchFamily="2" charset="0"/>
              </a:rPr>
              <a:t> </a:t>
            </a:r>
            <a:r>
              <a:rPr lang="nb-NO" sz="2400" b="1" dirty="0" err="1">
                <a:solidFill>
                  <a:srgbClr val="439BDB"/>
                </a:solidFill>
                <a:latin typeface="Basis Grotesque Pro" panose="02000503030000020004" pitchFamily="2" charset="0"/>
              </a:rPr>
              <a:t>power</a:t>
            </a:r>
            <a:r>
              <a:rPr lang="nb-NO" sz="2400" b="1" dirty="0">
                <a:solidFill>
                  <a:srgbClr val="439BDB"/>
                </a:solidFill>
                <a:latin typeface="Basis Grotesque Pro" panose="02000503030000020004" pitchFamily="2" charset="0"/>
              </a:rPr>
              <a:t> in Norway.</a:t>
            </a:r>
            <a:br>
              <a:rPr lang="nb-NO" sz="3600" b="1" dirty="0">
                <a:solidFill>
                  <a:srgbClr val="439BDB"/>
                </a:solidFill>
                <a:latin typeface="Basis Grotesque Pro" panose="02000503030000020004" pitchFamily="2" charset="0"/>
              </a:rPr>
            </a:br>
            <a:endParaRPr lang="nb-NO" sz="3600" b="1" dirty="0">
              <a:solidFill>
                <a:srgbClr val="439BDB"/>
              </a:solidFill>
              <a:latin typeface="Basis Grotesque Pro" panose="02000503030000020004" pitchFamily="2" charset="0"/>
            </a:endParaRPr>
          </a:p>
        </p:txBody>
      </p:sp>
      <p:pic>
        <p:nvPicPr>
          <p:cNvPr id="7" name="Bilde 6">
            <a:extLst>
              <a:ext uri="{FF2B5EF4-FFF2-40B4-BE49-F238E27FC236}">
                <a16:creationId xmlns:a16="http://schemas.microsoft.com/office/drawing/2014/main" id="{C484F7E3-8511-6241-B4C3-0C4816BB079A}"/>
              </a:ext>
            </a:extLst>
          </p:cNvPr>
          <p:cNvPicPr>
            <a:picLocks noChangeAspect="1"/>
          </p:cNvPicPr>
          <p:nvPr/>
        </p:nvPicPr>
        <p:blipFill rotWithShape="1">
          <a:blip r:embed="rId3"/>
          <a:srcRect l="826" t="584"/>
          <a:stretch/>
        </p:blipFill>
        <p:spPr>
          <a:xfrm>
            <a:off x="7366000" y="127000"/>
            <a:ext cx="4575928" cy="6489700"/>
          </a:xfrm>
          <a:prstGeom prst="rect">
            <a:avLst/>
          </a:prstGeom>
          <a:effectLst>
            <a:glow rad="63500">
              <a:schemeClr val="accent3">
                <a:satMod val="175000"/>
                <a:alpha val="40000"/>
              </a:schemeClr>
            </a:glow>
            <a:outerShdw blurRad="50800" dist="127000" dir="2700000" algn="tl" rotWithShape="0">
              <a:prstClr val="black">
                <a:alpha val="40000"/>
              </a:prstClr>
            </a:outerShdw>
            <a:softEdge rad="0"/>
          </a:effectLst>
        </p:spPr>
      </p:pic>
      <p:sp>
        <p:nvSpPr>
          <p:cNvPr id="8" name="TekstSylinder 7">
            <a:extLst>
              <a:ext uri="{FF2B5EF4-FFF2-40B4-BE49-F238E27FC236}">
                <a16:creationId xmlns:a16="http://schemas.microsoft.com/office/drawing/2014/main" id="{81928885-A25A-2C48-80C2-E6B255645A6B}"/>
              </a:ext>
            </a:extLst>
          </p:cNvPr>
          <p:cNvSpPr txBox="1"/>
          <p:nvPr/>
        </p:nvSpPr>
        <p:spPr>
          <a:xfrm>
            <a:off x="516956" y="4759960"/>
            <a:ext cx="5769544" cy="1323439"/>
          </a:xfrm>
          <a:prstGeom prst="rect">
            <a:avLst/>
          </a:prstGeom>
          <a:solidFill>
            <a:srgbClr val="FDEAE6"/>
          </a:solidFill>
        </p:spPr>
        <p:txBody>
          <a:bodyPr wrap="square" rtlCol="0">
            <a:spAutoFit/>
          </a:bodyPr>
          <a:lstStyle/>
          <a:p>
            <a:r>
              <a:rPr lang="nb-NO" sz="2800" b="1" dirty="0">
                <a:latin typeface="Basis Grotesque Pro" panose="02000503030000020004" pitchFamily="2" charset="0"/>
              </a:rPr>
              <a:t>Peter Ringstad </a:t>
            </a:r>
            <a:r>
              <a:rPr lang="nb-NO" sz="2800" dirty="0">
                <a:latin typeface="Basis Grotesque Pro" panose="02000503030000020004" pitchFamily="2" charset="0"/>
              </a:rPr>
              <a:t>			</a:t>
            </a:r>
            <a:br>
              <a:rPr lang="nb-NO" sz="2800" dirty="0">
                <a:latin typeface="Basis Grotesque Pro" panose="02000503030000020004" pitchFamily="2" charset="0"/>
              </a:rPr>
            </a:br>
            <a:r>
              <a:rPr lang="nb-NO" sz="2800" dirty="0">
                <a:latin typeface="Basis Grotesque Pro" panose="02000503030000020004" pitchFamily="2" charset="0"/>
              </a:rPr>
              <a:t>Policy </a:t>
            </a:r>
            <a:r>
              <a:rPr lang="nb-NO" sz="2800" dirty="0" err="1">
                <a:latin typeface="Basis Grotesque Pro" panose="02000503030000020004" pitchFamily="2" charset="0"/>
              </a:rPr>
              <a:t>director</a:t>
            </a:r>
            <a:r>
              <a:rPr lang="nb-NO" sz="2800" dirty="0">
                <a:latin typeface="Basis Grotesque Pro" panose="02000503030000020004" pitchFamily="2" charset="0"/>
              </a:rPr>
              <a:t>, </a:t>
            </a:r>
            <a:r>
              <a:rPr lang="nb-NO" sz="2800" dirty="0" err="1">
                <a:latin typeface="Basis Grotesque Pro" panose="02000503030000020004" pitchFamily="2" charset="0"/>
              </a:rPr>
              <a:t>Tax</a:t>
            </a:r>
            <a:r>
              <a:rPr lang="nb-NO" sz="2800" dirty="0">
                <a:latin typeface="Basis Grotesque Pro" panose="02000503030000020004" pitchFamily="2" charset="0"/>
              </a:rPr>
              <a:t> </a:t>
            </a:r>
            <a:r>
              <a:rPr lang="nb-NO" sz="2800" dirty="0" err="1">
                <a:latin typeface="Basis Grotesque Pro" panose="02000503030000020004" pitchFamily="2" charset="0"/>
              </a:rPr>
              <a:t>Justice</a:t>
            </a:r>
            <a:r>
              <a:rPr lang="nb-NO" sz="2800" dirty="0">
                <a:latin typeface="Basis Grotesque Pro" panose="02000503030000020004" pitchFamily="2" charset="0"/>
              </a:rPr>
              <a:t> - Norway.</a:t>
            </a:r>
            <a:br>
              <a:rPr lang="nb-NO" sz="1400" dirty="0">
                <a:latin typeface="Basis Grotesque Pro" panose="02000503030000020004" pitchFamily="2" charset="0"/>
              </a:rPr>
            </a:br>
            <a:r>
              <a:rPr lang="nb-NO" sz="2400" dirty="0" err="1">
                <a:latin typeface="Basis Grotesque Pro" panose="02000503030000020004" pitchFamily="2" charset="0"/>
              </a:rPr>
              <a:t>peter@taxjustice.no</a:t>
            </a:r>
            <a:r>
              <a:rPr lang="nb-NO" sz="2400" b="1" dirty="0">
                <a:latin typeface="Basis Grotesque Pro" panose="02000503030000020004" pitchFamily="2" charset="0"/>
              </a:rPr>
              <a:t> </a:t>
            </a:r>
            <a:endParaRPr lang="nb-NO" sz="1400" dirty="0"/>
          </a:p>
        </p:txBody>
      </p:sp>
    </p:spTree>
    <p:extLst>
      <p:ext uri="{BB962C8B-B14F-4D97-AF65-F5344CB8AC3E}">
        <p14:creationId xmlns:p14="http://schemas.microsoft.com/office/powerpoint/2010/main" val="1403604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81928885-A25A-2C48-80C2-E6B255645A6B}"/>
              </a:ext>
            </a:extLst>
          </p:cNvPr>
          <p:cNvSpPr txBox="1"/>
          <p:nvPr/>
        </p:nvSpPr>
        <p:spPr>
          <a:xfrm>
            <a:off x="320813" y="6132900"/>
            <a:ext cx="6600687" cy="523220"/>
          </a:xfrm>
          <a:prstGeom prst="rect">
            <a:avLst/>
          </a:prstGeom>
          <a:solidFill>
            <a:srgbClr val="FDEAE6"/>
          </a:solidFill>
        </p:spPr>
        <p:txBody>
          <a:bodyPr wrap="square" rtlCol="0">
            <a:spAutoFit/>
          </a:bodyPr>
          <a:lstStyle/>
          <a:p>
            <a:r>
              <a:rPr lang="nb-NO" sz="1400" dirty="0">
                <a:latin typeface="Basis Grotesque Pro" panose="02000503030000020004" pitchFamily="2" charset="0"/>
              </a:rPr>
              <a:t>Tax </a:t>
            </a:r>
            <a:r>
              <a:rPr lang="nb-NO" sz="1400" dirty="0" err="1">
                <a:latin typeface="Basis Grotesque Pro" panose="02000503030000020004" pitchFamily="2" charset="0"/>
              </a:rPr>
              <a:t>Justice</a:t>
            </a:r>
            <a:r>
              <a:rPr lang="nb-NO" sz="1400" dirty="0">
                <a:latin typeface="Basis Grotesque Pro" panose="02000503030000020004" pitchFamily="2" charset="0"/>
              </a:rPr>
              <a:t> – Norway </a:t>
            </a:r>
            <a:r>
              <a:rPr lang="nb-NO" sz="1400" dirty="0" err="1">
                <a:latin typeface="Basis Grotesque Pro" panose="02000503030000020004" pitchFamily="2" charset="0"/>
              </a:rPr>
              <a:t>was</a:t>
            </a:r>
            <a:r>
              <a:rPr lang="nb-NO" sz="1400" dirty="0">
                <a:latin typeface="Basis Grotesque Pro" panose="02000503030000020004" pitchFamily="2" charset="0"/>
              </a:rPr>
              <a:t> </a:t>
            </a:r>
            <a:r>
              <a:rPr lang="nb-NO" sz="1400" dirty="0" err="1">
                <a:latin typeface="Basis Grotesque Pro" panose="02000503030000020004" pitchFamily="2" charset="0"/>
              </a:rPr>
              <a:t>established</a:t>
            </a:r>
            <a:r>
              <a:rPr lang="nb-NO" sz="1400" dirty="0">
                <a:latin typeface="Basis Grotesque Pro" panose="02000503030000020004" pitchFamily="2" charset="0"/>
              </a:rPr>
              <a:t> in 2010 as an </a:t>
            </a:r>
            <a:r>
              <a:rPr lang="nb-NO" sz="1400" dirty="0" err="1">
                <a:latin typeface="Basis Grotesque Pro" panose="02000503030000020004" pitchFamily="2" charset="0"/>
              </a:rPr>
              <a:t>independent</a:t>
            </a:r>
            <a:r>
              <a:rPr lang="nb-NO" sz="1400" dirty="0">
                <a:latin typeface="Basis Grotesque Pro" panose="02000503030000020004" pitchFamily="2" charset="0"/>
              </a:rPr>
              <a:t> </a:t>
            </a:r>
            <a:r>
              <a:rPr lang="nb-NO" sz="1400" dirty="0" err="1">
                <a:latin typeface="Basis Grotesque Pro" panose="02000503030000020004" pitchFamily="2" charset="0"/>
              </a:rPr>
              <a:t>organization</a:t>
            </a:r>
            <a:r>
              <a:rPr lang="nb-NO" sz="1400" dirty="0">
                <a:latin typeface="Basis Grotesque Pro" panose="02000503030000020004" pitchFamily="2" charset="0"/>
              </a:rPr>
              <a:t>, and is a </a:t>
            </a:r>
            <a:r>
              <a:rPr lang="nb-NO" sz="1400" dirty="0" err="1">
                <a:latin typeface="Basis Grotesque Pro" panose="02000503030000020004" pitchFamily="2" charset="0"/>
              </a:rPr>
              <a:t>member</a:t>
            </a:r>
            <a:r>
              <a:rPr lang="nb-NO" sz="1400" dirty="0">
                <a:latin typeface="Basis Grotesque Pro" panose="02000503030000020004" pitchFamily="2" charset="0"/>
              </a:rPr>
              <a:t> </a:t>
            </a:r>
            <a:r>
              <a:rPr lang="nb-NO" sz="1400" dirty="0" err="1">
                <a:latin typeface="Basis Grotesque Pro" panose="02000503030000020004" pitchFamily="2" charset="0"/>
              </a:rPr>
              <a:t>of</a:t>
            </a:r>
            <a:r>
              <a:rPr lang="nb-NO" sz="1400" dirty="0">
                <a:latin typeface="Basis Grotesque Pro" panose="02000503030000020004" pitchFamily="2" charset="0"/>
              </a:rPr>
              <a:t> </a:t>
            </a:r>
            <a:r>
              <a:rPr lang="nb-NO" sz="1400" dirty="0" err="1">
                <a:latin typeface="Basis Grotesque Pro" panose="02000503030000020004" pitchFamily="2" charset="0"/>
              </a:rPr>
              <a:t>the</a:t>
            </a:r>
            <a:r>
              <a:rPr lang="nb-NO" sz="1400" dirty="0">
                <a:latin typeface="Basis Grotesque Pro" panose="02000503030000020004" pitchFamily="2" charset="0"/>
              </a:rPr>
              <a:t> Global Alliance for Tax Justice. </a:t>
            </a:r>
          </a:p>
        </p:txBody>
      </p:sp>
      <p:pic>
        <p:nvPicPr>
          <p:cNvPr id="4" name="Bilde 3">
            <a:extLst>
              <a:ext uri="{FF2B5EF4-FFF2-40B4-BE49-F238E27FC236}">
                <a16:creationId xmlns:a16="http://schemas.microsoft.com/office/drawing/2014/main" id="{620009CE-9E5E-A545-90B2-062DA4778858}"/>
              </a:ext>
            </a:extLst>
          </p:cNvPr>
          <p:cNvPicPr>
            <a:picLocks noChangeAspect="1"/>
          </p:cNvPicPr>
          <p:nvPr/>
        </p:nvPicPr>
        <p:blipFill>
          <a:blip r:embed="rId3"/>
          <a:stretch>
            <a:fillRect/>
          </a:stretch>
        </p:blipFill>
        <p:spPr>
          <a:xfrm>
            <a:off x="231913" y="1309424"/>
            <a:ext cx="6849201" cy="4824076"/>
          </a:xfrm>
          <a:prstGeom prst="rect">
            <a:avLst/>
          </a:prstGeom>
        </p:spPr>
      </p:pic>
      <p:sp>
        <p:nvSpPr>
          <p:cNvPr id="9" name="Tittel 1">
            <a:extLst>
              <a:ext uri="{FF2B5EF4-FFF2-40B4-BE49-F238E27FC236}">
                <a16:creationId xmlns:a16="http://schemas.microsoft.com/office/drawing/2014/main" id="{5D7AA792-6D34-DF4E-B76C-6F94CE496E67}"/>
              </a:ext>
            </a:extLst>
          </p:cNvPr>
          <p:cNvSpPr txBox="1">
            <a:spLocks/>
          </p:cNvSpPr>
          <p:nvPr/>
        </p:nvSpPr>
        <p:spPr>
          <a:xfrm>
            <a:off x="231913" y="267598"/>
            <a:ext cx="4454387" cy="6488802"/>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3600" b="1" dirty="0" err="1">
                <a:solidFill>
                  <a:srgbClr val="439BDB"/>
                </a:solidFill>
                <a:latin typeface="Basis Grotesque Pro" panose="02000503030000020004" pitchFamily="2" charset="0"/>
              </a:rPr>
              <a:t>Thank</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you</a:t>
            </a:r>
            <a:r>
              <a:rPr lang="nb-NO" sz="3600" b="1" dirty="0">
                <a:solidFill>
                  <a:srgbClr val="439BDB"/>
                </a:solidFill>
                <a:latin typeface="Basis Grotesque Pro" panose="02000503030000020004" pitchFamily="2" charset="0"/>
              </a:rPr>
              <a:t>!</a:t>
            </a:r>
            <a:br>
              <a:rPr lang="nb-NO" sz="3600" b="1" dirty="0">
                <a:solidFill>
                  <a:srgbClr val="439BDB"/>
                </a:solidFill>
                <a:latin typeface="Basis Grotesque Pro" panose="02000503030000020004" pitchFamily="2" charset="0"/>
              </a:rPr>
            </a:br>
            <a:br>
              <a:rPr lang="nb-NO" sz="3600" b="1" dirty="0">
                <a:solidFill>
                  <a:srgbClr val="439BDB"/>
                </a:solidFill>
                <a:latin typeface="Basis Grotesque Pro" panose="02000503030000020004" pitchFamily="2" charset="0"/>
              </a:rPr>
            </a:br>
            <a:endParaRPr lang="nb-NO" sz="3600" dirty="0">
              <a:solidFill>
                <a:srgbClr val="439BDB"/>
              </a:solidFill>
              <a:latin typeface="Basis Grotesque Pro" panose="02000503030000020004" pitchFamily="2" charset="0"/>
            </a:endParaRPr>
          </a:p>
        </p:txBody>
      </p:sp>
      <p:pic>
        <p:nvPicPr>
          <p:cNvPr id="14" name="Bilde 13">
            <a:extLst>
              <a:ext uri="{FF2B5EF4-FFF2-40B4-BE49-F238E27FC236}">
                <a16:creationId xmlns:a16="http://schemas.microsoft.com/office/drawing/2014/main" id="{29B0D395-5B51-B34E-93DD-5C75595071F9}"/>
              </a:ext>
            </a:extLst>
          </p:cNvPr>
          <p:cNvPicPr>
            <a:picLocks noChangeAspect="1"/>
          </p:cNvPicPr>
          <p:nvPr/>
        </p:nvPicPr>
        <p:blipFill>
          <a:blip r:embed="rId4"/>
          <a:stretch>
            <a:fillRect/>
          </a:stretch>
        </p:blipFill>
        <p:spPr>
          <a:xfrm>
            <a:off x="7277100" y="3898900"/>
            <a:ext cx="774700" cy="774700"/>
          </a:xfrm>
          <a:prstGeom prst="rect">
            <a:avLst/>
          </a:prstGeom>
        </p:spPr>
      </p:pic>
      <p:sp>
        <p:nvSpPr>
          <p:cNvPr id="15" name="Tittel 1">
            <a:extLst>
              <a:ext uri="{FF2B5EF4-FFF2-40B4-BE49-F238E27FC236}">
                <a16:creationId xmlns:a16="http://schemas.microsoft.com/office/drawing/2014/main" id="{CE989D6D-E30F-B848-9D92-F2C6CD43BB92}"/>
              </a:ext>
            </a:extLst>
          </p:cNvPr>
          <p:cNvSpPr txBox="1">
            <a:spLocks/>
          </p:cNvSpPr>
          <p:nvPr/>
        </p:nvSpPr>
        <p:spPr>
          <a:xfrm>
            <a:off x="8051800" y="3987800"/>
            <a:ext cx="4454387" cy="6488802"/>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3600" b="1" dirty="0" err="1">
                <a:solidFill>
                  <a:srgbClr val="439BDB"/>
                </a:solidFill>
                <a:latin typeface="Basis Grotesque Pro" panose="02000503030000020004" pitchFamily="2" charset="0"/>
              </a:rPr>
              <a:t>peterhr</a:t>
            </a:r>
            <a:endParaRPr lang="nb-NO" sz="3600" dirty="0">
              <a:solidFill>
                <a:srgbClr val="439BDB"/>
              </a:solidFill>
              <a:latin typeface="Basis Grotesque Pro" panose="02000503030000020004" pitchFamily="2" charset="0"/>
            </a:endParaRPr>
          </a:p>
        </p:txBody>
      </p:sp>
      <p:pic>
        <p:nvPicPr>
          <p:cNvPr id="19" name="Bilde 18">
            <a:extLst>
              <a:ext uri="{FF2B5EF4-FFF2-40B4-BE49-F238E27FC236}">
                <a16:creationId xmlns:a16="http://schemas.microsoft.com/office/drawing/2014/main" id="{C66533EC-8D8B-4945-AEFF-6C4BD0AD2ABF}"/>
              </a:ext>
            </a:extLst>
          </p:cNvPr>
          <p:cNvPicPr>
            <a:picLocks noChangeAspect="1"/>
          </p:cNvPicPr>
          <p:nvPr/>
        </p:nvPicPr>
        <p:blipFill>
          <a:blip r:embed="rId5"/>
          <a:stretch>
            <a:fillRect/>
          </a:stretch>
        </p:blipFill>
        <p:spPr>
          <a:xfrm>
            <a:off x="7277100" y="2851874"/>
            <a:ext cx="691426" cy="691426"/>
          </a:xfrm>
          <a:prstGeom prst="rect">
            <a:avLst/>
          </a:prstGeom>
        </p:spPr>
      </p:pic>
      <p:sp>
        <p:nvSpPr>
          <p:cNvPr id="20" name="Tittel 1">
            <a:extLst>
              <a:ext uri="{FF2B5EF4-FFF2-40B4-BE49-F238E27FC236}">
                <a16:creationId xmlns:a16="http://schemas.microsoft.com/office/drawing/2014/main" id="{EFF6CD64-C572-4445-BE1D-77468C98D7B5}"/>
              </a:ext>
            </a:extLst>
          </p:cNvPr>
          <p:cNvSpPr txBox="1">
            <a:spLocks/>
          </p:cNvSpPr>
          <p:nvPr/>
        </p:nvSpPr>
        <p:spPr>
          <a:xfrm>
            <a:off x="8051800" y="2888499"/>
            <a:ext cx="4454387" cy="6488802"/>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3600" b="1" dirty="0" err="1">
                <a:solidFill>
                  <a:srgbClr val="439BDB"/>
                </a:solidFill>
                <a:latin typeface="Basis Grotesque Pro" panose="02000503030000020004" pitchFamily="2" charset="0"/>
              </a:rPr>
              <a:t>peter@taxjustice.no</a:t>
            </a:r>
            <a:endParaRPr lang="nb-NO" sz="3600" dirty="0">
              <a:solidFill>
                <a:srgbClr val="439BDB"/>
              </a:solidFill>
              <a:latin typeface="Basis Grotesque Pro" panose="02000503030000020004" pitchFamily="2" charset="0"/>
            </a:endParaRPr>
          </a:p>
        </p:txBody>
      </p:sp>
    </p:spTree>
    <p:extLst>
      <p:ext uri="{BB962C8B-B14F-4D97-AF65-F5344CB8AC3E}">
        <p14:creationId xmlns:p14="http://schemas.microsoft.com/office/powerpoint/2010/main" val="233532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8873586" cy="2417850"/>
          </a:xfrm>
        </p:spPr>
        <p:txBody>
          <a:bodyPr anchor="t">
            <a:normAutofit/>
          </a:bodyPr>
          <a:lstStyle/>
          <a:p>
            <a:pPr algn="l"/>
            <a:r>
              <a:rPr lang="nb-NO" sz="3600" b="1" dirty="0" err="1">
                <a:solidFill>
                  <a:srgbClr val="439BDB"/>
                </a:solidFill>
                <a:latin typeface="Basis Grotesque Pro" panose="02000503030000020004" pitchFamily="2" charset="0"/>
              </a:rPr>
              <a:t>Outline</a:t>
            </a:r>
            <a:endParaRPr lang="nb-NO" sz="3600" dirty="0">
              <a:solidFill>
                <a:srgbClr val="439BDB"/>
              </a:solidFill>
              <a:latin typeface="Basis Grotesque Pro" panose="02000503030000020004" pitchFamily="2" charset="0"/>
            </a:endParaRPr>
          </a:p>
        </p:txBody>
      </p:sp>
      <p:sp>
        <p:nvSpPr>
          <p:cNvPr id="3" name="TekstSylinder 2">
            <a:extLst>
              <a:ext uri="{FF2B5EF4-FFF2-40B4-BE49-F238E27FC236}">
                <a16:creationId xmlns:a16="http://schemas.microsoft.com/office/drawing/2014/main" id="{8F98EC73-0A52-1A43-9AA4-82A5E24C38FE}"/>
              </a:ext>
            </a:extLst>
          </p:cNvPr>
          <p:cNvSpPr txBox="1"/>
          <p:nvPr/>
        </p:nvSpPr>
        <p:spPr>
          <a:xfrm>
            <a:off x="231913" y="1092200"/>
            <a:ext cx="8289787" cy="4524315"/>
          </a:xfrm>
          <a:prstGeom prst="rect">
            <a:avLst/>
          </a:prstGeom>
          <a:noFill/>
        </p:spPr>
        <p:txBody>
          <a:bodyPr wrap="square" rtlCol="0">
            <a:spAutoFit/>
          </a:bodyPr>
          <a:lstStyle/>
          <a:p>
            <a:pPr marL="285750" indent="-285750">
              <a:buFont typeface="Arial" panose="020B0604020202020204" pitchFamily="34" charset="0"/>
              <a:buChar char="•"/>
            </a:pPr>
            <a:r>
              <a:rPr lang="nb-NO" sz="3200" dirty="0" err="1"/>
              <a:t>Background</a:t>
            </a:r>
            <a:r>
              <a:rPr lang="nb-NO" sz="3200" dirty="0"/>
              <a:t> </a:t>
            </a:r>
            <a:r>
              <a:rPr lang="nb-NO" sz="3200" dirty="0" err="1"/>
              <a:t>on</a:t>
            </a:r>
            <a:r>
              <a:rPr lang="nb-NO" sz="3200" dirty="0"/>
              <a:t> </a:t>
            </a:r>
            <a:r>
              <a:rPr lang="nb-NO" sz="3200" dirty="0" err="1"/>
              <a:t>the</a:t>
            </a:r>
            <a:r>
              <a:rPr lang="nb-NO" sz="3200" dirty="0"/>
              <a:t> </a:t>
            </a:r>
            <a:r>
              <a:rPr lang="nb-NO" sz="3200" dirty="0" err="1"/>
              <a:t>path</a:t>
            </a:r>
            <a:r>
              <a:rPr lang="nb-NO" sz="3200" dirty="0"/>
              <a:t> </a:t>
            </a:r>
            <a:r>
              <a:rPr lang="nb-NO" sz="3200" dirty="0" err="1"/>
              <a:t>towards</a:t>
            </a:r>
            <a:r>
              <a:rPr lang="nb-NO" sz="3200" dirty="0"/>
              <a:t> </a:t>
            </a:r>
            <a:r>
              <a:rPr lang="nb-NO" sz="3200" dirty="0" err="1"/>
              <a:t>ownership</a:t>
            </a:r>
            <a:r>
              <a:rPr lang="nb-NO" sz="3200" dirty="0"/>
              <a:t> </a:t>
            </a:r>
            <a:r>
              <a:rPr lang="nb-NO" sz="3200" dirty="0" err="1"/>
              <a:t>transparency</a:t>
            </a:r>
            <a:r>
              <a:rPr lang="nb-NO" sz="3200" dirty="0"/>
              <a:t> in Norway</a:t>
            </a:r>
            <a:br>
              <a:rPr lang="nb-NO" sz="3200" dirty="0"/>
            </a:br>
            <a:endParaRPr lang="nb-NO" sz="3200" dirty="0"/>
          </a:p>
          <a:p>
            <a:pPr marL="285750" indent="-285750">
              <a:buFont typeface="Arial" panose="020B0604020202020204" pitchFamily="34" charset="0"/>
              <a:buChar char="•"/>
            </a:pPr>
            <a:r>
              <a:rPr lang="nb-NO" sz="3200" dirty="0"/>
              <a:t>Presentation </a:t>
            </a:r>
            <a:r>
              <a:rPr lang="nb-NO" sz="3200" dirty="0" err="1"/>
              <a:t>of</a:t>
            </a:r>
            <a:r>
              <a:rPr lang="nb-NO" sz="3200" dirty="0"/>
              <a:t> </a:t>
            </a:r>
            <a:r>
              <a:rPr lang="nb-NO" sz="3200" dirty="0" err="1"/>
              <a:t>Tax</a:t>
            </a:r>
            <a:r>
              <a:rPr lang="nb-NO" sz="3200" dirty="0"/>
              <a:t> </a:t>
            </a:r>
            <a:r>
              <a:rPr lang="nb-NO" sz="3200" dirty="0" err="1"/>
              <a:t>Justice</a:t>
            </a:r>
            <a:r>
              <a:rPr lang="nb-NO" sz="3200" dirty="0"/>
              <a:t> Norway – report </a:t>
            </a:r>
            <a:r>
              <a:rPr lang="nb-NO" sz="3200" dirty="0" err="1"/>
              <a:t>on</a:t>
            </a:r>
            <a:r>
              <a:rPr lang="nb-NO" sz="3200" dirty="0"/>
              <a:t> </a:t>
            </a:r>
            <a:r>
              <a:rPr lang="nb-NO" sz="3200" dirty="0" err="1"/>
              <a:t>ownership</a:t>
            </a:r>
            <a:r>
              <a:rPr lang="nb-NO" sz="3200" dirty="0"/>
              <a:t> </a:t>
            </a:r>
            <a:r>
              <a:rPr lang="nb-NO" sz="3200" dirty="0" err="1"/>
              <a:t>structures</a:t>
            </a:r>
            <a:r>
              <a:rPr lang="nb-NO" sz="3200" dirty="0"/>
              <a:t> in </a:t>
            </a:r>
            <a:r>
              <a:rPr lang="nb-NO" sz="3200" dirty="0" err="1"/>
              <a:t>wind</a:t>
            </a:r>
            <a:r>
              <a:rPr lang="nb-NO" sz="3200" dirty="0"/>
              <a:t> </a:t>
            </a:r>
            <a:r>
              <a:rPr lang="nb-NO" sz="3200" dirty="0" err="1"/>
              <a:t>power</a:t>
            </a:r>
            <a:br>
              <a:rPr lang="nb-NO" sz="3200" dirty="0"/>
            </a:br>
            <a:endParaRPr lang="nb-NO" sz="3200" dirty="0"/>
          </a:p>
          <a:p>
            <a:pPr marL="285750" indent="-285750">
              <a:buFont typeface="Arial" panose="020B0604020202020204" pitchFamily="34" charset="0"/>
              <a:buChar char="•"/>
            </a:pPr>
            <a:r>
              <a:rPr lang="nb-NO" sz="3200" dirty="0" err="1"/>
              <a:t>Process</a:t>
            </a:r>
            <a:r>
              <a:rPr lang="nb-NO" sz="3200" dirty="0"/>
              <a:t> </a:t>
            </a:r>
            <a:r>
              <a:rPr lang="nb-NO" sz="3200" dirty="0" err="1"/>
              <a:t>towards</a:t>
            </a:r>
            <a:r>
              <a:rPr lang="nb-NO" sz="3200" dirty="0"/>
              <a:t> </a:t>
            </a:r>
            <a:r>
              <a:rPr lang="nb-NO" sz="3200" dirty="0" err="1"/>
              <a:t>ownership</a:t>
            </a:r>
            <a:r>
              <a:rPr lang="nb-NO" sz="3200" dirty="0"/>
              <a:t> </a:t>
            </a:r>
            <a:r>
              <a:rPr lang="nb-NO" sz="3200" dirty="0" err="1"/>
              <a:t>transparency</a:t>
            </a:r>
            <a:r>
              <a:rPr lang="nb-NO" sz="3200" dirty="0"/>
              <a:t> in Norway in </a:t>
            </a:r>
            <a:r>
              <a:rPr lang="nb-NO" sz="3200" dirty="0" err="1"/>
              <a:t>the</a:t>
            </a:r>
            <a:r>
              <a:rPr lang="nb-NO" sz="3200" dirty="0"/>
              <a:t> </a:t>
            </a:r>
            <a:r>
              <a:rPr lang="nb-NO" sz="3200" dirty="0" err="1"/>
              <a:t>future</a:t>
            </a:r>
            <a:endParaRPr lang="nb-NO" sz="3200" dirty="0"/>
          </a:p>
          <a:p>
            <a:pPr marL="285750" indent="-285750">
              <a:buFont typeface="Arial" panose="020B0604020202020204" pitchFamily="34" charset="0"/>
              <a:buChar char="•"/>
            </a:pPr>
            <a:endParaRPr lang="nb-NO" sz="3200" dirty="0"/>
          </a:p>
        </p:txBody>
      </p:sp>
      <p:sp>
        <p:nvSpPr>
          <p:cNvPr id="9" name="Ellipse 8">
            <a:extLst>
              <a:ext uri="{FF2B5EF4-FFF2-40B4-BE49-F238E27FC236}">
                <a16:creationId xmlns:a16="http://schemas.microsoft.com/office/drawing/2014/main" id="{2EF5E8FD-F56D-9348-B1B3-2839361E234E}"/>
              </a:ext>
            </a:extLst>
          </p:cNvPr>
          <p:cNvSpPr/>
          <p:nvPr/>
        </p:nvSpPr>
        <p:spPr>
          <a:xfrm>
            <a:off x="8775700" y="-292100"/>
            <a:ext cx="4597400" cy="4597400"/>
          </a:xfrm>
          <a:prstGeom prst="ellipse">
            <a:avLst/>
          </a:prstGeom>
          <a:solidFill>
            <a:srgbClr val="68D1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8" name="Bilde 7">
            <a:extLst>
              <a:ext uri="{FF2B5EF4-FFF2-40B4-BE49-F238E27FC236}">
                <a16:creationId xmlns:a16="http://schemas.microsoft.com/office/drawing/2014/main" id="{36D45BE2-A1D7-2C42-89DA-11C6D2252285}"/>
              </a:ext>
            </a:extLst>
          </p:cNvPr>
          <p:cNvPicPr>
            <a:picLocks noChangeAspect="1"/>
          </p:cNvPicPr>
          <p:nvPr/>
        </p:nvPicPr>
        <p:blipFill>
          <a:blip r:embed="rId2"/>
          <a:stretch>
            <a:fillRect/>
          </a:stretch>
        </p:blipFill>
        <p:spPr>
          <a:xfrm>
            <a:off x="10160000" y="177800"/>
            <a:ext cx="1828800" cy="1828800"/>
          </a:xfrm>
          <a:prstGeom prst="rect">
            <a:avLst/>
          </a:prstGeom>
        </p:spPr>
      </p:pic>
    </p:spTree>
    <p:extLst>
      <p:ext uri="{BB962C8B-B14F-4D97-AF65-F5344CB8AC3E}">
        <p14:creationId xmlns:p14="http://schemas.microsoft.com/office/powerpoint/2010/main" val="20409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8873586" cy="2417850"/>
          </a:xfrm>
        </p:spPr>
        <p:txBody>
          <a:bodyPr anchor="t">
            <a:normAutofit/>
          </a:bodyPr>
          <a:lstStyle/>
          <a:p>
            <a:pPr algn="l"/>
            <a:r>
              <a:rPr lang="nb-NO" sz="3600" b="1" dirty="0" err="1">
                <a:solidFill>
                  <a:srgbClr val="439BDB"/>
                </a:solidFill>
                <a:latin typeface="Basis Grotesque Pro" panose="02000503030000020004" pitchFamily="2" charset="0"/>
              </a:rPr>
              <a:t>Background</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on</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the</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path</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towards</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ownership</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transparency</a:t>
            </a:r>
            <a:r>
              <a:rPr lang="nb-NO" sz="3600" b="1" dirty="0">
                <a:solidFill>
                  <a:srgbClr val="439BDB"/>
                </a:solidFill>
                <a:latin typeface="Basis Grotesque Pro" panose="02000503030000020004" pitchFamily="2" charset="0"/>
              </a:rPr>
              <a:t> in Norway</a:t>
            </a:r>
            <a:br>
              <a:rPr lang="nb-NO" sz="3600" b="1" dirty="0">
                <a:solidFill>
                  <a:srgbClr val="439BDB"/>
                </a:solidFill>
                <a:latin typeface="Basis Grotesque Pro" panose="02000503030000020004" pitchFamily="2" charset="0"/>
              </a:rPr>
            </a:br>
            <a:br>
              <a:rPr lang="nb-NO" sz="3600" b="1" dirty="0">
                <a:solidFill>
                  <a:srgbClr val="439BDB"/>
                </a:solidFill>
                <a:latin typeface="Basis Grotesque Pro" panose="02000503030000020004" pitchFamily="2" charset="0"/>
              </a:rPr>
            </a:br>
            <a:endParaRPr lang="nb-NO" sz="3600" dirty="0">
              <a:solidFill>
                <a:srgbClr val="439BDB"/>
              </a:solidFill>
              <a:latin typeface="Basis Grotesque Pro" panose="02000503030000020004" pitchFamily="2" charset="0"/>
            </a:endParaRPr>
          </a:p>
        </p:txBody>
      </p:sp>
      <p:sp>
        <p:nvSpPr>
          <p:cNvPr id="8" name="TekstSylinder 7">
            <a:extLst>
              <a:ext uri="{FF2B5EF4-FFF2-40B4-BE49-F238E27FC236}">
                <a16:creationId xmlns:a16="http://schemas.microsoft.com/office/drawing/2014/main" id="{2FF1A490-251A-944D-89BF-2C861B02BF13}"/>
              </a:ext>
            </a:extLst>
          </p:cNvPr>
          <p:cNvSpPr txBox="1"/>
          <p:nvPr/>
        </p:nvSpPr>
        <p:spPr>
          <a:xfrm>
            <a:off x="231913" y="1803400"/>
            <a:ext cx="11350487" cy="4524315"/>
          </a:xfrm>
          <a:prstGeom prst="rect">
            <a:avLst/>
          </a:prstGeom>
          <a:noFill/>
        </p:spPr>
        <p:txBody>
          <a:bodyPr wrap="square" rtlCol="0">
            <a:spAutoFit/>
          </a:bodyPr>
          <a:lstStyle/>
          <a:p>
            <a:pPr marL="285750" indent="-285750">
              <a:buFont typeface="Arial" panose="020B0604020202020204" pitchFamily="34" charset="0"/>
              <a:buChar char="•"/>
            </a:pPr>
            <a:r>
              <a:rPr lang="nb-NO" sz="3200" dirty="0"/>
              <a:t>Norwegians have </a:t>
            </a:r>
            <a:r>
              <a:rPr lang="nb-NO" sz="3200" dirty="0" err="1"/>
              <a:t>high</a:t>
            </a:r>
            <a:r>
              <a:rPr lang="nb-NO" sz="3200" dirty="0"/>
              <a:t> trust in </a:t>
            </a:r>
            <a:r>
              <a:rPr lang="nb-NO" sz="3200" dirty="0" err="1"/>
              <a:t>government</a:t>
            </a:r>
            <a:r>
              <a:rPr lang="nb-NO" sz="3200" dirty="0"/>
              <a:t>, a general </a:t>
            </a:r>
            <a:r>
              <a:rPr lang="nb-NO" sz="3200" dirty="0" err="1"/>
              <a:t>belief</a:t>
            </a:r>
            <a:r>
              <a:rPr lang="nb-NO" sz="3200" dirty="0"/>
              <a:t> </a:t>
            </a:r>
            <a:r>
              <a:rPr lang="nb-NO" sz="3200" dirty="0" err="1"/>
              <a:t>that</a:t>
            </a:r>
            <a:r>
              <a:rPr lang="nb-NO" sz="3200" dirty="0"/>
              <a:t> Norwegian </a:t>
            </a:r>
            <a:r>
              <a:rPr lang="nb-NO" sz="3200" dirty="0" err="1"/>
              <a:t>society</a:t>
            </a:r>
            <a:r>
              <a:rPr lang="nb-NO" sz="3200" dirty="0"/>
              <a:t> is «</a:t>
            </a:r>
            <a:r>
              <a:rPr lang="nb-NO" sz="3200" dirty="0" err="1"/>
              <a:t>open</a:t>
            </a:r>
            <a:r>
              <a:rPr lang="nb-NO" sz="3200" dirty="0"/>
              <a:t>»</a:t>
            </a:r>
            <a:br>
              <a:rPr lang="nb-NO" sz="3200" dirty="0"/>
            </a:br>
            <a:endParaRPr lang="nb-NO" sz="3200" dirty="0"/>
          </a:p>
          <a:p>
            <a:pPr marL="285750" indent="-285750">
              <a:buFont typeface="Arial" panose="020B0604020202020204" pitchFamily="34" charset="0"/>
              <a:buChar char="•"/>
            </a:pPr>
            <a:r>
              <a:rPr lang="nb-NO" sz="3200" dirty="0" err="1"/>
              <a:t>Tax</a:t>
            </a:r>
            <a:r>
              <a:rPr lang="nb-NO" sz="3200" dirty="0"/>
              <a:t> </a:t>
            </a:r>
            <a:r>
              <a:rPr lang="nb-NO" sz="3200" dirty="0" err="1"/>
              <a:t>authorities</a:t>
            </a:r>
            <a:r>
              <a:rPr lang="nb-NO" sz="3200" dirty="0"/>
              <a:t> </a:t>
            </a:r>
            <a:r>
              <a:rPr lang="nb-NO" sz="3200" dirty="0" err="1"/>
              <a:t>collect</a:t>
            </a:r>
            <a:r>
              <a:rPr lang="nb-NO" sz="3200" dirty="0"/>
              <a:t> </a:t>
            </a:r>
            <a:r>
              <a:rPr lang="nb-NO" sz="3200" dirty="0" err="1"/>
              <a:t>yearly</a:t>
            </a:r>
            <a:r>
              <a:rPr lang="nb-NO" sz="3200" dirty="0"/>
              <a:t> </a:t>
            </a:r>
            <a:r>
              <a:rPr lang="nb-NO" sz="3200" dirty="0" err="1"/>
              <a:t>shareholder</a:t>
            </a:r>
            <a:r>
              <a:rPr lang="nb-NO" sz="3200" dirty="0"/>
              <a:t> data – </a:t>
            </a:r>
            <a:r>
              <a:rPr lang="nb-NO" sz="3200" dirty="0" err="1"/>
              <a:t>shareholder</a:t>
            </a:r>
            <a:r>
              <a:rPr lang="nb-NO" sz="3200" dirty="0"/>
              <a:t> register is </a:t>
            </a:r>
            <a:r>
              <a:rPr lang="nb-NO" sz="3200" dirty="0" err="1"/>
              <a:t>made</a:t>
            </a:r>
            <a:r>
              <a:rPr lang="nb-NO" sz="3200" dirty="0"/>
              <a:t> </a:t>
            </a:r>
            <a:r>
              <a:rPr lang="nb-NO" sz="3200" dirty="0" err="1"/>
              <a:t>public</a:t>
            </a:r>
            <a:r>
              <a:rPr lang="nb-NO" sz="3200" dirty="0"/>
              <a:t>.</a:t>
            </a:r>
            <a:br>
              <a:rPr lang="nb-NO" sz="3200" dirty="0"/>
            </a:br>
            <a:endParaRPr lang="nb-NO" sz="3200" dirty="0"/>
          </a:p>
          <a:p>
            <a:pPr marL="285750" indent="-285750">
              <a:buFont typeface="Arial" panose="020B0604020202020204" pitchFamily="34" charset="0"/>
              <a:buChar char="•"/>
            </a:pPr>
            <a:r>
              <a:rPr lang="nb-NO" sz="3200" dirty="0" err="1"/>
              <a:t>Advocacy</a:t>
            </a:r>
            <a:r>
              <a:rPr lang="nb-NO" sz="3200" dirty="0"/>
              <a:t> </a:t>
            </a:r>
            <a:r>
              <a:rPr lang="nb-NO" sz="3200" dirty="0" err="1"/>
              <a:t>towards</a:t>
            </a:r>
            <a:r>
              <a:rPr lang="nb-NO" sz="3200" dirty="0"/>
              <a:t> </a:t>
            </a:r>
            <a:r>
              <a:rPr lang="nb-NO" sz="3200" dirty="0" err="1"/>
              <a:t>registries</a:t>
            </a:r>
            <a:r>
              <a:rPr lang="nb-NO" sz="3200" dirty="0"/>
              <a:t> </a:t>
            </a:r>
            <a:r>
              <a:rPr lang="nb-NO" sz="3200" dirty="0" err="1"/>
              <a:t>pushed</a:t>
            </a:r>
            <a:r>
              <a:rPr lang="nb-NO" sz="3200" dirty="0"/>
              <a:t> by </a:t>
            </a:r>
            <a:r>
              <a:rPr lang="nb-NO" sz="3200" dirty="0" err="1"/>
              <a:t>some</a:t>
            </a:r>
            <a:r>
              <a:rPr lang="nb-NO" sz="3200" dirty="0"/>
              <a:t> NGOs, </a:t>
            </a:r>
            <a:r>
              <a:rPr lang="nb-NO" sz="3200" dirty="0" err="1"/>
              <a:t>on</a:t>
            </a:r>
            <a:r>
              <a:rPr lang="nb-NO" sz="3200" dirty="0"/>
              <a:t> </a:t>
            </a:r>
            <a:r>
              <a:rPr lang="nb-NO" sz="3200" dirty="0" err="1"/>
              <a:t>the</a:t>
            </a:r>
            <a:r>
              <a:rPr lang="nb-NO" sz="3200" dirty="0"/>
              <a:t> agenda </a:t>
            </a:r>
            <a:r>
              <a:rPr lang="nb-NO" sz="3200" dirty="0" err="1"/>
              <a:t>of</a:t>
            </a:r>
            <a:r>
              <a:rPr lang="nb-NO" sz="3200" dirty="0"/>
              <a:t> a </a:t>
            </a:r>
            <a:r>
              <a:rPr lang="nb-NO" sz="3200" dirty="0" err="1"/>
              <a:t>few</a:t>
            </a:r>
            <a:r>
              <a:rPr lang="nb-NO" sz="3200" dirty="0"/>
              <a:t> </a:t>
            </a:r>
            <a:r>
              <a:rPr lang="nb-NO" sz="3200" dirty="0" err="1"/>
              <a:t>politicians</a:t>
            </a:r>
            <a:r>
              <a:rPr lang="nb-NO" sz="3200" dirty="0"/>
              <a:t>, </a:t>
            </a:r>
            <a:r>
              <a:rPr lang="nb-NO" sz="3200" dirty="0" err="1"/>
              <a:t>but</a:t>
            </a:r>
            <a:r>
              <a:rPr lang="nb-NO" sz="3200" dirty="0"/>
              <a:t> not a </a:t>
            </a:r>
            <a:r>
              <a:rPr lang="nb-NO" sz="3200" dirty="0" err="1"/>
              <a:t>strong</a:t>
            </a:r>
            <a:r>
              <a:rPr lang="nb-NO" sz="3200" dirty="0"/>
              <a:t> «</a:t>
            </a:r>
            <a:r>
              <a:rPr lang="nb-NO" sz="3200" dirty="0" err="1"/>
              <a:t>public</a:t>
            </a:r>
            <a:r>
              <a:rPr lang="nb-NO" sz="3200" dirty="0"/>
              <a:t> </a:t>
            </a:r>
            <a:r>
              <a:rPr lang="nb-NO" sz="3200" dirty="0" err="1"/>
              <a:t>demand</a:t>
            </a:r>
            <a:r>
              <a:rPr lang="nb-NO" sz="3200" dirty="0"/>
              <a:t>». Little </a:t>
            </a:r>
            <a:r>
              <a:rPr lang="nb-NO" sz="3200" dirty="0" err="1"/>
              <a:t>political</a:t>
            </a:r>
            <a:r>
              <a:rPr lang="nb-NO" sz="3200" dirty="0"/>
              <a:t> </a:t>
            </a:r>
            <a:r>
              <a:rPr lang="nb-NO" sz="3200" dirty="0" err="1"/>
              <a:t>opposition</a:t>
            </a:r>
            <a:r>
              <a:rPr lang="nb-NO" sz="3200" dirty="0"/>
              <a:t>, </a:t>
            </a:r>
            <a:r>
              <a:rPr lang="nb-NO" sz="3200" dirty="0" err="1"/>
              <a:t>but</a:t>
            </a:r>
            <a:r>
              <a:rPr lang="nb-NO" sz="3200" dirty="0"/>
              <a:t> </a:t>
            </a:r>
            <a:r>
              <a:rPr lang="nb-NO" sz="3200" dirty="0" err="1"/>
              <a:t>very</a:t>
            </a:r>
            <a:r>
              <a:rPr lang="nb-NO" sz="3200" dirty="0"/>
              <a:t> </a:t>
            </a:r>
            <a:r>
              <a:rPr lang="nb-NO" sz="3200" dirty="0" err="1"/>
              <a:t>slow</a:t>
            </a:r>
            <a:r>
              <a:rPr lang="nb-NO" sz="3200" dirty="0"/>
              <a:t> progress.</a:t>
            </a:r>
          </a:p>
        </p:txBody>
      </p:sp>
    </p:spTree>
    <p:extLst>
      <p:ext uri="{BB962C8B-B14F-4D97-AF65-F5344CB8AC3E}">
        <p14:creationId xmlns:p14="http://schemas.microsoft.com/office/powerpoint/2010/main" val="2105294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2" y="267598"/>
            <a:ext cx="8334571" cy="2254221"/>
          </a:xfrm>
        </p:spPr>
        <p:txBody>
          <a:bodyPr anchor="t">
            <a:normAutofit/>
          </a:bodyPr>
          <a:lstStyle/>
          <a:p>
            <a:pPr algn="l"/>
            <a:r>
              <a:rPr lang="nb-NO" sz="3600" b="1" dirty="0" err="1">
                <a:solidFill>
                  <a:srgbClr val="439BDB"/>
                </a:solidFill>
                <a:latin typeface="Basis Grotesque Pro" panose="02000503030000020004" pitchFamily="2" charset="0"/>
              </a:rPr>
              <a:t>Background</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on</a:t>
            </a:r>
            <a:r>
              <a:rPr lang="nb-NO" sz="3600" b="1" dirty="0">
                <a:solidFill>
                  <a:srgbClr val="439BDB"/>
                </a:solidFill>
                <a:latin typeface="Basis Grotesque Pro" panose="02000503030000020004" pitchFamily="2" charset="0"/>
              </a:rPr>
              <a:t> Wind Power report.</a:t>
            </a:r>
            <a:endParaRPr lang="nb-NO" sz="3600" dirty="0">
              <a:solidFill>
                <a:srgbClr val="439BDB"/>
              </a:solidFill>
              <a:latin typeface="Basis Grotesque Pro" panose="02000503030000020004" pitchFamily="2" charset="0"/>
            </a:endParaRPr>
          </a:p>
        </p:txBody>
      </p:sp>
      <p:pic>
        <p:nvPicPr>
          <p:cNvPr id="7" name="Bilde 6">
            <a:extLst>
              <a:ext uri="{FF2B5EF4-FFF2-40B4-BE49-F238E27FC236}">
                <a16:creationId xmlns:a16="http://schemas.microsoft.com/office/drawing/2014/main" id="{C484F7E3-8511-6241-B4C3-0C4816BB079A}"/>
              </a:ext>
            </a:extLst>
          </p:cNvPr>
          <p:cNvPicPr>
            <a:picLocks noChangeAspect="1"/>
          </p:cNvPicPr>
          <p:nvPr/>
        </p:nvPicPr>
        <p:blipFill rotWithShape="1">
          <a:blip r:embed="rId3"/>
          <a:srcRect l="826" t="584"/>
          <a:stretch/>
        </p:blipFill>
        <p:spPr>
          <a:xfrm>
            <a:off x="9944100" y="267598"/>
            <a:ext cx="1844699" cy="2616200"/>
          </a:xfrm>
          <a:prstGeom prst="rect">
            <a:avLst/>
          </a:prstGeom>
          <a:effectLst>
            <a:glow rad="63500">
              <a:schemeClr val="accent3">
                <a:satMod val="175000"/>
                <a:alpha val="40000"/>
              </a:schemeClr>
            </a:glow>
            <a:outerShdw blurRad="50800" dist="127000" dir="2700000" algn="tl" rotWithShape="0">
              <a:prstClr val="black">
                <a:alpha val="40000"/>
              </a:prstClr>
            </a:outerShdw>
            <a:softEdge rad="0"/>
          </a:effectLst>
        </p:spPr>
      </p:pic>
      <p:pic>
        <p:nvPicPr>
          <p:cNvPr id="5" name="Bilde 4">
            <a:extLst>
              <a:ext uri="{FF2B5EF4-FFF2-40B4-BE49-F238E27FC236}">
                <a16:creationId xmlns:a16="http://schemas.microsoft.com/office/drawing/2014/main" id="{CE4E64A2-A6ED-DD46-A33D-4F5118C960D0}"/>
              </a:ext>
            </a:extLst>
          </p:cNvPr>
          <p:cNvPicPr>
            <a:picLocks noChangeAspect="1"/>
          </p:cNvPicPr>
          <p:nvPr/>
        </p:nvPicPr>
        <p:blipFill>
          <a:blip r:embed="rId4"/>
          <a:stretch>
            <a:fillRect/>
          </a:stretch>
        </p:blipFill>
        <p:spPr>
          <a:xfrm>
            <a:off x="6005349" y="1018908"/>
            <a:ext cx="3590788" cy="2659188"/>
          </a:xfrm>
          <a:prstGeom prst="rect">
            <a:avLst/>
          </a:prstGeom>
        </p:spPr>
      </p:pic>
      <p:sp>
        <p:nvSpPr>
          <p:cNvPr id="6" name="TekstSylinder 5">
            <a:extLst>
              <a:ext uri="{FF2B5EF4-FFF2-40B4-BE49-F238E27FC236}">
                <a16:creationId xmlns:a16="http://schemas.microsoft.com/office/drawing/2014/main" id="{A751FA3F-D2AD-5048-B55C-000CE390F6D9}"/>
              </a:ext>
            </a:extLst>
          </p:cNvPr>
          <p:cNvSpPr txBox="1"/>
          <p:nvPr/>
        </p:nvSpPr>
        <p:spPr>
          <a:xfrm>
            <a:off x="6005349" y="3678096"/>
            <a:ext cx="4087979" cy="253916"/>
          </a:xfrm>
          <a:prstGeom prst="rect">
            <a:avLst/>
          </a:prstGeom>
          <a:noFill/>
        </p:spPr>
        <p:txBody>
          <a:bodyPr wrap="none" rtlCol="0">
            <a:spAutoFit/>
          </a:bodyPr>
          <a:lstStyle/>
          <a:p>
            <a:r>
              <a:rPr lang="nb-NO" sz="1050" dirty="0">
                <a:latin typeface="Basis Grotesque Pro" panose="02000503030000020004" pitchFamily="2" charset="0"/>
                <a:hlinkClick r:id="rId5"/>
              </a:rPr>
              <a:t>https://www.nve.no/energiforsyning/kraftproduksjon/vindkraft/</a:t>
            </a:r>
            <a:r>
              <a:rPr lang="nb-NO" sz="1050" dirty="0">
                <a:latin typeface="Basis Grotesque Pro" panose="02000503030000020004" pitchFamily="2" charset="0"/>
              </a:rPr>
              <a:t> </a:t>
            </a:r>
          </a:p>
        </p:txBody>
      </p:sp>
      <p:sp>
        <p:nvSpPr>
          <p:cNvPr id="8" name="TekstSylinder 7">
            <a:extLst>
              <a:ext uri="{FF2B5EF4-FFF2-40B4-BE49-F238E27FC236}">
                <a16:creationId xmlns:a16="http://schemas.microsoft.com/office/drawing/2014/main" id="{C80AB3F2-D70A-C94C-9736-FDD538EBF371}"/>
              </a:ext>
            </a:extLst>
          </p:cNvPr>
          <p:cNvSpPr txBox="1"/>
          <p:nvPr/>
        </p:nvSpPr>
        <p:spPr>
          <a:xfrm>
            <a:off x="231912" y="2408518"/>
            <a:ext cx="4395818" cy="3046988"/>
          </a:xfrm>
          <a:prstGeom prst="rect">
            <a:avLst/>
          </a:prstGeom>
          <a:noFill/>
        </p:spPr>
        <p:txBody>
          <a:bodyPr wrap="square" rtlCol="0">
            <a:spAutoFit/>
          </a:bodyPr>
          <a:lstStyle/>
          <a:p>
            <a:pPr marL="285750" indent="-285750">
              <a:buFont typeface="Arial" panose="020B0604020202020204" pitchFamily="34" charset="0"/>
              <a:buChar char="•"/>
            </a:pPr>
            <a:r>
              <a:rPr lang="nb-NO" sz="3200" dirty="0" err="1"/>
              <a:t>Local</a:t>
            </a:r>
            <a:r>
              <a:rPr lang="nb-NO" sz="3200" dirty="0"/>
              <a:t> </a:t>
            </a:r>
            <a:r>
              <a:rPr lang="nb-NO" sz="3200" dirty="0" err="1"/>
              <a:t>resistance</a:t>
            </a:r>
            <a:endParaRPr lang="nb-NO" sz="3200" dirty="0"/>
          </a:p>
          <a:p>
            <a:pPr marL="285750" indent="-285750">
              <a:buFont typeface="Arial" panose="020B0604020202020204" pitchFamily="34" charset="0"/>
              <a:buChar char="•"/>
            </a:pPr>
            <a:endParaRPr lang="nb-NO" sz="3200" dirty="0"/>
          </a:p>
          <a:p>
            <a:pPr marL="285750" indent="-285750">
              <a:buFont typeface="Arial" panose="020B0604020202020204" pitchFamily="34" charset="0"/>
              <a:buChar char="•"/>
            </a:pPr>
            <a:r>
              <a:rPr lang="nb-NO" sz="3200" dirty="0"/>
              <a:t>Media </a:t>
            </a:r>
            <a:r>
              <a:rPr lang="nb-NO" sz="3200" dirty="0" err="1"/>
              <a:t>attention</a:t>
            </a:r>
            <a:endParaRPr lang="nb-NO" sz="3200" dirty="0"/>
          </a:p>
          <a:p>
            <a:pPr marL="285750" indent="-285750">
              <a:buFont typeface="Arial" panose="020B0604020202020204" pitchFamily="34" charset="0"/>
              <a:buChar char="•"/>
            </a:pPr>
            <a:endParaRPr lang="nb-NO" sz="3200" dirty="0"/>
          </a:p>
          <a:p>
            <a:pPr marL="285750" indent="-285750">
              <a:buFont typeface="Arial" panose="020B0604020202020204" pitchFamily="34" charset="0"/>
              <a:buChar char="•"/>
            </a:pPr>
            <a:r>
              <a:rPr lang="nb-NO" sz="3200" dirty="0"/>
              <a:t>Foreign investors</a:t>
            </a:r>
            <a:br>
              <a:rPr lang="nb-NO" sz="3200" dirty="0"/>
            </a:br>
            <a:endParaRPr lang="nb-NO" sz="3200" dirty="0"/>
          </a:p>
        </p:txBody>
      </p:sp>
      <p:pic>
        <p:nvPicPr>
          <p:cNvPr id="9" name="Bilde 8">
            <a:extLst>
              <a:ext uri="{FF2B5EF4-FFF2-40B4-BE49-F238E27FC236}">
                <a16:creationId xmlns:a16="http://schemas.microsoft.com/office/drawing/2014/main" id="{A9299BA9-3600-F240-BE7D-E60246D65A79}"/>
              </a:ext>
            </a:extLst>
          </p:cNvPr>
          <p:cNvPicPr>
            <a:picLocks noChangeAspect="1"/>
          </p:cNvPicPr>
          <p:nvPr/>
        </p:nvPicPr>
        <p:blipFill>
          <a:blip r:embed="rId6"/>
          <a:stretch>
            <a:fillRect/>
          </a:stretch>
        </p:blipFill>
        <p:spPr>
          <a:xfrm>
            <a:off x="6005348" y="4040074"/>
            <a:ext cx="2719551" cy="2628899"/>
          </a:xfrm>
          <a:prstGeom prst="rect">
            <a:avLst/>
          </a:prstGeom>
        </p:spPr>
      </p:pic>
      <p:pic>
        <p:nvPicPr>
          <p:cNvPr id="10" name="Bilde 9">
            <a:extLst>
              <a:ext uri="{FF2B5EF4-FFF2-40B4-BE49-F238E27FC236}">
                <a16:creationId xmlns:a16="http://schemas.microsoft.com/office/drawing/2014/main" id="{3F5D168D-264B-B442-A79D-AE5A90900CD2}"/>
              </a:ext>
            </a:extLst>
          </p:cNvPr>
          <p:cNvPicPr>
            <a:picLocks noChangeAspect="1"/>
          </p:cNvPicPr>
          <p:nvPr/>
        </p:nvPicPr>
        <p:blipFill>
          <a:blip r:embed="rId7"/>
          <a:stretch>
            <a:fillRect/>
          </a:stretch>
        </p:blipFill>
        <p:spPr>
          <a:xfrm>
            <a:off x="8927637" y="4040075"/>
            <a:ext cx="2861162" cy="2569490"/>
          </a:xfrm>
          <a:prstGeom prst="rect">
            <a:avLst/>
          </a:prstGeom>
        </p:spPr>
      </p:pic>
    </p:spTree>
    <p:extLst>
      <p:ext uri="{BB962C8B-B14F-4D97-AF65-F5344CB8AC3E}">
        <p14:creationId xmlns:p14="http://schemas.microsoft.com/office/powerpoint/2010/main" val="137028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8873586" cy="2417850"/>
          </a:xfrm>
        </p:spPr>
        <p:txBody>
          <a:bodyPr anchor="t">
            <a:normAutofit/>
          </a:bodyPr>
          <a:lstStyle/>
          <a:p>
            <a:pPr algn="l"/>
            <a:r>
              <a:rPr lang="nb-NO" sz="3600" b="1" dirty="0">
                <a:solidFill>
                  <a:srgbClr val="439BDB"/>
                </a:solidFill>
                <a:latin typeface="Basis Grotesque Pro" panose="02000503030000020004" pitchFamily="2" charset="0"/>
              </a:rPr>
              <a:t>Method</a:t>
            </a:r>
            <a:br>
              <a:rPr lang="nb-NO" sz="3600" b="1" dirty="0">
                <a:solidFill>
                  <a:srgbClr val="439BDB"/>
                </a:solidFill>
                <a:latin typeface="Basis Grotesque Pro" panose="02000503030000020004" pitchFamily="2" charset="0"/>
              </a:rPr>
            </a:br>
            <a:br>
              <a:rPr lang="nb-NO" sz="2000" dirty="0">
                <a:solidFill>
                  <a:srgbClr val="439BDB"/>
                </a:solidFill>
                <a:latin typeface="Basis Grotesque Pro" panose="02000503030000020004" pitchFamily="2" charset="0"/>
              </a:rPr>
            </a:br>
            <a:br>
              <a:rPr lang="nb-NO" sz="2000" dirty="0">
                <a:solidFill>
                  <a:srgbClr val="439BDB"/>
                </a:solidFill>
                <a:latin typeface="Basis Grotesque Pro" panose="02000503030000020004" pitchFamily="2" charset="0"/>
              </a:rPr>
            </a:br>
            <a:endParaRPr lang="nb-NO" sz="3600" dirty="0">
              <a:solidFill>
                <a:srgbClr val="439BDB"/>
              </a:solidFill>
              <a:latin typeface="Basis Grotesque Pro" panose="02000503030000020004" pitchFamily="2" charset="0"/>
            </a:endParaRPr>
          </a:p>
        </p:txBody>
      </p:sp>
      <p:pic>
        <p:nvPicPr>
          <p:cNvPr id="7" name="Bilde 6">
            <a:extLst>
              <a:ext uri="{FF2B5EF4-FFF2-40B4-BE49-F238E27FC236}">
                <a16:creationId xmlns:a16="http://schemas.microsoft.com/office/drawing/2014/main" id="{C484F7E3-8511-6241-B4C3-0C4816BB079A}"/>
              </a:ext>
            </a:extLst>
          </p:cNvPr>
          <p:cNvPicPr>
            <a:picLocks noChangeAspect="1"/>
          </p:cNvPicPr>
          <p:nvPr/>
        </p:nvPicPr>
        <p:blipFill rotWithShape="1">
          <a:blip r:embed="rId3"/>
          <a:srcRect l="826" t="584"/>
          <a:stretch/>
        </p:blipFill>
        <p:spPr>
          <a:xfrm>
            <a:off x="9944100" y="267598"/>
            <a:ext cx="1844699" cy="2616200"/>
          </a:xfrm>
          <a:prstGeom prst="rect">
            <a:avLst/>
          </a:prstGeom>
          <a:effectLst>
            <a:glow rad="63500">
              <a:schemeClr val="accent3">
                <a:satMod val="175000"/>
                <a:alpha val="40000"/>
              </a:schemeClr>
            </a:glow>
            <a:outerShdw blurRad="50800" dist="127000" dir="2700000" algn="tl" rotWithShape="0">
              <a:prstClr val="black">
                <a:alpha val="40000"/>
              </a:prstClr>
            </a:outerShdw>
            <a:softEdge rad="0"/>
          </a:effectLst>
        </p:spPr>
      </p:pic>
      <p:pic>
        <p:nvPicPr>
          <p:cNvPr id="12" name="Bilde 11">
            <a:extLst>
              <a:ext uri="{FF2B5EF4-FFF2-40B4-BE49-F238E27FC236}">
                <a16:creationId xmlns:a16="http://schemas.microsoft.com/office/drawing/2014/main" id="{7D1B877A-AA87-9A4D-924D-B6EEC5ABB5EE}"/>
              </a:ext>
            </a:extLst>
          </p:cNvPr>
          <p:cNvPicPr>
            <a:picLocks noChangeAspect="1"/>
          </p:cNvPicPr>
          <p:nvPr/>
        </p:nvPicPr>
        <p:blipFill>
          <a:blip r:embed="rId4"/>
          <a:stretch>
            <a:fillRect/>
          </a:stretch>
        </p:blipFill>
        <p:spPr>
          <a:xfrm>
            <a:off x="297194" y="812800"/>
            <a:ext cx="7387046" cy="5892800"/>
          </a:xfrm>
          <a:prstGeom prst="rect">
            <a:avLst/>
          </a:prstGeom>
        </p:spPr>
      </p:pic>
      <p:cxnSp>
        <p:nvCxnSpPr>
          <p:cNvPr id="15" name="Rett linje 14">
            <a:extLst>
              <a:ext uri="{FF2B5EF4-FFF2-40B4-BE49-F238E27FC236}">
                <a16:creationId xmlns:a16="http://schemas.microsoft.com/office/drawing/2014/main" id="{51AF0B61-060E-204D-A7C3-7196D38D170D}"/>
              </a:ext>
            </a:extLst>
          </p:cNvPr>
          <p:cNvCxnSpPr>
            <a:cxnSpLocks/>
          </p:cNvCxnSpPr>
          <p:nvPr/>
        </p:nvCxnSpPr>
        <p:spPr>
          <a:xfrm flipV="1">
            <a:off x="7500091" y="3048000"/>
            <a:ext cx="4209310" cy="330751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ktangel 12">
            <a:extLst>
              <a:ext uri="{FF2B5EF4-FFF2-40B4-BE49-F238E27FC236}">
                <a16:creationId xmlns:a16="http://schemas.microsoft.com/office/drawing/2014/main" id="{BD0ACFB3-0631-9842-8420-A0264483D4B4}"/>
              </a:ext>
            </a:extLst>
          </p:cNvPr>
          <p:cNvSpPr/>
          <p:nvPr/>
        </p:nvSpPr>
        <p:spPr>
          <a:xfrm>
            <a:off x="7131791" y="6355514"/>
            <a:ext cx="368300" cy="30480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sp>
        <p:nvSpPr>
          <p:cNvPr id="14" name="Rektangel 13">
            <a:extLst>
              <a:ext uri="{FF2B5EF4-FFF2-40B4-BE49-F238E27FC236}">
                <a16:creationId xmlns:a16="http://schemas.microsoft.com/office/drawing/2014/main" id="{40575A54-DEBD-6A41-A5E3-1709FB04576C}"/>
              </a:ext>
            </a:extLst>
          </p:cNvPr>
          <p:cNvSpPr/>
          <p:nvPr/>
        </p:nvSpPr>
        <p:spPr>
          <a:xfrm>
            <a:off x="8103542" y="3035300"/>
            <a:ext cx="3605860" cy="382270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b-NO"/>
          </a:p>
        </p:txBody>
      </p:sp>
      <p:cxnSp>
        <p:nvCxnSpPr>
          <p:cNvPr id="16" name="Rett linje 15">
            <a:extLst>
              <a:ext uri="{FF2B5EF4-FFF2-40B4-BE49-F238E27FC236}">
                <a16:creationId xmlns:a16="http://schemas.microsoft.com/office/drawing/2014/main" id="{47CE34AA-59BF-BA4C-BD2D-5A985912C246}"/>
              </a:ext>
            </a:extLst>
          </p:cNvPr>
          <p:cNvCxnSpPr>
            <a:cxnSpLocks/>
          </p:cNvCxnSpPr>
          <p:nvPr/>
        </p:nvCxnSpPr>
        <p:spPr>
          <a:xfrm flipV="1">
            <a:off x="7131791" y="3012774"/>
            <a:ext cx="971749" cy="331038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Rett linje 17">
            <a:extLst>
              <a:ext uri="{FF2B5EF4-FFF2-40B4-BE49-F238E27FC236}">
                <a16:creationId xmlns:a16="http://schemas.microsoft.com/office/drawing/2014/main" id="{EF37290E-8BD0-294D-9A58-A848361D5FD8}"/>
              </a:ext>
            </a:extLst>
          </p:cNvPr>
          <p:cNvCxnSpPr>
            <a:cxnSpLocks/>
          </p:cNvCxnSpPr>
          <p:nvPr/>
        </p:nvCxnSpPr>
        <p:spPr>
          <a:xfrm>
            <a:off x="7131791" y="6673014"/>
            <a:ext cx="971749" cy="18498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Bilde 7">
            <a:extLst>
              <a:ext uri="{FF2B5EF4-FFF2-40B4-BE49-F238E27FC236}">
                <a16:creationId xmlns:a16="http://schemas.microsoft.com/office/drawing/2014/main" id="{5FDA4813-EEA5-AF47-AC92-63A7ADF26E20}"/>
              </a:ext>
            </a:extLst>
          </p:cNvPr>
          <p:cNvPicPr>
            <a:picLocks noChangeAspect="1"/>
          </p:cNvPicPr>
          <p:nvPr/>
        </p:nvPicPr>
        <p:blipFill rotWithShape="1">
          <a:blip r:embed="rId5"/>
          <a:srcRect l="-1" r="47502"/>
          <a:stretch/>
        </p:blipFill>
        <p:spPr>
          <a:xfrm>
            <a:off x="8141641" y="3048000"/>
            <a:ext cx="3567760" cy="3797300"/>
          </a:xfrm>
          <a:prstGeom prst="rect">
            <a:avLst/>
          </a:prstGeom>
        </p:spPr>
      </p:pic>
      <p:cxnSp>
        <p:nvCxnSpPr>
          <p:cNvPr id="17" name="Rett linje 16">
            <a:extLst>
              <a:ext uri="{FF2B5EF4-FFF2-40B4-BE49-F238E27FC236}">
                <a16:creationId xmlns:a16="http://schemas.microsoft.com/office/drawing/2014/main" id="{3A8A5B48-43B9-CA45-9EA9-C8206DF8493D}"/>
              </a:ext>
            </a:extLst>
          </p:cNvPr>
          <p:cNvCxnSpPr>
            <a:cxnSpLocks/>
          </p:cNvCxnSpPr>
          <p:nvPr/>
        </p:nvCxnSpPr>
        <p:spPr>
          <a:xfrm>
            <a:off x="7424631" y="6660314"/>
            <a:ext cx="678908" cy="4505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88757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8873586" cy="2417850"/>
          </a:xfrm>
        </p:spPr>
        <p:txBody>
          <a:bodyPr anchor="t">
            <a:normAutofit/>
          </a:bodyPr>
          <a:lstStyle/>
          <a:p>
            <a:pPr algn="l"/>
            <a:r>
              <a:rPr lang="nb-NO" sz="3600" b="1" dirty="0" err="1">
                <a:solidFill>
                  <a:srgbClr val="439BDB"/>
                </a:solidFill>
                <a:latin typeface="Basis Grotesque Pro" panose="02000503030000020004" pitchFamily="2" charset="0"/>
              </a:rPr>
              <a:t>Findings</a:t>
            </a:r>
            <a:r>
              <a:rPr lang="nb-NO" sz="3600" b="1" dirty="0">
                <a:solidFill>
                  <a:srgbClr val="439BDB"/>
                </a:solidFill>
                <a:latin typeface="Basis Grotesque Pro" panose="02000503030000020004" pitchFamily="2" charset="0"/>
              </a:rPr>
              <a:t> - </a:t>
            </a:r>
            <a:r>
              <a:rPr lang="nb-NO" sz="3600" b="1" dirty="0" err="1">
                <a:solidFill>
                  <a:srgbClr val="439BDB"/>
                </a:solidFill>
                <a:latin typeface="Basis Grotesque Pro" panose="02000503030000020004" pitchFamily="2" charset="0"/>
              </a:rPr>
              <a:t>ownership</a:t>
            </a:r>
            <a:endParaRPr lang="nb-NO" sz="3600" dirty="0">
              <a:solidFill>
                <a:srgbClr val="439BDB"/>
              </a:solidFill>
              <a:latin typeface="Basis Grotesque Pro" panose="02000503030000020004" pitchFamily="2" charset="0"/>
            </a:endParaRPr>
          </a:p>
        </p:txBody>
      </p:sp>
      <p:pic>
        <p:nvPicPr>
          <p:cNvPr id="7" name="Bilde 6">
            <a:extLst>
              <a:ext uri="{FF2B5EF4-FFF2-40B4-BE49-F238E27FC236}">
                <a16:creationId xmlns:a16="http://schemas.microsoft.com/office/drawing/2014/main" id="{C484F7E3-8511-6241-B4C3-0C4816BB079A}"/>
              </a:ext>
            </a:extLst>
          </p:cNvPr>
          <p:cNvPicPr>
            <a:picLocks noChangeAspect="1"/>
          </p:cNvPicPr>
          <p:nvPr/>
        </p:nvPicPr>
        <p:blipFill rotWithShape="1">
          <a:blip r:embed="rId3"/>
          <a:srcRect l="826" t="584"/>
          <a:stretch/>
        </p:blipFill>
        <p:spPr>
          <a:xfrm>
            <a:off x="9944100" y="267598"/>
            <a:ext cx="1844699" cy="2616200"/>
          </a:xfrm>
          <a:prstGeom prst="rect">
            <a:avLst/>
          </a:prstGeom>
          <a:effectLst>
            <a:glow rad="63500">
              <a:schemeClr val="accent3">
                <a:satMod val="175000"/>
                <a:alpha val="40000"/>
              </a:schemeClr>
            </a:glow>
            <a:outerShdw blurRad="50800" dist="127000" dir="2700000" algn="tl" rotWithShape="0">
              <a:prstClr val="black">
                <a:alpha val="40000"/>
              </a:prstClr>
            </a:outerShdw>
            <a:softEdge rad="0"/>
          </a:effectLst>
        </p:spPr>
      </p:pic>
      <p:sp>
        <p:nvSpPr>
          <p:cNvPr id="3" name="TekstSylinder 2">
            <a:extLst>
              <a:ext uri="{FF2B5EF4-FFF2-40B4-BE49-F238E27FC236}">
                <a16:creationId xmlns:a16="http://schemas.microsoft.com/office/drawing/2014/main" id="{E786FA1C-FCCD-234E-BEB8-FFD9C1773037}"/>
              </a:ext>
            </a:extLst>
          </p:cNvPr>
          <p:cNvSpPr txBox="1"/>
          <p:nvPr/>
        </p:nvSpPr>
        <p:spPr>
          <a:xfrm>
            <a:off x="230473" y="6581001"/>
            <a:ext cx="6054587" cy="246221"/>
          </a:xfrm>
          <a:prstGeom prst="rect">
            <a:avLst/>
          </a:prstGeom>
          <a:noFill/>
        </p:spPr>
        <p:txBody>
          <a:bodyPr wrap="square" rtlCol="0">
            <a:spAutoFit/>
          </a:bodyPr>
          <a:lstStyle/>
          <a:p>
            <a:r>
              <a:rPr lang="nb-NO" sz="1000" dirty="0">
                <a:latin typeface="Basis Grotesque Pro" panose="02000503030000020004" pitchFamily="2" charset="0"/>
              </a:rPr>
              <a:t>* Topp 10 jurisdiksjoner, Financial </a:t>
            </a:r>
            <a:r>
              <a:rPr lang="nb-NO" sz="1000" dirty="0" err="1">
                <a:latin typeface="Basis Grotesque Pro" panose="02000503030000020004" pitchFamily="2" charset="0"/>
              </a:rPr>
              <a:t>Secrecy</a:t>
            </a:r>
            <a:r>
              <a:rPr lang="nb-NO" sz="1000" dirty="0">
                <a:latin typeface="Basis Grotesque Pro" panose="02000503030000020004" pitchFamily="2" charset="0"/>
              </a:rPr>
              <a:t> Index og </a:t>
            </a:r>
            <a:r>
              <a:rPr lang="nb-NO" sz="1000" dirty="0" err="1">
                <a:latin typeface="Basis Grotesque Pro" panose="02000503030000020004" pitchFamily="2" charset="0"/>
              </a:rPr>
              <a:t>Corporate</a:t>
            </a:r>
            <a:r>
              <a:rPr lang="nb-NO" sz="1000" dirty="0">
                <a:latin typeface="Basis Grotesque Pro" panose="02000503030000020004" pitchFamily="2" charset="0"/>
              </a:rPr>
              <a:t> Tax Haven Index. </a:t>
            </a:r>
          </a:p>
        </p:txBody>
      </p:sp>
      <p:grpSp>
        <p:nvGrpSpPr>
          <p:cNvPr id="11" name="Gruppe 10">
            <a:extLst>
              <a:ext uri="{FF2B5EF4-FFF2-40B4-BE49-F238E27FC236}">
                <a16:creationId xmlns:a16="http://schemas.microsoft.com/office/drawing/2014/main" id="{94AA6705-4960-C043-A686-2F160648F614}"/>
              </a:ext>
            </a:extLst>
          </p:cNvPr>
          <p:cNvGrpSpPr/>
          <p:nvPr/>
        </p:nvGrpSpPr>
        <p:grpSpPr>
          <a:xfrm>
            <a:off x="-632088" y="2237635"/>
            <a:ext cx="5271395" cy="3869863"/>
            <a:chOff x="231912" y="2326535"/>
            <a:chExt cx="5271395" cy="3869863"/>
          </a:xfrm>
        </p:grpSpPr>
        <p:graphicFrame>
          <p:nvGraphicFramePr>
            <p:cNvPr id="5" name="Diagram 4">
              <a:extLst>
                <a:ext uri="{FF2B5EF4-FFF2-40B4-BE49-F238E27FC236}">
                  <a16:creationId xmlns:a16="http://schemas.microsoft.com/office/drawing/2014/main" id="{EDA04591-90CF-CA40-868C-3D95728E54A8}"/>
                </a:ext>
              </a:extLst>
            </p:cNvPr>
            <p:cNvGraphicFramePr/>
            <p:nvPr>
              <p:extLst>
                <p:ext uri="{D42A27DB-BD31-4B8C-83A1-F6EECF244321}">
                  <p14:modId xmlns:p14="http://schemas.microsoft.com/office/powerpoint/2010/main" val="3294916505"/>
                </p:ext>
              </p:extLst>
            </p:nvPr>
          </p:nvGraphicFramePr>
          <p:xfrm>
            <a:off x="231912" y="2326535"/>
            <a:ext cx="5271395" cy="3869863"/>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Sylinder 5">
              <a:extLst>
                <a:ext uri="{FF2B5EF4-FFF2-40B4-BE49-F238E27FC236}">
                  <a16:creationId xmlns:a16="http://schemas.microsoft.com/office/drawing/2014/main" id="{3283C4A7-BF3C-6F46-B305-E2BF4F9B5B73}"/>
                </a:ext>
              </a:extLst>
            </p:cNvPr>
            <p:cNvSpPr txBox="1"/>
            <p:nvPr/>
          </p:nvSpPr>
          <p:spPr>
            <a:xfrm>
              <a:off x="3134310" y="4071591"/>
              <a:ext cx="909993" cy="646331"/>
            </a:xfrm>
            <a:prstGeom prst="rect">
              <a:avLst/>
            </a:prstGeom>
            <a:noFill/>
          </p:spPr>
          <p:txBody>
            <a:bodyPr wrap="none" rtlCol="0">
              <a:spAutoFit/>
            </a:bodyPr>
            <a:lstStyle/>
            <a:p>
              <a:r>
                <a:rPr lang="nb-NO" dirty="0"/>
                <a:t>Norway</a:t>
              </a:r>
              <a:br>
                <a:rPr lang="nb-NO" dirty="0"/>
              </a:br>
              <a:r>
                <a:rPr lang="nb-NO" dirty="0"/>
                <a:t>38%</a:t>
              </a:r>
            </a:p>
          </p:txBody>
        </p:sp>
        <p:sp>
          <p:nvSpPr>
            <p:cNvPr id="9" name="TekstSylinder 8">
              <a:extLst>
                <a:ext uri="{FF2B5EF4-FFF2-40B4-BE49-F238E27FC236}">
                  <a16:creationId xmlns:a16="http://schemas.microsoft.com/office/drawing/2014/main" id="{5D6751B4-6817-DD47-A1FD-4A4FF19A08CA}"/>
                </a:ext>
              </a:extLst>
            </p:cNvPr>
            <p:cNvSpPr txBox="1"/>
            <p:nvPr/>
          </p:nvSpPr>
          <p:spPr>
            <a:xfrm>
              <a:off x="1778000" y="4824968"/>
              <a:ext cx="1445652" cy="646331"/>
            </a:xfrm>
            <a:prstGeom prst="rect">
              <a:avLst/>
            </a:prstGeom>
            <a:noFill/>
          </p:spPr>
          <p:txBody>
            <a:bodyPr wrap="square" rtlCol="0">
              <a:spAutoFit/>
            </a:bodyPr>
            <a:lstStyle/>
            <a:p>
              <a:pPr algn="ctr"/>
              <a:r>
                <a:rPr lang="nb-NO" dirty="0" err="1"/>
                <a:t>Tax</a:t>
              </a:r>
              <a:r>
                <a:rPr lang="nb-NO" dirty="0"/>
                <a:t> Havens </a:t>
              </a:r>
              <a:br>
                <a:rPr lang="nb-NO" dirty="0"/>
              </a:br>
              <a:r>
                <a:rPr lang="nb-NO" dirty="0"/>
                <a:t>42%</a:t>
              </a:r>
            </a:p>
          </p:txBody>
        </p:sp>
        <p:sp>
          <p:nvSpPr>
            <p:cNvPr id="10" name="TekstSylinder 9">
              <a:extLst>
                <a:ext uri="{FF2B5EF4-FFF2-40B4-BE49-F238E27FC236}">
                  <a16:creationId xmlns:a16="http://schemas.microsoft.com/office/drawing/2014/main" id="{E9E0A5A6-A6A0-6842-84FD-F9E5488311FB}"/>
                </a:ext>
              </a:extLst>
            </p:cNvPr>
            <p:cNvSpPr txBox="1"/>
            <p:nvPr/>
          </p:nvSpPr>
          <p:spPr>
            <a:xfrm>
              <a:off x="2140860" y="3438868"/>
              <a:ext cx="701089" cy="738664"/>
            </a:xfrm>
            <a:prstGeom prst="rect">
              <a:avLst/>
            </a:prstGeom>
            <a:noFill/>
          </p:spPr>
          <p:txBody>
            <a:bodyPr wrap="none" rtlCol="0">
              <a:spAutoFit/>
            </a:bodyPr>
            <a:lstStyle/>
            <a:p>
              <a:r>
                <a:rPr lang="nb-NO" sz="1400" dirty="0" err="1"/>
                <a:t>Other</a:t>
              </a:r>
              <a:r>
                <a:rPr lang="nb-NO" sz="1400" dirty="0"/>
                <a:t> </a:t>
              </a:r>
              <a:br>
                <a:rPr lang="nb-NO" sz="1400" dirty="0"/>
              </a:br>
              <a:r>
                <a:rPr lang="nb-NO" sz="1400" dirty="0" err="1"/>
                <a:t>foreign</a:t>
              </a:r>
              <a:br>
                <a:rPr lang="nb-NO" sz="1400" dirty="0"/>
              </a:br>
              <a:r>
                <a:rPr lang="nb-NO" sz="1400" dirty="0"/>
                <a:t>20%</a:t>
              </a:r>
            </a:p>
          </p:txBody>
        </p:sp>
      </p:grpSp>
      <p:pic>
        <p:nvPicPr>
          <p:cNvPr id="15" name="Bilde 14">
            <a:extLst>
              <a:ext uri="{FF2B5EF4-FFF2-40B4-BE49-F238E27FC236}">
                <a16:creationId xmlns:a16="http://schemas.microsoft.com/office/drawing/2014/main" id="{B3C54496-26F8-C440-957A-22B93C6CECA7}"/>
              </a:ext>
            </a:extLst>
          </p:cNvPr>
          <p:cNvPicPr>
            <a:picLocks noChangeAspect="1"/>
          </p:cNvPicPr>
          <p:nvPr/>
        </p:nvPicPr>
        <p:blipFill rotWithShape="1">
          <a:blip r:embed="rId5"/>
          <a:srcRect b="17558"/>
          <a:stretch/>
        </p:blipFill>
        <p:spPr>
          <a:xfrm>
            <a:off x="4294000" y="1028700"/>
            <a:ext cx="5506085" cy="5247501"/>
          </a:xfrm>
          <a:prstGeom prst="rect">
            <a:avLst/>
          </a:prstGeom>
        </p:spPr>
      </p:pic>
    </p:spTree>
    <p:extLst>
      <p:ext uri="{BB962C8B-B14F-4D97-AF65-F5344CB8AC3E}">
        <p14:creationId xmlns:p14="http://schemas.microsoft.com/office/powerpoint/2010/main" val="359261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3" y="267598"/>
            <a:ext cx="6016487" cy="5726802"/>
          </a:xfrm>
        </p:spPr>
        <p:txBody>
          <a:bodyPr anchor="t">
            <a:normAutofit/>
          </a:bodyPr>
          <a:lstStyle/>
          <a:p>
            <a:pPr algn="l"/>
            <a:r>
              <a:rPr lang="nb-NO" sz="3600" b="1" dirty="0" err="1">
                <a:solidFill>
                  <a:srgbClr val="439BDB"/>
                </a:solidFill>
                <a:latin typeface="Basis Grotesque Pro" panose="02000503030000020004" pitchFamily="2" charset="0"/>
              </a:rPr>
              <a:t>Findings</a:t>
            </a:r>
            <a:r>
              <a:rPr lang="nb-NO" sz="3600" b="1" dirty="0">
                <a:solidFill>
                  <a:srgbClr val="439BDB"/>
                </a:solidFill>
                <a:latin typeface="Basis Grotesque Pro" panose="02000503030000020004" pitchFamily="2" charset="0"/>
              </a:rPr>
              <a:t> – risk </a:t>
            </a:r>
            <a:r>
              <a:rPr lang="nb-NO" sz="3600" b="1" dirty="0" err="1">
                <a:solidFill>
                  <a:srgbClr val="439BDB"/>
                </a:solidFill>
                <a:latin typeface="Basis Grotesque Pro" panose="02000503030000020004" pitchFamily="2" charset="0"/>
              </a:rPr>
              <a:t>of</a:t>
            </a:r>
            <a:r>
              <a:rPr lang="nb-NO" sz="3600" b="1" dirty="0">
                <a:solidFill>
                  <a:srgbClr val="439BDB"/>
                </a:solidFill>
                <a:latin typeface="Basis Grotesque Pro" panose="02000503030000020004" pitchFamily="2" charset="0"/>
              </a:rPr>
              <a:t> aggressive </a:t>
            </a:r>
            <a:r>
              <a:rPr lang="nb-NO" sz="3600" b="1" dirty="0" err="1">
                <a:solidFill>
                  <a:srgbClr val="439BDB"/>
                </a:solidFill>
                <a:latin typeface="Basis Grotesque Pro" panose="02000503030000020004" pitchFamily="2" charset="0"/>
              </a:rPr>
              <a:t>tax</a:t>
            </a:r>
            <a:r>
              <a:rPr lang="nb-NO" sz="3600" b="1" dirty="0">
                <a:solidFill>
                  <a:srgbClr val="439BDB"/>
                </a:solidFill>
                <a:latin typeface="Basis Grotesque Pro" panose="02000503030000020004" pitchFamily="2" charset="0"/>
              </a:rPr>
              <a:t> planning</a:t>
            </a:r>
            <a:br>
              <a:rPr lang="nb-NO" sz="3600" b="1" dirty="0">
                <a:solidFill>
                  <a:srgbClr val="439BDB"/>
                </a:solidFill>
                <a:latin typeface="Basis Grotesque Pro" panose="02000503030000020004" pitchFamily="2" charset="0"/>
              </a:rPr>
            </a:br>
            <a:br>
              <a:rPr lang="nb-NO" sz="3600" b="1" dirty="0">
                <a:solidFill>
                  <a:srgbClr val="439BDB"/>
                </a:solidFill>
                <a:latin typeface="Basis Grotesque Pro" panose="02000503030000020004" pitchFamily="2" charset="0"/>
              </a:rPr>
            </a:br>
            <a:br>
              <a:rPr lang="nb-NO" sz="2000" dirty="0">
                <a:solidFill>
                  <a:srgbClr val="439BDB"/>
                </a:solidFill>
                <a:latin typeface="Basis Grotesque Pro" panose="02000503030000020004" pitchFamily="2" charset="0"/>
              </a:rPr>
            </a:br>
            <a:r>
              <a:rPr lang="nb-NO" sz="2800" dirty="0">
                <a:solidFill>
                  <a:srgbClr val="439BDB"/>
                </a:solidFill>
                <a:latin typeface="Basis Grotesque Pro" panose="02000503030000020004" pitchFamily="2" charset="0"/>
              </a:rPr>
              <a:t>The combination </a:t>
            </a:r>
            <a:r>
              <a:rPr lang="nb-NO" sz="2800" dirty="0" err="1">
                <a:solidFill>
                  <a:srgbClr val="439BDB"/>
                </a:solidFill>
                <a:latin typeface="Basis Grotesque Pro" panose="02000503030000020004" pitchFamily="2" charset="0"/>
              </a:rPr>
              <a:t>of</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extensive</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use</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of</a:t>
            </a:r>
            <a:r>
              <a:rPr lang="nb-NO" sz="2800"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tax</a:t>
            </a:r>
            <a:r>
              <a:rPr lang="nb-NO" sz="2800" b="1" dirty="0">
                <a:solidFill>
                  <a:srgbClr val="439BDB"/>
                </a:solidFill>
                <a:latin typeface="Basis Grotesque Pro" panose="02000503030000020004" pitchFamily="2" charset="0"/>
              </a:rPr>
              <a:t> haven </a:t>
            </a:r>
            <a:r>
              <a:rPr lang="nb-NO" sz="2800" b="1" dirty="0" err="1">
                <a:solidFill>
                  <a:srgbClr val="439BDB"/>
                </a:solidFill>
                <a:latin typeface="Basis Grotesque Pro" panose="02000503030000020004" pitchFamily="2" charset="0"/>
              </a:rPr>
              <a:t>corporate</a:t>
            </a:r>
            <a:r>
              <a:rPr lang="nb-NO" sz="2800" b="1"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structures</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high</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level</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of</a:t>
            </a:r>
            <a:r>
              <a:rPr lang="nb-NO" sz="2800"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debt</a:t>
            </a:r>
            <a:r>
              <a:rPr lang="nb-NO" sz="2800" b="1"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financing</a:t>
            </a:r>
            <a:r>
              <a:rPr lang="nb-NO" sz="2800" dirty="0">
                <a:solidFill>
                  <a:srgbClr val="439BDB"/>
                </a:solidFill>
                <a:latin typeface="Basis Grotesque Pro" panose="02000503030000020004" pitchFamily="2" charset="0"/>
              </a:rPr>
              <a:t> by </a:t>
            </a:r>
            <a:r>
              <a:rPr lang="nb-NO" sz="2800" dirty="0" err="1">
                <a:solidFill>
                  <a:srgbClr val="439BDB"/>
                </a:solidFill>
                <a:latin typeface="Basis Grotesque Pro" panose="02000503030000020004" pitchFamily="2" charset="0"/>
              </a:rPr>
              <a:t>foreign</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investments</a:t>
            </a:r>
            <a:r>
              <a:rPr lang="nb-NO" sz="2800" dirty="0">
                <a:solidFill>
                  <a:srgbClr val="439BDB"/>
                </a:solidFill>
                <a:latin typeface="Basis Grotesque Pro" panose="02000503030000020004" pitchFamily="2" charset="0"/>
              </a:rPr>
              <a:t> and </a:t>
            </a:r>
            <a:r>
              <a:rPr lang="nb-NO" sz="2800" dirty="0" err="1">
                <a:solidFill>
                  <a:srgbClr val="439BDB"/>
                </a:solidFill>
                <a:latin typeface="Basis Grotesque Pro" panose="02000503030000020004" pitchFamily="2" charset="0"/>
              </a:rPr>
              <a:t>that</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these</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pay</a:t>
            </a:r>
            <a:r>
              <a:rPr lang="nb-NO" sz="2800"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much</a:t>
            </a:r>
            <a:r>
              <a:rPr lang="nb-NO" sz="2800" b="1"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higher</a:t>
            </a:r>
            <a:r>
              <a:rPr lang="nb-NO" sz="2800" b="1" dirty="0">
                <a:solidFill>
                  <a:srgbClr val="439BDB"/>
                </a:solidFill>
                <a:latin typeface="Basis Grotesque Pro" panose="02000503030000020004" pitchFamily="2" charset="0"/>
              </a:rPr>
              <a:t> </a:t>
            </a:r>
            <a:r>
              <a:rPr lang="nb-NO" sz="2800" b="1" dirty="0" err="1">
                <a:solidFill>
                  <a:srgbClr val="439BDB"/>
                </a:solidFill>
                <a:latin typeface="Basis Grotesque Pro" panose="02000503030000020004" pitchFamily="2" charset="0"/>
              </a:rPr>
              <a:t>interest</a:t>
            </a:r>
            <a:r>
              <a:rPr lang="nb-NO" sz="2800" b="1" dirty="0">
                <a:solidFill>
                  <a:srgbClr val="439BDB"/>
                </a:solidFill>
                <a:latin typeface="Basis Grotesque Pro" panose="02000503030000020004" pitchFamily="2" charset="0"/>
              </a:rPr>
              <a:t> rates </a:t>
            </a:r>
            <a:r>
              <a:rPr lang="nb-NO" sz="2800" dirty="0">
                <a:solidFill>
                  <a:srgbClr val="439BDB"/>
                </a:solidFill>
                <a:latin typeface="Basis Grotesque Pro" panose="02000503030000020004" pitchFamily="2" charset="0"/>
              </a:rPr>
              <a:t>per </a:t>
            </a:r>
            <a:r>
              <a:rPr lang="nb-NO" sz="2800" dirty="0" err="1">
                <a:solidFill>
                  <a:srgbClr val="439BDB"/>
                </a:solidFill>
                <a:latin typeface="Basis Grotesque Pro" panose="02000503030000020004" pitchFamily="2" charset="0"/>
              </a:rPr>
              <a:t>borrowed</a:t>
            </a:r>
            <a:r>
              <a:rPr lang="nb-NO" sz="2800" dirty="0">
                <a:solidFill>
                  <a:srgbClr val="439BDB"/>
                </a:solidFill>
                <a:latin typeface="Basis Grotesque Pro" panose="02000503030000020004" pitchFamily="2" charset="0"/>
              </a:rPr>
              <a:t> kroner, </a:t>
            </a:r>
            <a:r>
              <a:rPr lang="nb-NO" sz="2800" dirty="0" err="1">
                <a:solidFill>
                  <a:srgbClr val="439BDB"/>
                </a:solidFill>
                <a:latin typeface="Basis Grotesque Pro" panose="02000503030000020004" pitchFamily="2" charset="0"/>
              </a:rPr>
              <a:t>causes</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us</a:t>
            </a:r>
            <a:r>
              <a:rPr lang="nb-NO" sz="2800" dirty="0">
                <a:solidFill>
                  <a:srgbClr val="439BDB"/>
                </a:solidFill>
                <a:latin typeface="Basis Grotesque Pro" panose="02000503030000020004" pitchFamily="2" charset="0"/>
              </a:rPr>
              <a:t> to </a:t>
            </a:r>
            <a:r>
              <a:rPr lang="nb-NO" sz="2800" dirty="0" err="1">
                <a:solidFill>
                  <a:srgbClr val="439BDB"/>
                </a:solidFill>
                <a:latin typeface="Basis Grotesque Pro" panose="02000503030000020004" pitchFamily="2" charset="0"/>
              </a:rPr>
              <a:t>believe</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that</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the</a:t>
            </a:r>
            <a:r>
              <a:rPr lang="nb-NO" sz="2800" dirty="0">
                <a:solidFill>
                  <a:srgbClr val="439BDB"/>
                </a:solidFill>
                <a:latin typeface="Basis Grotesque Pro" panose="02000503030000020004" pitchFamily="2" charset="0"/>
              </a:rPr>
              <a:t> risk </a:t>
            </a:r>
            <a:r>
              <a:rPr lang="nb-NO" sz="2800" dirty="0" err="1">
                <a:solidFill>
                  <a:srgbClr val="439BDB"/>
                </a:solidFill>
                <a:latin typeface="Basis Grotesque Pro" panose="02000503030000020004" pitchFamily="2" charset="0"/>
              </a:rPr>
              <a:t>of</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corporate</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profit</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shifting</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using</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debt</a:t>
            </a:r>
            <a:r>
              <a:rPr lang="nb-NO" sz="2800" dirty="0">
                <a:solidFill>
                  <a:srgbClr val="439BDB"/>
                </a:solidFill>
                <a:latin typeface="Basis Grotesque Pro" panose="02000503030000020004" pitchFamily="2" charset="0"/>
              </a:rPr>
              <a:t> and </a:t>
            </a:r>
            <a:r>
              <a:rPr lang="nb-NO" sz="2800" dirty="0" err="1">
                <a:solidFill>
                  <a:srgbClr val="439BDB"/>
                </a:solidFill>
                <a:latin typeface="Basis Grotesque Pro" panose="02000503030000020004" pitchFamily="2" charset="0"/>
              </a:rPr>
              <a:t>interest</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payments</a:t>
            </a:r>
            <a:r>
              <a:rPr lang="nb-NO" sz="2800" dirty="0">
                <a:solidFill>
                  <a:srgbClr val="439BDB"/>
                </a:solidFill>
                <a:latin typeface="Basis Grotesque Pro" panose="02000503030000020004" pitchFamily="2" charset="0"/>
              </a:rPr>
              <a:t> to be </a:t>
            </a:r>
            <a:r>
              <a:rPr lang="nb-NO" sz="2800" dirty="0" err="1">
                <a:solidFill>
                  <a:srgbClr val="439BDB"/>
                </a:solidFill>
                <a:latin typeface="Basis Grotesque Pro" panose="02000503030000020004" pitchFamily="2" charset="0"/>
              </a:rPr>
              <a:t>very</a:t>
            </a:r>
            <a:r>
              <a:rPr lang="nb-NO" sz="2800" dirty="0">
                <a:solidFill>
                  <a:srgbClr val="439BDB"/>
                </a:solidFill>
                <a:latin typeface="Basis Grotesque Pro" panose="02000503030000020004" pitchFamily="2" charset="0"/>
              </a:rPr>
              <a:t> </a:t>
            </a:r>
            <a:r>
              <a:rPr lang="nb-NO" sz="2800" dirty="0" err="1">
                <a:solidFill>
                  <a:srgbClr val="439BDB"/>
                </a:solidFill>
                <a:latin typeface="Basis Grotesque Pro" panose="02000503030000020004" pitchFamily="2" charset="0"/>
              </a:rPr>
              <a:t>high</a:t>
            </a:r>
            <a:r>
              <a:rPr lang="nb-NO" sz="2800" b="1" dirty="0">
                <a:solidFill>
                  <a:srgbClr val="439BDB"/>
                </a:solidFill>
                <a:latin typeface="Basis Grotesque Pro" panose="02000503030000020004" pitchFamily="2" charset="0"/>
              </a:rPr>
              <a:t>.</a:t>
            </a:r>
            <a:r>
              <a:rPr lang="nb-NO" sz="2800" dirty="0">
                <a:solidFill>
                  <a:srgbClr val="439BDB"/>
                </a:solidFill>
                <a:latin typeface="Basis Grotesque Pro" panose="02000503030000020004" pitchFamily="2" charset="0"/>
              </a:rPr>
              <a:t> </a:t>
            </a:r>
            <a:endParaRPr lang="nb-NO" sz="3600" b="1" dirty="0">
              <a:solidFill>
                <a:srgbClr val="439BDB"/>
              </a:solidFill>
              <a:latin typeface="Basis Grotesque Pro" panose="02000503030000020004" pitchFamily="2" charset="0"/>
            </a:endParaRPr>
          </a:p>
        </p:txBody>
      </p:sp>
      <p:pic>
        <p:nvPicPr>
          <p:cNvPr id="5" name="Bilde 4">
            <a:extLst>
              <a:ext uri="{FF2B5EF4-FFF2-40B4-BE49-F238E27FC236}">
                <a16:creationId xmlns:a16="http://schemas.microsoft.com/office/drawing/2014/main" id="{226D494B-2EB6-454A-9AF4-B126F9F728F0}"/>
              </a:ext>
            </a:extLst>
          </p:cNvPr>
          <p:cNvPicPr>
            <a:picLocks noChangeAspect="1"/>
          </p:cNvPicPr>
          <p:nvPr/>
        </p:nvPicPr>
        <p:blipFill>
          <a:blip r:embed="rId3"/>
          <a:stretch>
            <a:fillRect/>
          </a:stretch>
        </p:blipFill>
        <p:spPr>
          <a:xfrm>
            <a:off x="6409536" y="1015860"/>
            <a:ext cx="5576260" cy="5658506"/>
          </a:xfrm>
          <a:prstGeom prst="rect">
            <a:avLst/>
          </a:prstGeom>
        </p:spPr>
      </p:pic>
      <p:sp>
        <p:nvSpPr>
          <p:cNvPr id="6" name="TekstSylinder 5">
            <a:extLst>
              <a:ext uri="{FF2B5EF4-FFF2-40B4-BE49-F238E27FC236}">
                <a16:creationId xmlns:a16="http://schemas.microsoft.com/office/drawing/2014/main" id="{B7A6B05A-68FD-2045-A879-BF3FACFE665D}"/>
              </a:ext>
            </a:extLst>
          </p:cNvPr>
          <p:cNvSpPr txBox="1"/>
          <p:nvPr/>
        </p:nvSpPr>
        <p:spPr>
          <a:xfrm>
            <a:off x="231913" y="6305034"/>
            <a:ext cx="3987502" cy="369332"/>
          </a:xfrm>
          <a:prstGeom prst="rect">
            <a:avLst/>
          </a:prstGeom>
          <a:noFill/>
        </p:spPr>
        <p:txBody>
          <a:bodyPr wrap="none" rtlCol="0">
            <a:spAutoFit/>
          </a:bodyPr>
          <a:lstStyle/>
          <a:p>
            <a:r>
              <a:rPr lang="nb-NO" dirty="0">
                <a:hlinkClick r:id="rId4"/>
              </a:rPr>
              <a:t>https://www.datawrapper.de/_/22xHN/</a:t>
            </a:r>
            <a:r>
              <a:rPr lang="nb-NO" dirty="0"/>
              <a:t> </a:t>
            </a:r>
          </a:p>
        </p:txBody>
      </p:sp>
      <p:sp>
        <p:nvSpPr>
          <p:cNvPr id="8" name="Tittel 1">
            <a:extLst>
              <a:ext uri="{FF2B5EF4-FFF2-40B4-BE49-F238E27FC236}">
                <a16:creationId xmlns:a16="http://schemas.microsoft.com/office/drawing/2014/main" id="{63E6F738-B393-9E40-9943-03D3E14AFACD}"/>
              </a:ext>
            </a:extLst>
          </p:cNvPr>
          <p:cNvSpPr txBox="1">
            <a:spLocks/>
          </p:cNvSpPr>
          <p:nvPr/>
        </p:nvSpPr>
        <p:spPr>
          <a:xfrm>
            <a:off x="5210164" y="5523041"/>
            <a:ext cx="1697310" cy="9427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9600" dirty="0">
                <a:solidFill>
                  <a:srgbClr val="439BDB"/>
                </a:solidFill>
                <a:latin typeface="Basis Grotesque Pro" panose="02000503030000020004" pitchFamily="2" charset="0"/>
              </a:rPr>
              <a:t>❞</a:t>
            </a:r>
            <a:endParaRPr lang="nb-NO" sz="9600" b="1" dirty="0">
              <a:solidFill>
                <a:srgbClr val="439BDB"/>
              </a:solidFill>
              <a:latin typeface="Basis Grotesque Pro" panose="02000503030000020004" pitchFamily="2" charset="0"/>
            </a:endParaRPr>
          </a:p>
        </p:txBody>
      </p:sp>
      <p:sp>
        <p:nvSpPr>
          <p:cNvPr id="9" name="Tittel 1">
            <a:extLst>
              <a:ext uri="{FF2B5EF4-FFF2-40B4-BE49-F238E27FC236}">
                <a16:creationId xmlns:a16="http://schemas.microsoft.com/office/drawing/2014/main" id="{3B4CB1C4-4B87-4648-8FED-1A58EA68B9F1}"/>
              </a:ext>
            </a:extLst>
          </p:cNvPr>
          <p:cNvSpPr txBox="1">
            <a:spLocks/>
          </p:cNvSpPr>
          <p:nvPr/>
        </p:nvSpPr>
        <p:spPr>
          <a:xfrm>
            <a:off x="231913" y="1244600"/>
            <a:ext cx="961887" cy="9427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9600" dirty="0">
                <a:solidFill>
                  <a:srgbClr val="439BDB"/>
                </a:solidFill>
                <a:latin typeface="Basis Grotesque Pro" panose="02000503030000020004" pitchFamily="2" charset="0"/>
              </a:rPr>
              <a:t>❝</a:t>
            </a:r>
            <a:endParaRPr lang="nb-NO" sz="9600" b="1" dirty="0">
              <a:solidFill>
                <a:srgbClr val="439BDB"/>
              </a:solidFill>
              <a:latin typeface="Basis Grotesque Pro" panose="02000503030000020004" pitchFamily="2" charset="0"/>
            </a:endParaRPr>
          </a:p>
        </p:txBody>
      </p:sp>
    </p:spTree>
    <p:extLst>
      <p:ext uri="{BB962C8B-B14F-4D97-AF65-F5344CB8AC3E}">
        <p14:creationId xmlns:p14="http://schemas.microsoft.com/office/powerpoint/2010/main" val="3451325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484F7E3-8511-6241-B4C3-0C4816BB079A}"/>
              </a:ext>
            </a:extLst>
          </p:cNvPr>
          <p:cNvPicPr>
            <a:picLocks noChangeAspect="1"/>
          </p:cNvPicPr>
          <p:nvPr/>
        </p:nvPicPr>
        <p:blipFill rotWithShape="1">
          <a:blip r:embed="rId3"/>
          <a:srcRect l="826" t="584"/>
          <a:stretch/>
        </p:blipFill>
        <p:spPr>
          <a:xfrm>
            <a:off x="9944100" y="267598"/>
            <a:ext cx="1844699" cy="2616200"/>
          </a:xfrm>
          <a:prstGeom prst="rect">
            <a:avLst/>
          </a:prstGeom>
          <a:effectLst>
            <a:glow rad="63500">
              <a:schemeClr val="accent3">
                <a:satMod val="175000"/>
                <a:alpha val="40000"/>
              </a:schemeClr>
            </a:glow>
            <a:outerShdw blurRad="50800" dist="127000" dir="2700000" algn="tl" rotWithShape="0">
              <a:prstClr val="black">
                <a:alpha val="40000"/>
              </a:prstClr>
            </a:outerShdw>
            <a:softEdge rad="0"/>
          </a:effectLst>
        </p:spPr>
      </p:pic>
      <p:sp>
        <p:nvSpPr>
          <p:cNvPr id="13" name="Tittel 1">
            <a:extLst>
              <a:ext uri="{FF2B5EF4-FFF2-40B4-BE49-F238E27FC236}">
                <a16:creationId xmlns:a16="http://schemas.microsoft.com/office/drawing/2014/main" id="{25F2B2DA-854D-E04F-80CB-700940276C34}"/>
              </a:ext>
            </a:extLst>
          </p:cNvPr>
          <p:cNvSpPr>
            <a:spLocks noGrp="1"/>
          </p:cNvSpPr>
          <p:nvPr>
            <p:ph type="ctrTitle"/>
          </p:nvPr>
        </p:nvSpPr>
        <p:spPr>
          <a:xfrm>
            <a:off x="231913" y="267598"/>
            <a:ext cx="8873586" cy="1192187"/>
          </a:xfrm>
        </p:spPr>
        <p:txBody>
          <a:bodyPr anchor="t">
            <a:normAutofit/>
          </a:bodyPr>
          <a:lstStyle/>
          <a:p>
            <a:pPr algn="l"/>
            <a:r>
              <a:rPr lang="nb-NO" sz="3600" b="1" dirty="0" err="1">
                <a:solidFill>
                  <a:srgbClr val="439BDB"/>
                </a:solidFill>
                <a:latin typeface="Basis Grotesque Pro" panose="02000503030000020004" pitchFamily="2" charset="0"/>
              </a:rPr>
              <a:t>Transparency</a:t>
            </a:r>
            <a:r>
              <a:rPr lang="nb-NO" sz="3600" b="1" dirty="0">
                <a:solidFill>
                  <a:srgbClr val="439BDB"/>
                </a:solidFill>
                <a:latin typeface="Basis Grotesque Pro" panose="02000503030000020004" pitchFamily="2" charset="0"/>
              </a:rPr>
              <a:t> </a:t>
            </a:r>
            <a:r>
              <a:rPr lang="nb-NO" sz="3600" b="1" dirty="0" err="1">
                <a:solidFill>
                  <a:srgbClr val="439BDB"/>
                </a:solidFill>
                <a:latin typeface="Basis Grotesque Pro" panose="02000503030000020004" pitchFamily="2" charset="0"/>
              </a:rPr>
              <a:t>recommendations</a:t>
            </a:r>
            <a:br>
              <a:rPr lang="nb-NO" sz="3600" b="1" dirty="0">
                <a:solidFill>
                  <a:srgbClr val="439BDB"/>
                </a:solidFill>
                <a:latin typeface="Basis Grotesque Pro" panose="02000503030000020004" pitchFamily="2" charset="0"/>
              </a:rPr>
            </a:br>
            <a:endParaRPr lang="nb-NO" sz="3600" dirty="0">
              <a:solidFill>
                <a:srgbClr val="439BDB"/>
              </a:solidFill>
              <a:latin typeface="Basis Grotesque Pro" panose="02000503030000020004" pitchFamily="2" charset="0"/>
            </a:endParaRPr>
          </a:p>
        </p:txBody>
      </p:sp>
      <p:sp>
        <p:nvSpPr>
          <p:cNvPr id="2" name="TekstSylinder 1">
            <a:extLst>
              <a:ext uri="{FF2B5EF4-FFF2-40B4-BE49-F238E27FC236}">
                <a16:creationId xmlns:a16="http://schemas.microsoft.com/office/drawing/2014/main" id="{2573FA07-BE05-4F4E-AD69-44966F53F395}"/>
              </a:ext>
            </a:extLst>
          </p:cNvPr>
          <p:cNvSpPr txBox="1"/>
          <p:nvPr/>
        </p:nvSpPr>
        <p:spPr>
          <a:xfrm>
            <a:off x="850006" y="2129933"/>
            <a:ext cx="8969732" cy="2862322"/>
          </a:xfrm>
          <a:prstGeom prst="rect">
            <a:avLst/>
          </a:prstGeom>
          <a:noFill/>
        </p:spPr>
        <p:txBody>
          <a:bodyPr wrap="square" rtlCol="0">
            <a:spAutoFit/>
          </a:bodyPr>
          <a:lstStyle/>
          <a:p>
            <a:r>
              <a:rPr lang="nb-NO" b="1" dirty="0" err="1">
                <a:latin typeface="Basis Grotesque Pro" panose="02000503030000020004" pitchFamily="2" charset="0"/>
              </a:rPr>
              <a:t>Instruct</a:t>
            </a:r>
            <a:r>
              <a:rPr lang="nb-NO" b="1" dirty="0">
                <a:latin typeface="Basis Grotesque Pro" panose="02000503030000020004" pitchFamily="2" charset="0"/>
              </a:rPr>
              <a:t> Norwegian </a:t>
            </a:r>
            <a:r>
              <a:rPr lang="nb-NO" b="1" dirty="0" err="1">
                <a:latin typeface="Basis Grotesque Pro" panose="02000503030000020004" pitchFamily="2" charset="0"/>
              </a:rPr>
              <a:t>wind</a:t>
            </a:r>
            <a:r>
              <a:rPr lang="nb-NO" b="1" dirty="0">
                <a:latin typeface="Basis Grotesque Pro" panose="02000503030000020004" pitchFamily="2" charset="0"/>
              </a:rPr>
              <a:t> </a:t>
            </a:r>
            <a:r>
              <a:rPr lang="nb-NO" b="1" dirty="0" err="1">
                <a:latin typeface="Basis Grotesque Pro" panose="02000503030000020004" pitchFamily="2" charset="0"/>
              </a:rPr>
              <a:t>power</a:t>
            </a:r>
            <a:r>
              <a:rPr lang="nb-NO" b="1" dirty="0">
                <a:latin typeface="Basis Grotesque Pro" panose="02000503030000020004" pitchFamily="2" charset="0"/>
              </a:rPr>
              <a:t> </a:t>
            </a:r>
            <a:r>
              <a:rPr lang="nb-NO" b="1" dirty="0" err="1">
                <a:latin typeface="Basis Grotesque Pro" panose="02000503030000020004" pitchFamily="2" charset="0"/>
              </a:rPr>
              <a:t>companies</a:t>
            </a:r>
            <a:r>
              <a:rPr lang="nb-NO" b="1" dirty="0">
                <a:latin typeface="Basis Grotesque Pro" panose="02000503030000020004" pitchFamily="2" charset="0"/>
              </a:rPr>
              <a:t> to </a:t>
            </a:r>
            <a:r>
              <a:rPr lang="nb-NO" b="1" dirty="0" err="1">
                <a:latin typeface="Basis Grotesque Pro" panose="02000503030000020004" pitchFamily="2" charset="0"/>
              </a:rPr>
              <a:t>provide</a:t>
            </a:r>
            <a:r>
              <a:rPr lang="nb-NO" b="1" dirty="0">
                <a:latin typeface="Basis Grotesque Pro" panose="02000503030000020004" pitchFamily="2" charset="0"/>
              </a:rPr>
              <a:t> </a:t>
            </a:r>
            <a:r>
              <a:rPr lang="nb-NO" b="1" dirty="0" err="1">
                <a:latin typeface="Basis Grotesque Pro" panose="02000503030000020004" pitchFamily="2" charset="0"/>
              </a:rPr>
              <a:t>details</a:t>
            </a:r>
            <a:r>
              <a:rPr lang="nb-NO" b="1" dirty="0">
                <a:latin typeface="Basis Grotesque Pro" panose="02000503030000020004" pitchFamily="2" charset="0"/>
              </a:rPr>
              <a:t> </a:t>
            </a:r>
            <a:r>
              <a:rPr lang="nb-NO" b="1" dirty="0" err="1">
                <a:latin typeface="Basis Grotesque Pro" panose="02000503030000020004" pitchFamily="2" charset="0"/>
              </a:rPr>
              <a:t>of</a:t>
            </a:r>
            <a:r>
              <a:rPr lang="nb-NO" b="1" dirty="0">
                <a:latin typeface="Basis Grotesque Pro" panose="02000503030000020004" pitchFamily="2" charset="0"/>
              </a:rPr>
              <a:t> </a:t>
            </a:r>
            <a:r>
              <a:rPr lang="nb-NO" b="1" dirty="0" err="1">
                <a:latin typeface="Basis Grotesque Pro" panose="02000503030000020004" pitchFamily="2" charset="0"/>
              </a:rPr>
              <a:t>ownership</a:t>
            </a:r>
            <a:r>
              <a:rPr lang="nb-NO" b="1" dirty="0">
                <a:latin typeface="Basis Grotesque Pro" panose="02000503030000020004" pitchFamily="2" charset="0"/>
              </a:rPr>
              <a:t> and </a:t>
            </a:r>
            <a:r>
              <a:rPr lang="nb-NO" b="1" dirty="0" err="1">
                <a:latin typeface="Basis Grotesque Pro" panose="02000503030000020004" pitchFamily="2" charset="0"/>
              </a:rPr>
              <a:t>financing</a:t>
            </a:r>
            <a:r>
              <a:rPr lang="nb-NO" b="1" dirty="0">
                <a:latin typeface="Basis Grotesque Pro" panose="02000503030000020004" pitchFamily="2" charset="0"/>
              </a:rPr>
              <a:t>.</a:t>
            </a:r>
            <a:r>
              <a:rPr lang="nb-NO" dirty="0">
                <a:latin typeface="Basis Grotesque Pro" panose="02000503030000020004" pitchFamily="2" charset="0"/>
              </a:rPr>
              <a:t> </a:t>
            </a:r>
            <a:br>
              <a:rPr lang="nb-NO" dirty="0">
                <a:latin typeface="Basis Grotesque Pro" panose="02000503030000020004" pitchFamily="2" charset="0"/>
              </a:rPr>
            </a:br>
            <a:r>
              <a:rPr lang="nb-NO" dirty="0">
                <a:latin typeface="Basis Grotesque Pro" panose="02000503030000020004" pitchFamily="2" charset="0"/>
              </a:rPr>
              <a:t>This </a:t>
            </a:r>
            <a:r>
              <a:rPr lang="nb-NO" dirty="0" err="1">
                <a:latin typeface="Basis Grotesque Pro" panose="02000503030000020004" pitchFamily="2" charset="0"/>
              </a:rPr>
              <a:t>includes</a:t>
            </a:r>
            <a:r>
              <a:rPr lang="nb-NO" dirty="0">
                <a:latin typeface="Basis Grotesque Pro" panose="02000503030000020004" pitchFamily="2" charset="0"/>
              </a:rPr>
              <a:t> </a:t>
            </a:r>
            <a:r>
              <a:rPr lang="nb-NO" dirty="0" err="1">
                <a:latin typeface="Basis Grotesque Pro" panose="02000503030000020004" pitchFamily="2" charset="0"/>
              </a:rPr>
              <a:t>beneficial</a:t>
            </a:r>
            <a:r>
              <a:rPr lang="nb-NO" dirty="0">
                <a:latin typeface="Basis Grotesque Pro" panose="02000503030000020004" pitchFamily="2" charset="0"/>
              </a:rPr>
              <a:t> </a:t>
            </a:r>
            <a:r>
              <a:rPr lang="nb-NO" dirty="0" err="1">
                <a:latin typeface="Basis Grotesque Pro" panose="02000503030000020004" pitchFamily="2" charset="0"/>
              </a:rPr>
              <a:t>owners</a:t>
            </a:r>
            <a:r>
              <a:rPr lang="nb-NO" dirty="0">
                <a:latin typeface="Basis Grotesque Pro" panose="02000503030000020004" pitchFamily="2" charset="0"/>
              </a:rPr>
              <a:t> (</a:t>
            </a:r>
            <a:r>
              <a:rPr lang="nb-NO" dirty="0" err="1">
                <a:latin typeface="Basis Grotesque Pro" panose="02000503030000020004" pitchFamily="2" charset="0"/>
              </a:rPr>
              <a:t>with</a:t>
            </a:r>
            <a:r>
              <a:rPr lang="nb-NO" dirty="0">
                <a:latin typeface="Basis Grotesque Pro" panose="02000503030000020004" pitchFamily="2" charset="0"/>
              </a:rPr>
              <a:t> a </a:t>
            </a:r>
            <a:r>
              <a:rPr lang="nb-NO" dirty="0" err="1">
                <a:latin typeface="Basis Grotesque Pro" panose="02000503030000020004" pitchFamily="2" charset="0"/>
              </a:rPr>
              <a:t>tightened</a:t>
            </a:r>
            <a:r>
              <a:rPr lang="nb-NO" dirty="0">
                <a:latin typeface="Basis Grotesque Pro" panose="02000503030000020004" pitchFamily="2" charset="0"/>
              </a:rPr>
              <a:t> </a:t>
            </a:r>
            <a:r>
              <a:rPr lang="nb-NO" dirty="0" err="1">
                <a:latin typeface="Basis Grotesque Pro" panose="02000503030000020004" pitchFamily="2" charset="0"/>
              </a:rPr>
              <a:t>threshold</a:t>
            </a:r>
            <a:r>
              <a:rPr lang="nb-NO" dirty="0">
                <a:latin typeface="Basis Grotesque Pro" panose="02000503030000020004" pitchFamily="2" charset="0"/>
              </a:rPr>
              <a:t> </a:t>
            </a:r>
            <a:r>
              <a:rPr lang="nb-NO" dirty="0" err="1">
                <a:latin typeface="Basis Grotesque Pro" panose="02000503030000020004" pitchFamily="2" charset="0"/>
              </a:rPr>
              <a:t>of</a:t>
            </a:r>
            <a:r>
              <a:rPr lang="nb-NO" dirty="0">
                <a:latin typeface="Basis Grotesque Pro" panose="02000503030000020004" pitchFamily="2" charset="0"/>
              </a:rPr>
              <a:t> 5% </a:t>
            </a:r>
            <a:r>
              <a:rPr lang="nb-NO" dirty="0" err="1">
                <a:latin typeface="Basis Grotesque Pro" panose="02000503030000020004" pitchFamily="2" charset="0"/>
              </a:rPr>
              <a:t>ownership</a:t>
            </a:r>
            <a:r>
              <a:rPr lang="nb-NO" dirty="0">
                <a:latin typeface="Basis Grotesque Pro" panose="02000503030000020004" pitchFamily="2" charset="0"/>
              </a:rPr>
              <a:t> or </a:t>
            </a:r>
            <a:r>
              <a:rPr lang="nb-NO" dirty="0" err="1">
                <a:latin typeface="Basis Grotesque Pro" panose="02000503030000020004" pitchFamily="2" charset="0"/>
              </a:rPr>
              <a:t>control</a:t>
            </a:r>
            <a:r>
              <a:rPr lang="nb-NO" dirty="0">
                <a:latin typeface="Basis Grotesque Pro" panose="02000503030000020004" pitchFamily="2" charset="0"/>
              </a:rPr>
              <a:t>), an </a:t>
            </a:r>
            <a:r>
              <a:rPr lang="nb-NO" dirty="0" err="1">
                <a:latin typeface="Basis Grotesque Pro" panose="02000503030000020004" pitchFamily="2" charset="0"/>
              </a:rPr>
              <a:t>ownership</a:t>
            </a:r>
            <a:r>
              <a:rPr lang="nb-NO" dirty="0">
                <a:latin typeface="Basis Grotesque Pro" panose="02000503030000020004" pitchFamily="2" charset="0"/>
              </a:rPr>
              <a:t> </a:t>
            </a:r>
            <a:r>
              <a:rPr lang="nb-NO" dirty="0" err="1">
                <a:latin typeface="Basis Grotesque Pro" panose="02000503030000020004" pitchFamily="2" charset="0"/>
              </a:rPr>
              <a:t>chain</a:t>
            </a:r>
            <a:r>
              <a:rPr lang="nb-NO" dirty="0">
                <a:latin typeface="Basis Grotesque Pro" panose="02000503030000020004" pitchFamily="2" charset="0"/>
              </a:rPr>
              <a:t> </a:t>
            </a:r>
            <a:r>
              <a:rPr lang="nb-NO" dirty="0" err="1">
                <a:latin typeface="Basis Grotesque Pro" panose="02000503030000020004" pitchFamily="2" charset="0"/>
              </a:rPr>
              <a:t>that</a:t>
            </a:r>
            <a:r>
              <a:rPr lang="nb-NO" dirty="0">
                <a:latin typeface="Basis Grotesque Pro" panose="02000503030000020004" pitchFamily="2" charset="0"/>
              </a:rPr>
              <a:t> links </a:t>
            </a:r>
            <a:r>
              <a:rPr lang="nb-NO" dirty="0" err="1">
                <a:latin typeface="Basis Grotesque Pro" panose="02000503030000020004" pitchFamily="2" charset="0"/>
              </a:rPr>
              <a:t>the</a:t>
            </a:r>
            <a:r>
              <a:rPr lang="nb-NO" dirty="0">
                <a:latin typeface="Basis Grotesque Pro" panose="02000503030000020004" pitchFamily="2" charset="0"/>
              </a:rPr>
              <a:t> </a:t>
            </a:r>
            <a:r>
              <a:rPr lang="nb-NO" dirty="0" err="1">
                <a:latin typeface="Basis Grotesque Pro" panose="02000503030000020004" pitchFamily="2" charset="0"/>
              </a:rPr>
              <a:t>company</a:t>
            </a:r>
            <a:r>
              <a:rPr lang="nb-NO" dirty="0">
                <a:latin typeface="Basis Grotesque Pro" panose="02000503030000020004" pitchFamily="2" charset="0"/>
              </a:rPr>
              <a:t> to </a:t>
            </a:r>
            <a:r>
              <a:rPr lang="nb-NO" dirty="0" err="1">
                <a:latin typeface="Basis Grotesque Pro" panose="02000503030000020004" pitchFamily="2" charset="0"/>
              </a:rPr>
              <a:t>beneficial</a:t>
            </a:r>
            <a:r>
              <a:rPr lang="nb-NO" dirty="0">
                <a:latin typeface="Basis Grotesque Pro" panose="02000503030000020004" pitchFamily="2" charset="0"/>
              </a:rPr>
              <a:t> </a:t>
            </a:r>
            <a:r>
              <a:rPr lang="nb-NO" dirty="0" err="1">
                <a:latin typeface="Basis Grotesque Pro" panose="02000503030000020004" pitchFamily="2" charset="0"/>
              </a:rPr>
              <a:t>owners</a:t>
            </a:r>
            <a:r>
              <a:rPr lang="nb-NO" dirty="0">
                <a:latin typeface="Basis Grotesque Pro" panose="02000503030000020004" pitchFamily="2" charset="0"/>
              </a:rPr>
              <a:t>, a </a:t>
            </a:r>
            <a:r>
              <a:rPr lang="nb-NO" dirty="0" err="1">
                <a:latin typeface="Basis Grotesque Pro" panose="02000503030000020004" pitchFamily="2" charset="0"/>
              </a:rPr>
              <a:t>complete</a:t>
            </a:r>
            <a:r>
              <a:rPr lang="nb-NO" dirty="0">
                <a:latin typeface="Basis Grotesque Pro" panose="02000503030000020004" pitchFamily="2" charset="0"/>
              </a:rPr>
              <a:t> </a:t>
            </a:r>
            <a:r>
              <a:rPr lang="nb-NO" dirty="0" err="1">
                <a:latin typeface="Basis Grotesque Pro" panose="02000503030000020004" pitchFamily="2" charset="0"/>
              </a:rPr>
              <a:t>group</a:t>
            </a:r>
            <a:r>
              <a:rPr lang="nb-NO" dirty="0">
                <a:latin typeface="Basis Grotesque Pro" panose="02000503030000020004" pitchFamily="2" charset="0"/>
              </a:rPr>
              <a:t> </a:t>
            </a:r>
            <a:r>
              <a:rPr lang="nb-NO" dirty="0" err="1">
                <a:latin typeface="Basis Grotesque Pro" panose="02000503030000020004" pitchFamily="2" charset="0"/>
              </a:rPr>
              <a:t>structure</a:t>
            </a:r>
            <a:r>
              <a:rPr lang="nb-NO" dirty="0">
                <a:latin typeface="Basis Grotesque Pro" panose="02000503030000020004" pitchFamily="2" charset="0"/>
              </a:rPr>
              <a:t> and </a:t>
            </a:r>
            <a:r>
              <a:rPr lang="nb-NO" dirty="0" err="1">
                <a:latin typeface="Basis Grotesque Pro" panose="02000503030000020004" pitchFamily="2" charset="0"/>
              </a:rPr>
              <a:t>detailed</a:t>
            </a:r>
            <a:r>
              <a:rPr lang="nb-NO" dirty="0">
                <a:latin typeface="Basis Grotesque Pro" panose="02000503030000020004" pitchFamily="2" charset="0"/>
              </a:rPr>
              <a:t> </a:t>
            </a:r>
            <a:r>
              <a:rPr lang="nb-NO" dirty="0" err="1">
                <a:latin typeface="Basis Grotesque Pro" panose="02000503030000020004" pitchFamily="2" charset="0"/>
              </a:rPr>
              <a:t>information</a:t>
            </a:r>
            <a:r>
              <a:rPr lang="nb-NO" dirty="0">
                <a:latin typeface="Basis Grotesque Pro" panose="02000503030000020004" pitchFamily="2" charset="0"/>
              </a:rPr>
              <a:t> </a:t>
            </a:r>
            <a:r>
              <a:rPr lang="nb-NO" dirty="0" err="1">
                <a:latin typeface="Basis Grotesque Pro" panose="02000503030000020004" pitchFamily="2" charset="0"/>
              </a:rPr>
              <a:t>on</a:t>
            </a:r>
            <a:r>
              <a:rPr lang="nb-NO" dirty="0">
                <a:latin typeface="Basis Grotesque Pro" panose="02000503030000020004" pitchFamily="2" charset="0"/>
              </a:rPr>
              <a:t> </a:t>
            </a:r>
            <a:r>
              <a:rPr lang="nb-NO" dirty="0" err="1">
                <a:latin typeface="Basis Grotesque Pro" panose="02000503030000020004" pitchFamily="2" charset="0"/>
              </a:rPr>
              <a:t>financing</a:t>
            </a:r>
            <a:r>
              <a:rPr lang="nb-NO" dirty="0">
                <a:latin typeface="Basis Grotesque Pro" panose="02000503030000020004" pitchFamily="2" charset="0"/>
              </a:rPr>
              <a:t>.</a:t>
            </a:r>
            <a:br>
              <a:rPr lang="nb-NO" dirty="0">
                <a:latin typeface="Basis Grotesque Pro" panose="02000503030000020004" pitchFamily="2" charset="0"/>
              </a:rPr>
            </a:br>
            <a:br>
              <a:rPr lang="nb-NO" dirty="0">
                <a:latin typeface="Basis Grotesque Pro" panose="02000503030000020004" pitchFamily="2" charset="0"/>
              </a:rPr>
            </a:br>
            <a:endParaRPr lang="nb-NO" dirty="0">
              <a:latin typeface="Basis Grotesque Pro" panose="02000503030000020004" pitchFamily="2" charset="0"/>
            </a:endParaRPr>
          </a:p>
          <a:p>
            <a:r>
              <a:rPr lang="nb-NO" b="1" dirty="0" err="1">
                <a:latin typeface="Basis Grotesque Pro" panose="02000503030000020004" pitchFamily="2" charset="0"/>
              </a:rPr>
              <a:t>Instruct</a:t>
            </a:r>
            <a:r>
              <a:rPr lang="nb-NO" b="1" dirty="0">
                <a:latin typeface="Basis Grotesque Pro" panose="02000503030000020004" pitchFamily="2" charset="0"/>
              </a:rPr>
              <a:t> Norwegian </a:t>
            </a:r>
            <a:r>
              <a:rPr lang="nb-NO" b="1" dirty="0" err="1">
                <a:latin typeface="Basis Grotesque Pro" panose="02000503030000020004" pitchFamily="2" charset="0"/>
              </a:rPr>
              <a:t>wind</a:t>
            </a:r>
            <a:r>
              <a:rPr lang="nb-NO" b="1" dirty="0">
                <a:latin typeface="Basis Grotesque Pro" panose="02000503030000020004" pitchFamily="2" charset="0"/>
              </a:rPr>
              <a:t> </a:t>
            </a:r>
            <a:r>
              <a:rPr lang="nb-NO" b="1" dirty="0" err="1">
                <a:latin typeface="Basis Grotesque Pro" panose="02000503030000020004" pitchFamily="2" charset="0"/>
              </a:rPr>
              <a:t>power</a:t>
            </a:r>
            <a:r>
              <a:rPr lang="nb-NO" b="1" dirty="0">
                <a:latin typeface="Basis Grotesque Pro" panose="02000503030000020004" pitchFamily="2" charset="0"/>
              </a:rPr>
              <a:t> </a:t>
            </a:r>
            <a:r>
              <a:rPr lang="nb-NO" b="1" dirty="0" err="1">
                <a:latin typeface="Basis Grotesque Pro" panose="02000503030000020004" pitchFamily="2" charset="0"/>
              </a:rPr>
              <a:t>companies</a:t>
            </a:r>
            <a:r>
              <a:rPr lang="nb-NO" b="1" dirty="0">
                <a:latin typeface="Basis Grotesque Pro" panose="02000503030000020004" pitchFamily="2" charset="0"/>
              </a:rPr>
              <a:t> to </a:t>
            </a:r>
            <a:r>
              <a:rPr lang="nb-NO" b="1" dirty="0" err="1">
                <a:latin typeface="Basis Grotesque Pro" panose="02000503030000020004" pitchFamily="2" charset="0"/>
              </a:rPr>
              <a:t>publish</a:t>
            </a:r>
            <a:r>
              <a:rPr lang="nb-NO" b="1" dirty="0">
                <a:latin typeface="Basis Grotesque Pro" panose="02000503030000020004" pitchFamily="2" charset="0"/>
              </a:rPr>
              <a:t> </a:t>
            </a:r>
            <a:r>
              <a:rPr lang="nb-NO" b="1" dirty="0" err="1">
                <a:latin typeface="Basis Grotesque Pro" panose="02000503030000020004" pitchFamily="2" charset="0"/>
              </a:rPr>
              <a:t>financial</a:t>
            </a:r>
            <a:r>
              <a:rPr lang="nb-NO" b="1" dirty="0">
                <a:latin typeface="Basis Grotesque Pro" panose="02000503030000020004" pitchFamily="2" charset="0"/>
              </a:rPr>
              <a:t> </a:t>
            </a:r>
            <a:r>
              <a:rPr lang="nb-NO" b="1" dirty="0" err="1">
                <a:latin typeface="Basis Grotesque Pro" panose="02000503030000020004" pitchFamily="2" charset="0"/>
              </a:rPr>
              <a:t>key</a:t>
            </a:r>
            <a:r>
              <a:rPr lang="nb-NO" b="1" dirty="0">
                <a:latin typeface="Basis Grotesque Pro" panose="02000503030000020004" pitchFamily="2" charset="0"/>
              </a:rPr>
              <a:t> </a:t>
            </a:r>
            <a:r>
              <a:rPr lang="nb-NO" b="1" dirty="0" err="1">
                <a:latin typeface="Basis Grotesque Pro" panose="02000503030000020004" pitchFamily="2" charset="0"/>
              </a:rPr>
              <a:t>figures</a:t>
            </a:r>
            <a:r>
              <a:rPr lang="nb-NO" b="1" dirty="0">
                <a:latin typeface="Basis Grotesque Pro" panose="02000503030000020004" pitchFamily="2" charset="0"/>
              </a:rPr>
              <a:t>.</a:t>
            </a:r>
          </a:p>
          <a:p>
            <a:r>
              <a:rPr lang="nb-NO" dirty="0">
                <a:latin typeface="Basis Grotesque Pro" panose="02000503030000020004" pitchFamily="2" charset="0"/>
              </a:rPr>
              <a:t>Wind </a:t>
            </a:r>
            <a:r>
              <a:rPr lang="nb-NO" dirty="0" err="1">
                <a:latin typeface="Basis Grotesque Pro" panose="02000503030000020004" pitchFamily="2" charset="0"/>
              </a:rPr>
              <a:t>power</a:t>
            </a:r>
            <a:r>
              <a:rPr lang="nb-NO" dirty="0">
                <a:latin typeface="Basis Grotesque Pro" panose="02000503030000020004" pitchFamily="2" charset="0"/>
              </a:rPr>
              <a:t> </a:t>
            </a:r>
            <a:r>
              <a:rPr lang="nb-NO" dirty="0" err="1">
                <a:latin typeface="Basis Grotesque Pro" panose="02000503030000020004" pitchFamily="2" charset="0"/>
              </a:rPr>
              <a:t>should</a:t>
            </a:r>
            <a:r>
              <a:rPr lang="nb-NO" dirty="0">
                <a:latin typeface="Basis Grotesque Pro" panose="02000503030000020004" pitchFamily="2" charset="0"/>
              </a:rPr>
              <a:t> be </a:t>
            </a:r>
            <a:r>
              <a:rPr lang="nb-NO" dirty="0" err="1">
                <a:latin typeface="Basis Grotesque Pro" panose="02000503030000020004" pitchFamily="2" charset="0"/>
              </a:rPr>
              <a:t>included</a:t>
            </a:r>
            <a:r>
              <a:rPr lang="nb-NO" dirty="0">
                <a:latin typeface="Basis Grotesque Pro" panose="02000503030000020004" pitchFamily="2" charset="0"/>
              </a:rPr>
              <a:t> in a </a:t>
            </a:r>
            <a:r>
              <a:rPr lang="nb-NO" dirty="0" err="1">
                <a:latin typeface="Basis Grotesque Pro" panose="02000503030000020004" pitchFamily="2" charset="0"/>
              </a:rPr>
              <a:t>sector-based</a:t>
            </a:r>
            <a:r>
              <a:rPr lang="nb-NO" dirty="0">
                <a:latin typeface="Basis Grotesque Pro" panose="02000503030000020004" pitchFamily="2" charset="0"/>
              </a:rPr>
              <a:t> </a:t>
            </a:r>
            <a:r>
              <a:rPr lang="nb-NO" dirty="0" err="1">
                <a:latin typeface="Basis Grotesque Pro" panose="02000503030000020004" pitchFamily="2" charset="0"/>
              </a:rPr>
              <a:t>introduction</a:t>
            </a:r>
            <a:r>
              <a:rPr lang="nb-NO" dirty="0">
                <a:latin typeface="Basis Grotesque Pro" panose="02000503030000020004" pitchFamily="2" charset="0"/>
              </a:rPr>
              <a:t> </a:t>
            </a:r>
            <a:r>
              <a:rPr lang="nb-NO" dirty="0" err="1">
                <a:latin typeface="Basis Grotesque Pro" panose="02000503030000020004" pitchFamily="2" charset="0"/>
              </a:rPr>
              <a:t>of</a:t>
            </a:r>
            <a:r>
              <a:rPr lang="nb-NO" dirty="0">
                <a:latin typeface="Basis Grotesque Pro" panose="02000503030000020004" pitchFamily="2" charset="0"/>
              </a:rPr>
              <a:t> country-by-country </a:t>
            </a:r>
            <a:r>
              <a:rPr lang="nb-NO" dirty="0" err="1">
                <a:latin typeface="Basis Grotesque Pro" panose="02000503030000020004" pitchFamily="2" charset="0"/>
              </a:rPr>
              <a:t>reporting</a:t>
            </a:r>
            <a:r>
              <a:rPr lang="nb-NO" dirty="0">
                <a:latin typeface="Basis Grotesque Pro" panose="02000503030000020004" pitchFamily="2" charset="0"/>
              </a:rPr>
              <a:t> (CBCR). This is </a:t>
            </a:r>
            <a:r>
              <a:rPr lang="nb-NO" dirty="0" err="1">
                <a:latin typeface="Basis Grotesque Pro" panose="02000503030000020004" pitchFamily="2" charset="0"/>
              </a:rPr>
              <a:t>already</a:t>
            </a:r>
            <a:r>
              <a:rPr lang="nb-NO" dirty="0">
                <a:latin typeface="Basis Grotesque Pro" panose="02000503030000020004" pitchFamily="2" charset="0"/>
              </a:rPr>
              <a:t> </a:t>
            </a:r>
            <a:r>
              <a:rPr lang="nb-NO" dirty="0" err="1">
                <a:latin typeface="Basis Grotesque Pro" panose="02000503030000020004" pitchFamily="2" charset="0"/>
              </a:rPr>
              <a:t>imposed</a:t>
            </a:r>
            <a:r>
              <a:rPr lang="nb-NO" dirty="0">
                <a:latin typeface="Basis Grotesque Pro" panose="02000503030000020004" pitchFamily="2" charset="0"/>
              </a:rPr>
              <a:t> </a:t>
            </a:r>
            <a:r>
              <a:rPr lang="nb-NO" dirty="0" err="1">
                <a:latin typeface="Basis Grotesque Pro" panose="02000503030000020004" pitchFamily="2" charset="0"/>
              </a:rPr>
              <a:t>on</a:t>
            </a:r>
            <a:r>
              <a:rPr lang="nb-NO" dirty="0">
                <a:latin typeface="Basis Grotesque Pro" panose="02000503030000020004" pitchFamily="2" charset="0"/>
              </a:rPr>
              <a:t> </a:t>
            </a:r>
            <a:r>
              <a:rPr lang="nb-NO" dirty="0" err="1">
                <a:latin typeface="Basis Grotesque Pro" panose="02000503030000020004" pitchFamily="2" charset="0"/>
              </a:rPr>
              <a:t>some</a:t>
            </a:r>
            <a:r>
              <a:rPr lang="nb-NO" dirty="0">
                <a:latin typeface="Basis Grotesque Pro" panose="02000503030000020004" pitchFamily="2" charset="0"/>
              </a:rPr>
              <a:t> </a:t>
            </a:r>
            <a:r>
              <a:rPr lang="nb-NO" dirty="0" err="1">
                <a:latin typeface="Basis Grotesque Pro" panose="02000503030000020004" pitchFamily="2" charset="0"/>
              </a:rPr>
              <a:t>sectors</a:t>
            </a:r>
            <a:r>
              <a:rPr lang="nb-NO" dirty="0">
                <a:latin typeface="Basis Grotesque Pro" panose="02000503030000020004" pitchFamily="2" charset="0"/>
              </a:rPr>
              <a:t> </a:t>
            </a:r>
            <a:r>
              <a:rPr lang="nb-NO" dirty="0" err="1">
                <a:latin typeface="Basis Grotesque Pro" panose="02000503030000020004" pitchFamily="2" charset="0"/>
              </a:rPr>
              <a:t>such</a:t>
            </a:r>
            <a:r>
              <a:rPr lang="nb-NO" dirty="0">
                <a:latin typeface="Basis Grotesque Pro" panose="02000503030000020004" pitchFamily="2" charset="0"/>
              </a:rPr>
              <a:t> as </a:t>
            </a:r>
            <a:r>
              <a:rPr lang="nb-NO" dirty="0" err="1">
                <a:latin typeface="Basis Grotesque Pro" panose="02000503030000020004" pitchFamily="2" charset="0"/>
              </a:rPr>
              <a:t>the</a:t>
            </a:r>
            <a:r>
              <a:rPr lang="nb-NO" dirty="0">
                <a:latin typeface="Basis Grotesque Pro" panose="02000503030000020004" pitchFamily="2" charset="0"/>
              </a:rPr>
              <a:t> </a:t>
            </a:r>
            <a:r>
              <a:rPr lang="nb-NO" dirty="0" err="1">
                <a:latin typeface="Basis Grotesque Pro" panose="02000503030000020004" pitchFamily="2" charset="0"/>
              </a:rPr>
              <a:t>extractive</a:t>
            </a:r>
            <a:r>
              <a:rPr lang="nb-NO" dirty="0">
                <a:latin typeface="Basis Grotesque Pro" panose="02000503030000020004" pitchFamily="2" charset="0"/>
              </a:rPr>
              <a:t> </a:t>
            </a:r>
            <a:r>
              <a:rPr lang="nb-NO" dirty="0" err="1">
                <a:latin typeface="Basis Grotesque Pro" panose="02000503030000020004" pitchFamily="2" charset="0"/>
              </a:rPr>
              <a:t>industries</a:t>
            </a:r>
            <a:r>
              <a:rPr lang="nb-NO" dirty="0">
                <a:latin typeface="Basis Grotesque Pro" panose="02000503030000020004" pitchFamily="2" charset="0"/>
              </a:rPr>
              <a:t> and banks (EU).</a:t>
            </a:r>
          </a:p>
        </p:txBody>
      </p:sp>
      <p:sp>
        <p:nvSpPr>
          <p:cNvPr id="15" name="Tittel 1">
            <a:extLst>
              <a:ext uri="{FF2B5EF4-FFF2-40B4-BE49-F238E27FC236}">
                <a16:creationId xmlns:a16="http://schemas.microsoft.com/office/drawing/2014/main" id="{5A5FFBAE-4F19-F24D-AC69-76B067F68939}"/>
              </a:ext>
            </a:extLst>
          </p:cNvPr>
          <p:cNvSpPr txBox="1">
            <a:spLocks/>
          </p:cNvSpPr>
          <p:nvPr/>
        </p:nvSpPr>
        <p:spPr>
          <a:xfrm>
            <a:off x="231913" y="2129933"/>
            <a:ext cx="515062" cy="8837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b="1" dirty="0">
                <a:solidFill>
                  <a:srgbClr val="439BDB"/>
                </a:solidFill>
                <a:latin typeface="Basis Grotesque Pro" panose="02000503030000020004" pitchFamily="2" charset="0"/>
              </a:rPr>
              <a:t>1</a:t>
            </a:r>
            <a:endParaRPr lang="nb-NO" dirty="0">
              <a:solidFill>
                <a:srgbClr val="439BDB"/>
              </a:solidFill>
              <a:latin typeface="Basis Grotesque Pro" panose="02000503030000020004" pitchFamily="2" charset="0"/>
            </a:endParaRPr>
          </a:p>
        </p:txBody>
      </p:sp>
      <p:sp>
        <p:nvSpPr>
          <p:cNvPr id="17" name="Tittel 1">
            <a:extLst>
              <a:ext uri="{FF2B5EF4-FFF2-40B4-BE49-F238E27FC236}">
                <a16:creationId xmlns:a16="http://schemas.microsoft.com/office/drawing/2014/main" id="{B3FA62B4-63B9-074D-8E3B-BADF5B30BDAC}"/>
              </a:ext>
            </a:extLst>
          </p:cNvPr>
          <p:cNvSpPr txBox="1">
            <a:spLocks/>
          </p:cNvSpPr>
          <p:nvPr/>
        </p:nvSpPr>
        <p:spPr>
          <a:xfrm>
            <a:off x="231913" y="3814918"/>
            <a:ext cx="515062" cy="8837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b="1" dirty="0">
                <a:solidFill>
                  <a:srgbClr val="439BDB"/>
                </a:solidFill>
                <a:latin typeface="Basis Grotesque Pro" panose="02000503030000020004" pitchFamily="2" charset="0"/>
              </a:rPr>
              <a:t>2</a:t>
            </a:r>
            <a:endParaRPr lang="nb-NO" dirty="0">
              <a:solidFill>
                <a:srgbClr val="439BDB"/>
              </a:solidFill>
              <a:latin typeface="Basis Grotesque Pro" panose="02000503030000020004" pitchFamily="2" charset="0"/>
            </a:endParaRPr>
          </a:p>
        </p:txBody>
      </p:sp>
    </p:spTree>
    <p:extLst>
      <p:ext uri="{BB962C8B-B14F-4D97-AF65-F5344CB8AC3E}">
        <p14:creationId xmlns:p14="http://schemas.microsoft.com/office/powerpoint/2010/main" val="369468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BFD"/>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6424B-731E-C94C-BAA8-CD56C707F8BD}"/>
              </a:ext>
            </a:extLst>
          </p:cNvPr>
          <p:cNvSpPr>
            <a:spLocks noGrp="1"/>
          </p:cNvSpPr>
          <p:nvPr>
            <p:ph type="ctrTitle"/>
          </p:nvPr>
        </p:nvSpPr>
        <p:spPr>
          <a:xfrm>
            <a:off x="231912" y="267598"/>
            <a:ext cx="10766287" cy="557902"/>
          </a:xfrm>
        </p:spPr>
        <p:txBody>
          <a:bodyPr anchor="t">
            <a:normAutofit fontScale="90000"/>
          </a:bodyPr>
          <a:lstStyle/>
          <a:p>
            <a:pPr algn="l"/>
            <a:r>
              <a:rPr lang="nb-NO" sz="3200" b="1" dirty="0">
                <a:solidFill>
                  <a:srgbClr val="439BDB"/>
                </a:solidFill>
                <a:latin typeface="Basis Grotesque Pro" panose="02000503030000020004" pitchFamily="2" charset="0"/>
              </a:rPr>
              <a:t>Long and </a:t>
            </a:r>
            <a:r>
              <a:rPr lang="nb-NO" sz="3200" b="1" dirty="0" err="1">
                <a:solidFill>
                  <a:srgbClr val="439BDB"/>
                </a:solidFill>
                <a:latin typeface="Basis Grotesque Pro" panose="02000503030000020004" pitchFamily="2" charset="0"/>
              </a:rPr>
              <a:t>winding</a:t>
            </a:r>
            <a:r>
              <a:rPr lang="nb-NO" sz="3200" b="1" dirty="0">
                <a:solidFill>
                  <a:srgbClr val="439BDB"/>
                </a:solidFill>
                <a:latin typeface="Basis Grotesque Pro" panose="02000503030000020004" pitchFamily="2" charset="0"/>
              </a:rPr>
              <a:t> </a:t>
            </a:r>
            <a:r>
              <a:rPr lang="nb-NO" sz="3200" b="1" dirty="0" err="1">
                <a:solidFill>
                  <a:srgbClr val="439BDB"/>
                </a:solidFill>
                <a:latin typeface="Basis Grotesque Pro" panose="02000503030000020004" pitchFamily="2" charset="0"/>
              </a:rPr>
              <a:t>road</a:t>
            </a:r>
            <a:r>
              <a:rPr lang="nb-NO" sz="3200" b="1" dirty="0">
                <a:solidFill>
                  <a:srgbClr val="439BDB"/>
                </a:solidFill>
                <a:latin typeface="Basis Grotesque Pro" panose="02000503030000020004" pitchFamily="2" charset="0"/>
              </a:rPr>
              <a:t> </a:t>
            </a:r>
            <a:r>
              <a:rPr lang="nb-NO" sz="3200" b="1" dirty="0" err="1">
                <a:solidFill>
                  <a:srgbClr val="439BDB"/>
                </a:solidFill>
                <a:latin typeface="Basis Grotesque Pro" panose="02000503030000020004" pitchFamily="2" charset="0"/>
              </a:rPr>
              <a:t>towards</a:t>
            </a:r>
            <a:r>
              <a:rPr lang="nb-NO" sz="3200" b="1" dirty="0">
                <a:solidFill>
                  <a:srgbClr val="439BDB"/>
                </a:solidFill>
                <a:latin typeface="Basis Grotesque Pro" panose="02000503030000020004" pitchFamily="2" charset="0"/>
              </a:rPr>
              <a:t> </a:t>
            </a:r>
            <a:r>
              <a:rPr lang="nb-NO" sz="3200" b="1" dirty="0" err="1">
                <a:solidFill>
                  <a:srgbClr val="439BDB"/>
                </a:solidFill>
                <a:latin typeface="Basis Grotesque Pro" panose="02000503030000020004" pitchFamily="2" charset="0"/>
              </a:rPr>
              <a:t>ownership</a:t>
            </a:r>
            <a:r>
              <a:rPr lang="nb-NO" sz="3200" b="1" dirty="0">
                <a:solidFill>
                  <a:srgbClr val="439BDB"/>
                </a:solidFill>
                <a:latin typeface="Basis Grotesque Pro" panose="02000503030000020004" pitchFamily="2" charset="0"/>
              </a:rPr>
              <a:t> </a:t>
            </a:r>
            <a:r>
              <a:rPr lang="nb-NO" sz="3200" b="1" dirty="0" err="1">
                <a:solidFill>
                  <a:srgbClr val="439BDB"/>
                </a:solidFill>
                <a:latin typeface="Basis Grotesque Pro" panose="02000503030000020004" pitchFamily="2" charset="0"/>
              </a:rPr>
              <a:t>transparency</a:t>
            </a:r>
            <a:r>
              <a:rPr lang="nb-NO" sz="3200" b="1" dirty="0">
                <a:solidFill>
                  <a:srgbClr val="439BDB"/>
                </a:solidFill>
                <a:latin typeface="Basis Grotesque Pro" panose="02000503030000020004" pitchFamily="2" charset="0"/>
              </a:rPr>
              <a:t> in Norway</a:t>
            </a:r>
            <a:endParaRPr lang="nb-NO" sz="3200" dirty="0">
              <a:solidFill>
                <a:srgbClr val="439BDB"/>
              </a:solidFill>
              <a:latin typeface="Basis Grotesque Pro" panose="02000503030000020004" pitchFamily="2" charset="0"/>
            </a:endParaRPr>
          </a:p>
        </p:txBody>
      </p:sp>
      <p:graphicFrame>
        <p:nvGraphicFramePr>
          <p:cNvPr id="8" name="Diagram 7" descr="Placeholder Timeline&#10;">
            <a:extLst>
              <a:ext uri="{FF2B5EF4-FFF2-40B4-BE49-F238E27FC236}">
                <a16:creationId xmlns:a16="http://schemas.microsoft.com/office/drawing/2014/main" id="{50D67799-1225-3E48-9AAA-85951C8C95A4}"/>
              </a:ext>
            </a:extLst>
          </p:cNvPr>
          <p:cNvGraphicFramePr/>
          <p:nvPr>
            <p:extLst>
              <p:ext uri="{D42A27DB-BD31-4B8C-83A1-F6EECF244321}">
                <p14:modId xmlns:p14="http://schemas.microsoft.com/office/powerpoint/2010/main" val="2500940527"/>
              </p:ext>
            </p:extLst>
          </p:nvPr>
        </p:nvGraphicFramePr>
        <p:xfrm>
          <a:off x="887130" y="3454400"/>
          <a:ext cx="10972077" cy="340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de 4">
            <a:extLst>
              <a:ext uri="{FF2B5EF4-FFF2-40B4-BE49-F238E27FC236}">
                <a16:creationId xmlns:a16="http://schemas.microsoft.com/office/drawing/2014/main" id="{D252A6AF-F9E6-0D4E-9031-BD7EB6185C7D}"/>
              </a:ext>
            </a:extLst>
          </p:cNvPr>
          <p:cNvPicPr>
            <a:picLocks noChangeAspect="1"/>
          </p:cNvPicPr>
          <p:nvPr/>
        </p:nvPicPr>
        <p:blipFill>
          <a:blip r:embed="rId8"/>
          <a:stretch>
            <a:fillRect/>
          </a:stretch>
        </p:blipFill>
        <p:spPr>
          <a:xfrm>
            <a:off x="10767904" y="267598"/>
            <a:ext cx="1091303" cy="1091303"/>
          </a:xfrm>
          <a:prstGeom prst="rect">
            <a:avLst/>
          </a:prstGeom>
        </p:spPr>
      </p:pic>
      <p:sp>
        <p:nvSpPr>
          <p:cNvPr id="11" name="TekstSylinder 10">
            <a:extLst>
              <a:ext uri="{FF2B5EF4-FFF2-40B4-BE49-F238E27FC236}">
                <a16:creationId xmlns:a16="http://schemas.microsoft.com/office/drawing/2014/main" id="{FDF7FD7D-B7A0-954B-BFEF-DCDA0080F9F4}"/>
              </a:ext>
            </a:extLst>
          </p:cNvPr>
          <p:cNvSpPr txBox="1"/>
          <p:nvPr/>
        </p:nvSpPr>
        <p:spPr>
          <a:xfrm>
            <a:off x="456243" y="1206500"/>
            <a:ext cx="430887" cy="2705100"/>
          </a:xfrm>
          <a:prstGeom prst="rect">
            <a:avLst/>
          </a:prstGeom>
          <a:solidFill>
            <a:srgbClr val="F1F2F2"/>
          </a:solidFill>
        </p:spPr>
        <p:txBody>
          <a:bodyPr vert="vert270" wrap="square" rtlCol="0">
            <a:spAutoFit/>
          </a:bodyPr>
          <a:lstStyle/>
          <a:p>
            <a:pPr algn="ctr"/>
            <a:r>
              <a:rPr lang="nb-NO" sz="1600" dirty="0" err="1"/>
              <a:t>Beneficial</a:t>
            </a:r>
            <a:r>
              <a:rPr lang="nb-NO" sz="1600" dirty="0"/>
              <a:t> </a:t>
            </a:r>
            <a:r>
              <a:rPr lang="nb-NO" sz="1600" dirty="0" err="1"/>
              <a:t>ownership</a:t>
            </a:r>
            <a:r>
              <a:rPr lang="nb-NO" sz="1600" dirty="0"/>
              <a:t> </a:t>
            </a:r>
            <a:r>
              <a:rPr lang="nb-NO" sz="1600" dirty="0" err="1"/>
              <a:t>registry</a:t>
            </a:r>
            <a:endParaRPr lang="nb-NO" sz="1600" dirty="0"/>
          </a:p>
        </p:txBody>
      </p:sp>
      <p:graphicFrame>
        <p:nvGraphicFramePr>
          <p:cNvPr id="13" name="Diagram 12" descr="Placeholder Timeline&#10;">
            <a:extLst>
              <a:ext uri="{FF2B5EF4-FFF2-40B4-BE49-F238E27FC236}">
                <a16:creationId xmlns:a16="http://schemas.microsoft.com/office/drawing/2014/main" id="{9DE67B54-C6E3-5E43-A19F-1407304B9EFF}"/>
              </a:ext>
            </a:extLst>
          </p:cNvPr>
          <p:cNvGraphicFramePr/>
          <p:nvPr>
            <p:extLst>
              <p:ext uri="{D42A27DB-BD31-4B8C-83A1-F6EECF244321}">
                <p14:modId xmlns:p14="http://schemas.microsoft.com/office/powerpoint/2010/main" val="2200309095"/>
              </p:ext>
            </p:extLst>
          </p:nvPr>
        </p:nvGraphicFramePr>
        <p:xfrm>
          <a:off x="887130" y="1003302"/>
          <a:ext cx="10972077" cy="29591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TekstSylinder 14">
            <a:extLst>
              <a:ext uri="{FF2B5EF4-FFF2-40B4-BE49-F238E27FC236}">
                <a16:creationId xmlns:a16="http://schemas.microsoft.com/office/drawing/2014/main" id="{EC842378-C8F4-FA40-A6A3-DE90A5B9E622}"/>
              </a:ext>
            </a:extLst>
          </p:cNvPr>
          <p:cNvSpPr txBox="1"/>
          <p:nvPr/>
        </p:nvSpPr>
        <p:spPr>
          <a:xfrm>
            <a:off x="456243" y="3911600"/>
            <a:ext cx="430887" cy="2774950"/>
          </a:xfrm>
          <a:prstGeom prst="rect">
            <a:avLst/>
          </a:prstGeom>
          <a:solidFill>
            <a:srgbClr val="F8DBD3"/>
          </a:solidFill>
        </p:spPr>
        <p:txBody>
          <a:bodyPr vert="vert270" wrap="square" rtlCol="0">
            <a:spAutoFit/>
          </a:bodyPr>
          <a:lstStyle/>
          <a:p>
            <a:pPr algn="ctr"/>
            <a:r>
              <a:rPr lang="nb-NO" sz="1600" dirty="0" err="1"/>
              <a:t>Shareholder</a:t>
            </a:r>
            <a:r>
              <a:rPr lang="nb-NO" sz="1600" dirty="0"/>
              <a:t> </a:t>
            </a:r>
            <a:r>
              <a:rPr lang="nb-NO" sz="1600" dirty="0" err="1"/>
              <a:t>registry</a:t>
            </a:r>
            <a:endParaRPr lang="nb-NO" sz="1600" dirty="0"/>
          </a:p>
        </p:txBody>
      </p:sp>
      <p:sp>
        <p:nvSpPr>
          <p:cNvPr id="16" name="TekstSylinder 15">
            <a:extLst>
              <a:ext uri="{FF2B5EF4-FFF2-40B4-BE49-F238E27FC236}">
                <a16:creationId xmlns:a16="http://schemas.microsoft.com/office/drawing/2014/main" id="{285D2EAA-28CF-4040-A320-95A6F67EE6D3}"/>
              </a:ext>
            </a:extLst>
          </p:cNvPr>
          <p:cNvSpPr txBox="1"/>
          <p:nvPr/>
        </p:nvSpPr>
        <p:spPr>
          <a:xfrm>
            <a:off x="11859207" y="4694535"/>
            <a:ext cx="332793" cy="923330"/>
          </a:xfrm>
          <a:prstGeom prst="rect">
            <a:avLst/>
          </a:prstGeom>
          <a:noFill/>
        </p:spPr>
        <p:txBody>
          <a:bodyPr wrap="square" rtlCol="0">
            <a:spAutoFit/>
          </a:bodyPr>
          <a:lstStyle/>
          <a:p>
            <a:r>
              <a:rPr lang="nb-NO" dirty="0"/>
              <a:t>???</a:t>
            </a:r>
          </a:p>
        </p:txBody>
      </p:sp>
    </p:spTree>
    <p:extLst>
      <p:ext uri="{BB962C8B-B14F-4D97-AF65-F5344CB8AC3E}">
        <p14:creationId xmlns:p14="http://schemas.microsoft.com/office/powerpoint/2010/main" val="230087893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2748</TotalTime>
  <Words>1421</Words>
  <Application>Microsoft Macintosh PowerPoint</Application>
  <PresentationFormat>Widescreen</PresentationFormat>
  <Paragraphs>97</Paragraphs>
  <Slides>10</Slides>
  <Notes>8</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10</vt:i4>
      </vt:variant>
    </vt:vector>
  </HeadingPairs>
  <TitlesOfParts>
    <vt:vector size="15" baseType="lpstr">
      <vt:lpstr>Arial</vt:lpstr>
      <vt:lpstr>Basis Grotesque Pro</vt:lpstr>
      <vt:lpstr>Calibri</vt:lpstr>
      <vt:lpstr>Calibri Light</vt:lpstr>
      <vt:lpstr>Office-tema</vt:lpstr>
      <vt:lpstr>Experience with identifying business owners in Norway  Lessons from our study on ownership structures and use of tax havens in wind power in Norway. </vt:lpstr>
      <vt:lpstr>Outline</vt:lpstr>
      <vt:lpstr>Background on the path towards ownership transparency in Norway  </vt:lpstr>
      <vt:lpstr>Background on Wind Power report.</vt:lpstr>
      <vt:lpstr>Method   </vt:lpstr>
      <vt:lpstr>Findings - ownership</vt:lpstr>
      <vt:lpstr>Findings – risk of aggressive tax planning   The combination of extensive use of tax haven corporate structures, high level of debt financing by foreign investments and that these pay much higher interest rates per borrowed kroner, causes us to believe that the risk of corporate profit shifting using debt and interest payments to be very high. </vt:lpstr>
      <vt:lpstr>Transparency recommendations </vt:lpstr>
      <vt:lpstr>Long and winding road towards ownership transparency in Norway</vt:lpstr>
      <vt:lpstr>PowerPoint-presentasjon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Peter Ringstad</dc:creator>
  <cp:lastModifiedBy>Peter Ringstad</cp:lastModifiedBy>
  <cp:revision>42</cp:revision>
  <cp:lastPrinted>2022-06-13T07:43:46Z</cp:lastPrinted>
  <dcterms:created xsi:type="dcterms:W3CDTF">2021-04-15T10:42:45Z</dcterms:created>
  <dcterms:modified xsi:type="dcterms:W3CDTF">2022-06-13T13:59:46Z</dcterms:modified>
</cp:coreProperties>
</file>