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71" r:id="rId3"/>
    <p:sldId id="278" r:id="rId4"/>
    <p:sldId id="280" r:id="rId5"/>
    <p:sldId id="281" r:id="rId6"/>
    <p:sldId id="282" r:id="rId7"/>
    <p:sldId id="276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859"/>
    <a:srgbClr val="92D050"/>
    <a:srgbClr val="FF4F4F"/>
    <a:srgbClr val="009FEE"/>
    <a:srgbClr val="FF69E6"/>
    <a:srgbClr val="FF17DA"/>
    <a:srgbClr val="A0A0A0"/>
    <a:srgbClr val="2BACE2"/>
    <a:srgbClr val="1B335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86" d="100"/>
          <a:sy n="86" d="100"/>
        </p:scale>
        <p:origin x="658" y="58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an&#269;&#237;k\Documents\JI\TIS\RPVS\Kontrola_RPV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sk-SK" sz="2000" b="1" dirty="0">
                <a:solidFill>
                  <a:srgbClr val="1B335F"/>
                </a:solidFill>
                <a:latin typeface="Ubuntu" panose="020B0504030602030204" pitchFamily="34" charset="0"/>
              </a:rPr>
              <a:t>KONTROLA PLNENIA</a:t>
            </a:r>
            <a:r>
              <a:rPr lang="sk-SK" sz="2000" b="1" baseline="0" dirty="0">
                <a:solidFill>
                  <a:srgbClr val="1B335F"/>
                </a:solidFill>
                <a:latin typeface="Ubuntu" panose="020B0504030602030204" pitchFamily="34" charset="0"/>
              </a:rPr>
              <a:t> POVINNOSTI ZÁPISU DO RPVS</a:t>
            </a:r>
            <a:endParaRPr lang="en-US" sz="2000" b="1" dirty="0">
              <a:solidFill>
                <a:srgbClr val="1B335F"/>
              </a:solidFill>
              <a:latin typeface="Ubuntu" panose="020B0504030602030204" pitchFamily="34" charset="0"/>
            </a:endParaRPr>
          </a:p>
        </c:rich>
      </c:tx>
      <c:layout>
        <c:manualLayout>
          <c:xMode val="edge"/>
          <c:yMode val="edge"/>
          <c:x val="0.12868796930752158"/>
          <c:y val="1.5957266518409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8.1107666971492812E-2"/>
          <c:y val="0.14198960954622941"/>
          <c:w val="0.88771455604248561"/>
          <c:h val="0.66227074708444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'Stĺpcové grafy'!$B$28:$C$28</c:f>
              <c:strCache>
                <c:ptCount val="2"/>
                <c:pt idx="0">
                  <c:v>Počet zmlúv, ktoré mali byť zapísané</c:v>
                </c:pt>
              </c:strCache>
            </c:strRef>
          </c:tx>
          <c:spPr>
            <a:solidFill>
              <a:srgbClr val="2BACE2"/>
            </a:solidFill>
            <a:ln>
              <a:noFill/>
            </a:ln>
            <a:effectLst/>
          </c:spPr>
          <c:invertIfNegative val="0"/>
          <c:cat>
            <c:numRef>
              <c:f>'Stĺpcové grafy'!$D$27:$F$27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'Stĺpcové grafy'!$D$28:$F$28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7-438E-A5EE-DD4CCE4B8813}"/>
            </c:ext>
          </c:extLst>
        </c:ser>
        <c:ser>
          <c:idx val="1"/>
          <c:order val="1"/>
          <c:tx>
            <c:strRef>
              <c:f>'Stĺpcové grafy'!$B$29:$C$29</c:f>
              <c:strCache>
                <c:ptCount val="2"/>
                <c:pt idx="0">
                  <c:v>Objem zmluvného čerpania</c:v>
                </c:pt>
              </c:strCache>
            </c:strRef>
          </c:tx>
          <c:spPr>
            <a:solidFill>
              <a:srgbClr val="1B155F"/>
            </a:solidFill>
            <a:ln>
              <a:noFill/>
            </a:ln>
            <a:effectLst/>
          </c:spPr>
          <c:invertIfNegative val="0"/>
          <c:cat>
            <c:numRef>
              <c:f>'Stĺpcové grafy'!$D$27:$F$27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'Stĺpcové grafy'!$D$29:$F$29</c:f>
              <c:numCache>
                <c:formatCode>General</c:formatCode>
                <c:ptCount val="3"/>
                <c:pt idx="0">
                  <c:v>13.3</c:v>
                </c:pt>
                <c:pt idx="1">
                  <c:v>5.5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7-438E-A5EE-DD4CCE4B8813}"/>
            </c:ext>
          </c:extLst>
        </c:ser>
        <c:ser>
          <c:idx val="2"/>
          <c:order val="2"/>
          <c:tx>
            <c:strRef>
              <c:f>'Stĺpcové grafy'!$B$30:$C$30</c:f>
              <c:strCache>
                <c:ptCount val="2"/>
                <c:pt idx="0">
                  <c:v>Objem zmluvného čerpania</c:v>
                </c:pt>
              </c:strCache>
            </c:strRef>
          </c:tx>
          <c:spPr>
            <a:solidFill>
              <a:srgbClr val="F06C50"/>
            </a:solidFill>
            <a:ln>
              <a:noFill/>
            </a:ln>
            <a:effectLst/>
          </c:spPr>
          <c:invertIfNegative val="0"/>
          <c:cat>
            <c:numRef>
              <c:f>'Stĺpcové grafy'!$D$27:$F$27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'Stĺpcové grafy'!$D$30:$F$30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2E97-438E-A5EE-DD4CCE4B8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762576"/>
        <c:axId val="229437440"/>
      </c:barChart>
      <c:catAx>
        <c:axId val="2787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sk-SK"/>
          </a:p>
        </c:txPr>
        <c:crossAx val="229437440"/>
        <c:crosses val="autoZero"/>
        <c:auto val="1"/>
        <c:lblAlgn val="ctr"/>
        <c:lblOffset val="100"/>
        <c:noMultiLvlLbl val="0"/>
      </c:catAx>
      <c:valAx>
        <c:axId val="2294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sk-SK"/>
          </a:p>
        </c:txPr>
        <c:crossAx val="27876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6.5903096954509646E-2"/>
          <c:y val="0.9060675920664556"/>
          <c:w val="0.60497951330744293"/>
          <c:h val="5.49449360067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0.77525</cdr:x>
      <cdr:y>0.86911</cdr:y>
    </cdr:from>
    <cdr:to>
      <cdr:x>0.9653</cdr:x>
      <cdr:y>1</cdr:y>
    </cdr:to>
    <cdr:pic>
      <cdr:nvPicPr>
        <cdr:cNvPr id="3" name="Obrázok 2">
          <a:extLst xmlns:a="http://schemas.openxmlformats.org/drawingml/2006/main">
            <a:ext uri="{FF2B5EF4-FFF2-40B4-BE49-F238E27FC236}">
              <a16:creationId xmlns:a16="http://schemas.microsoft.com/office/drawing/2014/main" id="{0793F8CD-1E2E-94AE-DDED-F10146336684}"/>
            </a:ext>
          </a:extLst>
        </cdr:cNvPr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91125" y="2834481"/>
          <a:ext cx="1272596" cy="4268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600" y="0"/>
            <a:ext cx="1645810" cy="14751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ransparency.blog.sme.s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380" y="2244195"/>
            <a:ext cx="7543800" cy="2247528"/>
          </a:xfrm>
        </p:spPr>
        <p:txBody>
          <a:bodyPr/>
          <a:lstStyle/>
          <a:p>
            <a:pPr algn="ctr"/>
            <a:r>
              <a:rPr lang="sk-SK" dirty="0">
                <a:latin typeface="Ubuntu" panose="020B0804030602030204" pitchFamily="34" charset="0"/>
              </a:rPr>
              <a:t>Šesť rokov kontroly Registra partnerov verejného sektora</a:t>
            </a:r>
            <a:endParaRPr lang="en-US" sz="2300" dirty="0">
              <a:latin typeface="Ubuntu" panose="020B08040306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778" y="4975031"/>
            <a:ext cx="7543800" cy="292324"/>
          </a:xfrm>
          <a:ln>
            <a:noFill/>
          </a:ln>
        </p:spPr>
        <p:txBody>
          <a:bodyPr/>
          <a:lstStyle/>
          <a:p>
            <a:pPr algn="ctr"/>
            <a:r>
              <a:rPr lang="sk-SK" sz="2000" dirty="0">
                <a:latin typeface="Ubuntu" panose="020B0804030602030204" pitchFamily="34" charset="0"/>
              </a:rPr>
              <a:t>KOMU TEČÚ  VEREJNÉ PENIAZE</a:t>
            </a:r>
            <a:endParaRPr lang="en-US" sz="2000" dirty="0">
              <a:latin typeface="Ubuntu" panose="020B08040306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5791200"/>
            <a:ext cx="7846640" cy="533400"/>
          </a:xfrm>
        </p:spPr>
        <p:txBody>
          <a:bodyPr/>
          <a:lstStyle/>
          <a:p>
            <a:r>
              <a:rPr lang="sk-SK" sz="1400" dirty="0">
                <a:latin typeface="Ubuntu" panose="020B0804030602030204" pitchFamily="34" charset="0"/>
              </a:rPr>
              <a:t>Ján Ivančík</a:t>
            </a:r>
          </a:p>
          <a:p>
            <a:r>
              <a:rPr lang="sk-SK" sz="1400" dirty="0">
                <a:latin typeface="Ubuntu" panose="020B0804030602030204" pitchFamily="34" charset="0"/>
              </a:rPr>
              <a:t>2022	</a:t>
            </a:r>
            <a:endParaRPr lang="en-US" sz="1400" dirty="0">
              <a:latin typeface="Ubuntu" panose="020B08040306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4869160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2778" y="5643017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98" y="358234"/>
            <a:ext cx="2949374" cy="1042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B3190C73-360E-4596-9A9D-28C6B7C668A3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2"/>
          <a:stretch>
            <a:fillRect/>
          </a:stretch>
        </p:blipFill>
        <p:spPr>
          <a:xfrm>
            <a:off x="540000" y="1556792"/>
            <a:ext cx="5001924" cy="451043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8469DEF-F917-4163-9A51-8F2B1E56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dirty="0"/>
              <a:t>Analýzy TIS</a:t>
            </a:r>
            <a:endParaRPr lang="en-GB" sz="27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F0BFB38-73E5-4646-B77B-C01865940ED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724128" y="1473200"/>
            <a:ext cx="3161804" cy="3911599"/>
          </a:xfrm>
        </p:spPr>
        <p:txBody>
          <a:bodyPr/>
          <a:lstStyle/>
          <a:p>
            <a:r>
              <a:rPr lang="sk-SK" sz="2700" dirty="0">
                <a:latin typeface="Ubuntu" panose="020B0504030602030204" pitchFamily="34" charset="0"/>
              </a:rPr>
              <a:t>Kontrola dodržiavania zápisu partnerov verejného sektora </a:t>
            </a:r>
          </a:p>
          <a:p>
            <a:endParaRPr lang="sk-SK" sz="2700" dirty="0">
              <a:latin typeface="Ubuntu" panose="020B0504030602030204" pitchFamily="34" charset="0"/>
            </a:endParaRPr>
          </a:p>
          <a:p>
            <a:r>
              <a:rPr lang="sk-SK" sz="2700" dirty="0">
                <a:latin typeface="Ubuntu" panose="020B0504030602030204" pitchFamily="34" charset="0"/>
              </a:rPr>
              <a:t>Neziskový sektor a sociálne služby</a:t>
            </a:r>
          </a:p>
          <a:p>
            <a:endParaRPr lang="sk-SK" sz="2700" dirty="0">
              <a:latin typeface="Ubuntu" panose="020B0504030602030204" pitchFamily="34" charset="0"/>
            </a:endParaRPr>
          </a:p>
          <a:p>
            <a:r>
              <a:rPr lang="sk-SK" sz="2700" dirty="0">
                <a:latin typeface="Ubuntu" panose="020B0504030602030204" pitchFamily="34" charset="0"/>
              </a:rPr>
              <a:t>Podrobná štúdia navrhovaných zlepšení</a:t>
            </a:r>
          </a:p>
        </p:txBody>
      </p:sp>
    </p:spTree>
    <p:extLst>
      <p:ext uri="{BB962C8B-B14F-4D97-AF65-F5344CB8AC3E}">
        <p14:creationId xmlns:p14="http://schemas.microsoft.com/office/powerpoint/2010/main" val="320786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AEA57F9-8F1D-4983-8BEB-7412EEA3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Kontrola PVS</a:t>
            </a:r>
            <a:endParaRPr lang="en-GB" dirty="0"/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513168531"/>
              </p:ext>
            </p:extLst>
          </p:nvPr>
        </p:nvGraphicFramePr>
        <p:xfrm>
          <a:off x="540000" y="1772816"/>
          <a:ext cx="8136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49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516B130-D8A7-4555-917B-17C02964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Priestupkové Konanie = 0 Bodov</a:t>
            </a:r>
            <a:endParaRPr lang="en-GB" dirty="0"/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C031D8F8-5237-45FB-9742-F50C157CC87F}"/>
              </a:ext>
            </a:extLst>
          </p:cNvPr>
          <p:cNvSpPr txBox="1">
            <a:spLocks/>
          </p:cNvSpPr>
          <p:nvPr/>
        </p:nvSpPr>
        <p:spPr>
          <a:xfrm>
            <a:off x="540000" y="1465796"/>
            <a:ext cx="4536056" cy="4154264"/>
          </a:xfrm>
          <a:prstGeom prst="rect">
            <a:avLst/>
          </a:prstGeom>
        </p:spPr>
        <p:txBody>
          <a:bodyPr lIns="0" tIns="0" bIns="0"/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700" dirty="0">
                <a:latin typeface="Ubuntu" panose="020B0504030602030204" pitchFamily="34" charset="0"/>
              </a:rPr>
              <a:t>Priestupku sa dopustí ten, kto uzavrie zmluvu s partnerom verejného sektora podľa osobitného predpisu, ak partner verejného sektora nebol ku dňu uzavretia zmluvy zapísaný do registra partnerov verejného sektora. </a:t>
            </a:r>
          </a:p>
          <a:p>
            <a:pPr algn="just"/>
            <a:endParaRPr lang="sk-SK" sz="1700" dirty="0">
              <a:latin typeface="Ubuntu" panose="020B0504030602030204" pitchFamily="34" charset="0"/>
            </a:endParaRPr>
          </a:p>
          <a:p>
            <a:pPr algn="just"/>
            <a:r>
              <a:rPr lang="sk-SK" sz="1700" dirty="0">
                <a:latin typeface="Ubuntu" panose="020B0504030602030204" pitchFamily="34" charset="0"/>
              </a:rPr>
              <a:t>Za priestupok podľa odseku 1 možno uložiť pokutu od 1 000 eur do 100 000 eur.</a:t>
            </a:r>
          </a:p>
          <a:p>
            <a:pPr algn="just"/>
            <a:endParaRPr lang="sk-SK" sz="1700" dirty="0">
              <a:latin typeface="Ubuntu" panose="020B0504030602030204" pitchFamily="34" charset="0"/>
            </a:endParaRPr>
          </a:p>
          <a:p>
            <a:pPr algn="just"/>
            <a:r>
              <a:rPr lang="sk-SK" sz="1700" dirty="0">
                <a:latin typeface="Ubuntu" panose="020B0504030602030204" pitchFamily="34" charset="0"/>
              </a:rPr>
              <a:t>0 uložených pokút</a:t>
            </a:r>
          </a:p>
          <a:p>
            <a:pPr algn="just"/>
            <a:endParaRPr lang="sk-SK" sz="1700" dirty="0">
              <a:latin typeface="Ubuntu" panose="020B0504030602030204" pitchFamily="34" charset="0"/>
            </a:endParaRPr>
          </a:p>
          <a:p>
            <a:pPr algn="just"/>
            <a:r>
              <a:rPr lang="sk-SK" sz="1700" dirty="0">
                <a:latin typeface="Ubuntu" panose="020B0504030602030204" pitchFamily="34" charset="0"/>
              </a:rPr>
              <a:t>Problémom je aj odbornosť</a:t>
            </a:r>
          </a:p>
          <a:p>
            <a:pPr algn="just"/>
            <a:endParaRPr lang="sk-SK" sz="1700" dirty="0">
              <a:latin typeface="Ubuntu" panose="020B0504030602030204" pitchFamily="34" charset="0"/>
            </a:endParaRPr>
          </a:p>
          <a:p>
            <a:pPr algn="just"/>
            <a:r>
              <a:rPr lang="sk-SK" sz="1700" dirty="0">
                <a:latin typeface="Ubuntu" panose="020B0504030602030204" pitchFamily="34" charset="0"/>
              </a:rPr>
              <a:t>Presun kompetencií z okresných úradov na registrový súd OS Žilina?</a:t>
            </a:r>
          </a:p>
          <a:p>
            <a:endParaRPr lang="sk-SK" sz="17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sk-SK" sz="1700" dirty="0">
              <a:latin typeface="Ubuntu" panose="020B0504030602030204" pitchFamily="34" charset="0"/>
            </a:endParaRPr>
          </a:p>
          <a:p>
            <a:endParaRPr lang="sk-SK" sz="1700" dirty="0">
              <a:latin typeface="Ubuntu" panose="020B0504030602030204" pitchFamily="34" charset="0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2ED1A4BC-0858-4DA8-926D-2EC2DB87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56656"/>
            <a:ext cx="3920032" cy="37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6CAA501-E6AC-4296-83A3-B767C50D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Väčšia štátna kontrola</a:t>
            </a:r>
            <a:endParaRPr lang="en-GB" dirty="0"/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67354672-41F6-4155-AD3D-6B64B76C8AC7}"/>
              </a:ext>
            </a:extLst>
          </p:cNvPr>
          <p:cNvSpPr txBox="1">
            <a:spLocks/>
          </p:cNvSpPr>
          <p:nvPr/>
        </p:nvSpPr>
        <p:spPr>
          <a:xfrm>
            <a:off x="540000" y="1609083"/>
            <a:ext cx="3743968" cy="4513684"/>
          </a:xfrm>
          <a:prstGeom prst="rect">
            <a:avLst/>
          </a:prstGeom>
        </p:spPr>
        <p:txBody>
          <a:bodyPr lIns="0" tIns="0" bIns="0"/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dirty="0">
                <a:latin typeface="Ubuntu" panose="020B0504030602030204" pitchFamily="34" charset="0"/>
              </a:rPr>
              <a:t>Štátne orgány nepodávajú informácie o porušení povinností, týkajúcich sa zápisu do registra</a:t>
            </a:r>
          </a:p>
          <a:p>
            <a:pPr algn="just"/>
            <a:endParaRPr lang="sk-SK" sz="1800" dirty="0">
              <a:latin typeface="Ubuntu" panose="020B0504030602030204" pitchFamily="34" charset="0"/>
            </a:endParaRPr>
          </a:p>
          <a:p>
            <a:pPr algn="just"/>
            <a:r>
              <a:rPr lang="sk-SK" sz="1800" dirty="0">
                <a:latin typeface="Ubuntu" panose="020B0504030602030204" pitchFamily="34" charset="0"/>
              </a:rPr>
              <a:t>Automatizovaná kontrola naprieč registrami</a:t>
            </a:r>
          </a:p>
          <a:p>
            <a:pPr algn="just"/>
            <a:endParaRPr lang="sk-SK" sz="1800" dirty="0">
              <a:latin typeface="Ubuntu" panose="020B0504030602030204" pitchFamily="34" charset="0"/>
            </a:endParaRPr>
          </a:p>
          <a:p>
            <a:pPr algn="just"/>
            <a:r>
              <a:rPr lang="sk-SK" sz="1800" dirty="0">
                <a:latin typeface="Ubuntu" panose="020B0504030602030204" pitchFamily="34" charset="0"/>
              </a:rPr>
              <a:t>Nedostatočné kapacity na ex </a:t>
            </a:r>
            <a:r>
              <a:rPr lang="sk-SK" sz="1800" dirty="0" err="1">
                <a:latin typeface="Ubuntu" panose="020B0504030602030204" pitchFamily="34" charset="0"/>
              </a:rPr>
              <a:t>offo</a:t>
            </a:r>
            <a:r>
              <a:rPr lang="sk-SK" sz="1800" dirty="0">
                <a:latin typeface="Ubuntu" panose="020B0504030602030204" pitchFamily="34" charset="0"/>
              </a:rPr>
              <a:t> kontrolu zo strany OS Žilina</a:t>
            </a:r>
          </a:p>
          <a:p>
            <a:pPr algn="just"/>
            <a:endParaRPr lang="sk-SK" sz="1800" dirty="0">
              <a:latin typeface="Ubuntu" panose="020B0504030602030204" pitchFamily="34" charset="0"/>
            </a:endParaRPr>
          </a:p>
          <a:p>
            <a:pPr algn="just"/>
            <a:r>
              <a:rPr lang="sk-SK" sz="1800" dirty="0">
                <a:latin typeface="Ubuntu" panose="020B0504030602030204" pitchFamily="34" charset="0"/>
              </a:rPr>
              <a:t>Cezhraničná spolupráca – efektívnejšia kontrola </a:t>
            </a:r>
          </a:p>
          <a:p>
            <a:endParaRPr lang="sk-SK" sz="18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Ubuntu" panose="020B0504030602030204" pitchFamily="34" charset="0"/>
            </a:endParaRPr>
          </a:p>
          <a:p>
            <a:endParaRPr lang="sk-SK" sz="1800" dirty="0">
              <a:latin typeface="Ubuntu" panose="020B0504030602030204" pitchFamily="34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2F5708A-1309-4748-9D81-3414FD4A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4573942" cy="4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330892-83AA-4519-A1A5-1908AC73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Neziskový sektor</a:t>
            </a:r>
            <a:endParaRPr lang="en-GB" dirty="0"/>
          </a:p>
        </p:txBody>
      </p:sp>
      <p:sp>
        <p:nvSpPr>
          <p:cNvPr id="9" name="Zástupný objekt pre obsah 3">
            <a:extLst>
              <a:ext uri="{FF2B5EF4-FFF2-40B4-BE49-F238E27FC236}">
                <a16:creationId xmlns:a16="http://schemas.microsoft.com/office/drawing/2014/main" id="{4D48554E-616C-43CB-A946-3073E9388C3F}"/>
              </a:ext>
            </a:extLst>
          </p:cNvPr>
          <p:cNvSpPr txBox="1">
            <a:spLocks/>
          </p:cNvSpPr>
          <p:nvPr/>
        </p:nvSpPr>
        <p:spPr>
          <a:xfrm>
            <a:off x="540000" y="1772816"/>
            <a:ext cx="3599952" cy="4032448"/>
          </a:xfrm>
          <a:prstGeom prst="rect">
            <a:avLst/>
          </a:prstGeom>
        </p:spPr>
        <p:txBody>
          <a:bodyPr lIns="0" tIns="0" bIns="0"/>
          <a:lstStyle>
            <a:lvl1pPr marL="180000" indent="-180000" algn="l" defTabSz="457200" rtl="0" eaLnBrk="1" latinLnBrk="0" hangingPunct="1">
              <a:spcBef>
                <a:spcPct val="20000"/>
              </a:spcBef>
              <a:buClr>
                <a:srgbClr val="00ABE2"/>
              </a:buClr>
              <a:buSzPct val="100000"/>
              <a:buFont typeface="Arial"/>
              <a:buChar char="•"/>
              <a:defRPr sz="1900" kern="1200">
                <a:solidFill>
                  <a:srgbClr val="002C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latin typeface="Ubuntu" panose="020B0504030602030204" pitchFamily="34" charset="0"/>
              </a:rPr>
              <a:t>Súkromné právnické a fyzické osoby poskytujúce opatrovateľské služby - komerčné aktivity</a:t>
            </a:r>
          </a:p>
          <a:p>
            <a:endParaRPr lang="sk-SK" sz="1800" dirty="0">
              <a:latin typeface="Ubuntu" panose="020B0504030602030204" pitchFamily="34" charset="0"/>
            </a:endParaRPr>
          </a:p>
          <a:p>
            <a:r>
              <a:rPr lang="sk-SK" sz="1800" dirty="0">
                <a:latin typeface="Ubuntu" panose="020B0504030602030204" pitchFamily="34" charset="0"/>
              </a:rPr>
              <a:t>Športové zväzy</a:t>
            </a:r>
          </a:p>
          <a:p>
            <a:endParaRPr lang="sk-SK" sz="1800" dirty="0">
              <a:latin typeface="Ubuntu" panose="020B0504030602030204" pitchFamily="34" charset="0"/>
            </a:endParaRPr>
          </a:p>
          <a:p>
            <a:endParaRPr lang="sk-SK" sz="1800" dirty="0">
              <a:latin typeface="Ubuntu" panose="020B0504030602030204" pitchFamily="34" charset="0"/>
            </a:endParaRPr>
          </a:p>
          <a:p>
            <a:r>
              <a:rPr lang="sk-SK" sz="1800" dirty="0">
                <a:latin typeface="Ubuntu" panose="020B0504030602030204" pitchFamily="34" charset="0"/>
              </a:rPr>
              <a:t>Klastre a podnikateľské zväzy</a:t>
            </a:r>
          </a:p>
          <a:p>
            <a:endParaRPr lang="sk-SK" sz="1800" dirty="0">
              <a:latin typeface="Ubuntu" panose="020B0504030602030204" pitchFamily="34" charset="0"/>
            </a:endParaRPr>
          </a:p>
          <a:p>
            <a:endParaRPr lang="sk-SK" sz="1800" dirty="0">
              <a:latin typeface="Ubuntu" panose="020B0504030602030204" pitchFamily="34" charset="0"/>
            </a:endParaRPr>
          </a:p>
        </p:txBody>
      </p:sp>
      <p:pic>
        <p:nvPicPr>
          <p:cNvPr id="13" name="Zástupný objekt pre obsah 5">
            <a:extLst>
              <a:ext uri="{FF2B5EF4-FFF2-40B4-BE49-F238E27FC236}">
                <a16:creationId xmlns:a16="http://schemas.microsoft.com/office/drawing/2014/main" id="{2A370091-5DFE-47E8-9258-BEA2AAE0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366838"/>
            <a:ext cx="4472383" cy="347955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99F4C7A-2A44-438B-8E66-D1BBD3606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30" y="3112782"/>
            <a:ext cx="3826139" cy="29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FED7475-8B75-4427-B1B6-679E85C5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TIS A Odporúčania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42A5FF-353F-464E-AFDF-E5BF50CF4C2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40000" y="1844824"/>
            <a:ext cx="4392040" cy="5184576"/>
          </a:xfrm>
        </p:spPr>
        <p:txBody>
          <a:bodyPr/>
          <a:lstStyle/>
          <a:p>
            <a:pPr algn="just"/>
            <a:r>
              <a:rPr lang="sk-SK" sz="1800" dirty="0">
                <a:latin typeface="Ubuntu" panose="020B0504030602030204" pitchFamily="34" charset="0"/>
              </a:rPr>
              <a:t>Analýzy, ktoré identifikujú problémy</a:t>
            </a:r>
          </a:p>
          <a:p>
            <a:pPr algn="just"/>
            <a:endParaRPr lang="sk-SK" sz="1800" dirty="0">
              <a:latin typeface="Ubuntu" panose="020B0504030602030204" pitchFamily="34" charset="0"/>
            </a:endParaRPr>
          </a:p>
          <a:p>
            <a:pPr algn="just"/>
            <a:r>
              <a:rPr lang="sk-SK" sz="1800" dirty="0">
                <a:latin typeface="Ubuntu" panose="020B0504030602030204" pitchFamily="34" charset="0"/>
              </a:rPr>
              <a:t>Systematická kontrola vrátane relevantných dát</a:t>
            </a:r>
          </a:p>
          <a:p>
            <a:pPr algn="just"/>
            <a:endParaRPr lang="sk-SK" sz="1800" dirty="0">
              <a:latin typeface="Ubuntu" panose="020B0504030602030204" pitchFamily="34" charset="0"/>
            </a:endParaRPr>
          </a:p>
          <a:p>
            <a:pPr algn="just"/>
            <a:r>
              <a:rPr lang="sk-SK" sz="1800" dirty="0">
                <a:latin typeface="Ubuntu" panose="020B0504030602030204" pitchFamily="34" charset="0"/>
              </a:rPr>
              <a:t>Odborné diskusie s relevantnými aktérmi</a:t>
            </a:r>
          </a:p>
          <a:p>
            <a:pPr algn="just"/>
            <a:endParaRPr lang="sk-SK" sz="1800" dirty="0">
              <a:latin typeface="Ubuntu" panose="020B0504030602030204" pitchFamily="34" charset="0"/>
            </a:endParaRPr>
          </a:p>
          <a:p>
            <a:pPr algn="just"/>
            <a:r>
              <a:rPr lang="sk-SK" sz="1800" dirty="0">
                <a:latin typeface="Ubuntu" panose="020B0504030602030204" pitchFamily="34" charset="0"/>
              </a:rPr>
              <a:t>Zoznam odporúčaní pre ministerstvo</a:t>
            </a:r>
          </a:p>
        </p:txBody>
      </p:sp>
      <p:pic>
        <p:nvPicPr>
          <p:cNvPr id="7" name="Obrázok 6" descr="Obrázok, na ktorom je osoba, vnútri, strop, ľudia&#10;&#10;Automaticky generovaný popis">
            <a:extLst>
              <a:ext uri="{FF2B5EF4-FFF2-40B4-BE49-F238E27FC236}">
                <a16:creationId xmlns:a16="http://schemas.microsoft.com/office/drawing/2014/main" id="{0679C5A8-0BEF-42E9-8C7E-7A81AC37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45678"/>
            <a:ext cx="3133113" cy="2088232"/>
          </a:xfrm>
          <a:prstGeom prst="rect">
            <a:avLst/>
          </a:prstGeom>
        </p:spPr>
      </p:pic>
      <p:pic>
        <p:nvPicPr>
          <p:cNvPr id="5" name="Obrázok 4" descr="Obrázok, na ktorom je text, osoba, vnútri, skupina&#10;&#10;Automaticky generovaný popis">
            <a:extLst>
              <a:ext uri="{FF2B5EF4-FFF2-40B4-BE49-F238E27FC236}">
                <a16:creationId xmlns:a16="http://schemas.microsoft.com/office/drawing/2014/main" id="{00206C1E-A745-484F-BD98-289836D7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39788"/>
            <a:ext cx="313311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000" dirty="0">
                <a:solidFill>
                  <a:schemeClr val="bg1"/>
                </a:solidFill>
                <a:latin typeface="Arial Narrow Bold"/>
                <a:cs typeface="Arial Narrow Bold"/>
              </a:rPr>
              <a:t>www.transparency.sk</a:t>
            </a:r>
            <a:endParaRPr lang="en-US" sz="20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</a:rPr>
              <a:t>facebook.com/</a:t>
            </a:r>
            <a:r>
              <a:rPr lang="en-US" sz="1500" dirty="0" err="1">
                <a:solidFill>
                  <a:schemeClr val="bg1"/>
                </a:solidFill>
                <a:latin typeface="Arial Narrow Bold"/>
                <a:cs typeface="Arial Narrow Bold"/>
              </a:rPr>
              <a:t>transparencysk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</a:rPr>
              <a:t>twitter.com/</a:t>
            </a:r>
            <a:r>
              <a:rPr lang="en-US" sz="1500" dirty="0" err="1">
                <a:solidFill>
                  <a:schemeClr val="bg1"/>
                </a:solidFill>
                <a:latin typeface="Arial Narrow Bold"/>
                <a:cs typeface="Arial Narrow Bold"/>
              </a:rPr>
              <a:t>transparencysk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sk-SK" sz="1500" dirty="0">
                <a:solidFill>
                  <a:schemeClr val="bg1"/>
                </a:solidFill>
                <a:latin typeface="Arial Narrow Bold"/>
                <a:cs typeface="Arial Narrow Bold"/>
              </a:rPr>
              <a:t>transparency.blog.sme.sk</a:t>
            </a: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  <a:hlinkClick r:id="rId2"/>
              </a:rPr>
              <a:t>https://transparency.blog.sme.sk/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© 20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22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Transparency International Slovensko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. 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Všetky práva vyhradené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.</a:t>
            </a: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439" y="3036614"/>
            <a:ext cx="2942721" cy="10404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SK" id="{278D7746-E2C2-48EB-93ED-55990D0325DF}" vid="{0B8888FB-2FFF-4EAF-8040-91F598E7F80E}"/>
    </a:ext>
  </a:extLst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SK" id="{278D7746-E2C2-48EB-93ED-55990D0325DF}" vid="{220EF800-0214-47B5-912F-D6FCF07F84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powerpoint_template_SK</Template>
  <TotalTime>2396</TotalTime>
  <Words>231</Words>
  <Application>Microsoft Office PowerPoint</Application>
  <PresentationFormat>Prezentácia na obrazovke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Arial Narrow Bold</vt:lpstr>
      <vt:lpstr>Calibri</vt:lpstr>
      <vt:lpstr>Ubuntu</vt:lpstr>
      <vt:lpstr>ti-presentation-template-2014</vt:lpstr>
      <vt:lpstr>Office Theme</vt:lpstr>
      <vt:lpstr>Šesť rokov kontroly Registra partnerov verejného sektora</vt:lpstr>
      <vt:lpstr>Analýzy TIS</vt:lpstr>
      <vt:lpstr>Kontrola PVS</vt:lpstr>
      <vt:lpstr>Priestupkové Konanie = 0 Bodov</vt:lpstr>
      <vt:lpstr>Väčšia štátna kontrola</vt:lpstr>
      <vt:lpstr>Neziskový sektor</vt:lpstr>
      <vt:lpstr>TIS A Odporúčania</vt:lpstr>
      <vt:lpstr>Prezentácia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Matej Simalcik</dc:creator>
  <cp:keywords/>
  <dc:description/>
  <cp:lastModifiedBy>Ivančík Ján</cp:lastModifiedBy>
  <cp:revision>173</cp:revision>
  <dcterms:created xsi:type="dcterms:W3CDTF">2017-11-07T09:38:02Z</dcterms:created>
  <dcterms:modified xsi:type="dcterms:W3CDTF">2022-06-14T16:25:56Z</dcterms:modified>
  <cp:category/>
</cp:coreProperties>
</file>