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075" autoAdjust="0"/>
  </p:normalViewPr>
  <p:slideViewPr>
    <p:cSldViewPr snapToGrid="0">
      <p:cViewPr varScale="1">
        <p:scale>
          <a:sx n="47" d="100"/>
          <a:sy n="47" d="100"/>
        </p:scale>
        <p:origin x="1728" y="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2fb85c0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32fb85c03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Research by eg WB, FATF, OECD, OO, TI, TJN etc</a:t>
            </a:r>
            <a:endParaRPr/>
          </a:p>
        </p:txBody>
      </p:sp>
      <p:sp>
        <p:nvSpPr>
          <p:cNvPr id="257" name="Google Shape;257;g132fb85c03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2fb85c03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32fb85c03d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32fb85c03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3a545cb1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33a545cb16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South Africa: harmonisation of legislation, getting it right from the start (although progress is slow)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They have a number of BO definitions that contradict (one is confusingly called “beneficial interest”). They have an FIU definition which is FATF conformant (natural person/direct+indirect/ownership+control) but nothing else. FIU is keen to use this, so idea is to build on/expand this (ideally primary, or otherwise secondary leg)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US (solid def but big exemptions in terms of which companies will need to disclose)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CTA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Very clear prohibitions of what is not a BO (nominees,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Very clear about this is not ownership/control that derives from employment alone (therefore avoiding issue of senior management confusion)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Includes both substantial control and deriving substantial economic benefits (including enjoyment of assets)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However, has a “specified levels of operation” exemption for large US companies with over 20 employees or filing over $5million in sales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Because the law is targeting domestic shell companies so if a domestic company has substantial operations it’s not a shell company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So very much a financial crime angle</a:t>
            </a:r>
            <a:endParaRPr/>
          </a:p>
        </p:txBody>
      </p:sp>
      <p:sp>
        <p:nvSpPr>
          <p:cNvPr id="275" name="Google Shape;275;g133a545cb1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2fb85c0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32fb85c03d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132fb85c03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3a545cb1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133a545cb16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133a545cb16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32fb85c03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32fb85c03d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Slovakia - reverse burden of proof. The register has independent oversight and is governed by a Registration Court. Anyone can submit a claim querying data to the Registration Court, and if the Court finds it reasonable, there is a proceeding to require the company to verify the data they submitted.</a:t>
            </a:r>
            <a:endParaRPr/>
          </a:p>
        </p:txBody>
      </p:sp>
      <p:sp>
        <p:nvSpPr>
          <p:cNvPr id="310" name="Google Shape;310;g132fb85c03d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3a545cb1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33a545cb1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1 - More implementation please! = more technical assistance; growing the marketplace for companies and organisations that can develop effective legal frameworks and build effective registers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2 - More R&amp;D: There’s still a lot we don’t know. New evidence is needed to shape future implementation priorities.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3 - More use of BO data. Now more registers exist, we need concerted efforts to make use of the data -&gt; impact stories &amp; more evidence that it works, but also using the data tells us how to make registers better.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133a545cb1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2fb85c03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32fb85c03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2fb85c03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32fb85c03d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are countries implementing?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r>
              <a:rPr lang="en-GB"/>
              <a:t>Procurement - accelerated by pandemic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Nat sec - accelerated by Russia’s invasion of Ukraine</a:t>
            </a:r>
            <a:endParaRPr/>
          </a:p>
        </p:txBody>
      </p:sp>
      <p:sp>
        <p:nvSpPr>
          <p:cNvPr id="187" name="Google Shape;187;g132fb85c03d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2fb85c03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32fb85c03d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32fb85c03d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OO monitoring</a:t>
            </a: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3a545c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33a545cb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Regional variation - Europe, Africa ahead; progress in Asia Pacific &amp; N America; limited progress in LAC</a:t>
            </a:r>
            <a:endParaRPr/>
          </a:p>
        </p:txBody>
      </p:sp>
      <p:sp>
        <p:nvSpPr>
          <p:cNvPr id="216" name="Google Shape;216;g133a545cb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3a545cb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33a545cb1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are countries implementing?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r>
              <a:rPr lang="en-GB"/>
              <a:t>Procurement - accelerated by pandemic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Nat sec - accelerated by Russia’s invasion of Ukraine</a:t>
            </a:r>
            <a:endParaRPr/>
          </a:p>
        </p:txBody>
      </p:sp>
      <p:sp>
        <p:nvSpPr>
          <p:cNvPr id="225" name="Google Shape;225;g133a545cb1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3a545cb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33a545cb16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2020-21 - BOT requirements in IMF COVID response financing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2021 - UNCAC BO resolution (soft wording)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2022 - FATF R24 revisions (effectively = central registers)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2022 - G7 commitment to support implementation in 15 African countries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By 2022 - 33 countries have OGP commitments to BOT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33a545cb16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3a545cb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33a545cb1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33a545cb1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a545cb1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33a545cb1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More focus on implementation (not just commitment)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Much more focus on using data, not just publishing 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Expansion of stakeholders interested in BOT (e.g. energy transition)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33a545cb1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Cover">
  <p:cSld name="Front Cover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95400" y="0"/>
            <a:ext cx="6120600" cy="486930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60000" tIns="360000" rIns="360000" bIns="360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  <a:defRPr sz="4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95400" y="4869160"/>
            <a:ext cx="6120600" cy="144030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60000" tIns="0" rIns="360000" bIns="360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35360" y="-963488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Figure">
  <p:cSld name="Key Figur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055687" y="3789039"/>
            <a:ext cx="100806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ACEF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ACE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1055688" y="4868863"/>
            <a:ext cx="10080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E8DA3"/>
              </a:buClr>
              <a:buSzPts val="2400"/>
              <a:buFont typeface="Arial"/>
              <a:buNone/>
              <a:defRPr sz="2400">
                <a:solidFill>
                  <a:srgbClr val="7E8DA3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>
                <a:solidFill>
                  <a:srgbClr val="7E8DA3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ACEF"/>
              </a:buClr>
              <a:buSzPts val="20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3"/>
          </p:nvPr>
        </p:nvSpPr>
        <p:spPr>
          <a:xfrm>
            <a:off x="1055685" y="1268413"/>
            <a:ext cx="10080600" cy="2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800"/>
              <a:buNone/>
              <a:defRPr sz="138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ACEF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ACE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rge">
  <p:cSld name="Image Lar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0" y="908720"/>
            <a:ext cx="12192000" cy="57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334963" y="1268413"/>
            <a:ext cx="11522100" cy="5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None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666936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Huge">
  <p:cSld name="Image Hug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0" y="188640"/>
            <a:ext cx="12192000" cy="648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35360" y="-963488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34963" y="548681"/>
            <a:ext cx="11522100" cy="57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None/>
              <a:defRPr/>
            </a:lvl3pPr>
            <a:lvl4pPr marL="1828800" lvl="3" indent="-381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666936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Full">
  <p:cSld name="Image Full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35360" y="55892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Right Portrait">
  <p:cSld name="1 Right Portrai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6960096" y="980728"/>
            <a:ext cx="4176600" cy="6336600"/>
          </a:xfrm>
          <a:prstGeom prst="roundRect">
            <a:avLst>
              <a:gd name="adj" fmla="val 7260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888088" y="908720"/>
            <a:ext cx="4176600" cy="633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7368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35360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7104112" y="1266256"/>
            <a:ext cx="3746100" cy="55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468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Right Landscape">
  <p:cSld name="1 Right Landscap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6384032" y="1412776"/>
            <a:ext cx="6264600" cy="4176600"/>
          </a:xfrm>
          <a:prstGeom prst="roundRect">
            <a:avLst>
              <a:gd name="adj" fmla="val 7907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407368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35360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6684404" y="1580727"/>
            <a:ext cx="5520000" cy="36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468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6312024" y="1340768"/>
            <a:ext cx="6264600" cy="417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672064" y="1580727"/>
            <a:ext cx="5520000" cy="36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scape / Portrait">
  <p:cSld name="Landscape / Portrai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-312712" y="1412776"/>
            <a:ext cx="6264600" cy="4176600"/>
          </a:xfrm>
          <a:prstGeom prst="roundRect">
            <a:avLst>
              <a:gd name="adj" fmla="val 8334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-384720" y="1340768"/>
            <a:ext cx="6264600" cy="417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-7002" y="1580727"/>
            <a:ext cx="5520000" cy="36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960096" y="980728"/>
            <a:ext cx="4176600" cy="6336600"/>
          </a:xfrm>
          <a:prstGeom prst="roundRect">
            <a:avLst>
              <a:gd name="adj" fmla="val 7260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888088" y="908720"/>
            <a:ext cx="4176600" cy="633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7104112" y="1266256"/>
            <a:ext cx="3746100" cy="559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B1B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ait / Landscape">
  <p:cSld name="Portrait / Landscap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6384032" y="1412776"/>
            <a:ext cx="6264600" cy="4176600"/>
          </a:xfrm>
          <a:prstGeom prst="roundRect">
            <a:avLst>
              <a:gd name="adj" fmla="val 7907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6312024" y="1340768"/>
            <a:ext cx="6264600" cy="417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672064" y="1580727"/>
            <a:ext cx="5520000" cy="36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197805" y="980728"/>
            <a:ext cx="4176600" cy="6336600"/>
          </a:xfrm>
          <a:prstGeom prst="roundRect">
            <a:avLst>
              <a:gd name="adj" fmla="val 7260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124146" y="908720"/>
            <a:ext cx="4179900" cy="6336600"/>
          </a:xfrm>
          <a:prstGeom prst="roundRect">
            <a:avLst>
              <a:gd name="adj" fmla="val 726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341821" y="1266256"/>
            <a:ext cx="3746100" cy="55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07368" y="980728"/>
            <a:ext cx="115212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335360" y="908720"/>
            <a:ext cx="115212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126C"/>
              </a:buClr>
              <a:buSzPts val="1200"/>
              <a:buNone/>
              <a:defRPr sz="1200" b="0">
                <a:solidFill>
                  <a:srgbClr val="1D12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050"/>
              <a:buNone/>
              <a:defRPr sz="105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–"/>
              <a:defRPr sz="11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050"/>
              <a:buNone/>
              <a:defRPr sz="105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Landscape">
  <p:cSld name="1 Landscap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695400" y="332656"/>
            <a:ext cx="10945200" cy="6336600"/>
          </a:xfrm>
          <a:prstGeom prst="roundRect">
            <a:avLst>
              <a:gd name="adj" fmla="val 6974"/>
            </a:avLst>
          </a:prstGeom>
          <a:solidFill>
            <a:srgbClr val="A8C0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623392" y="260648"/>
            <a:ext cx="10945200" cy="6336600"/>
          </a:xfrm>
          <a:prstGeom prst="roundRect">
            <a:avLst>
              <a:gd name="adj" fmla="val 63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1055686" y="549274"/>
            <a:ext cx="10080600" cy="57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35360" y="-963488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Icons">
  <p:cSld name="2 Content with Ico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407368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335360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95400" y="3068960"/>
            <a:ext cx="46806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6528050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6456042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6816082" y="3068960"/>
            <a:ext cx="46806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3"/>
          </p:nvPr>
        </p:nvSpPr>
        <p:spPr>
          <a:xfrm>
            <a:off x="695325" y="1269057"/>
            <a:ext cx="14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4"/>
          </p:nvPr>
        </p:nvSpPr>
        <p:spPr>
          <a:xfrm>
            <a:off x="6816082" y="1269057"/>
            <a:ext cx="14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with Icons">
  <p:cSld name="3 Content with Ico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407368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335360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4367808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4295800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8323559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8251551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8616280" y="306896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4655840" y="306896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3"/>
          </p:nvPr>
        </p:nvSpPr>
        <p:spPr>
          <a:xfrm>
            <a:off x="695400" y="306896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4"/>
          </p:nvPr>
        </p:nvSpPr>
        <p:spPr>
          <a:xfrm>
            <a:off x="695325" y="1269057"/>
            <a:ext cx="14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5"/>
          </p:nvPr>
        </p:nvSpPr>
        <p:spPr>
          <a:xfrm>
            <a:off x="4655840" y="1269057"/>
            <a:ext cx="14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6"/>
          </p:nvPr>
        </p:nvSpPr>
        <p:spPr>
          <a:xfrm>
            <a:off x="8616280" y="1269057"/>
            <a:ext cx="14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Portrait Right">
  <p:cSld name="1 Portrait Righ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 rot="-5400000" flipH="1">
            <a:off x="-381000" y="382042"/>
            <a:ext cx="6858000" cy="6096000"/>
          </a:xfrm>
          <a:prstGeom prst="rect">
            <a:avLst/>
          </a:prstGeom>
          <a:gradFill>
            <a:gsLst>
              <a:gs pos="0">
                <a:schemeClr val="lt2"/>
              </a:gs>
              <a:gs pos="80000">
                <a:srgbClr val="F4F7F8">
                  <a:alpha val="0"/>
                </a:srgbClr>
              </a:gs>
              <a:gs pos="100000">
                <a:srgbClr val="F4F7F8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/>
          <p:nvPr/>
        </p:nvSpPr>
        <p:spPr>
          <a:xfrm rot="-5400000" flipH="1">
            <a:off x="1419150" y="-1419150"/>
            <a:ext cx="6858000" cy="96963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4F7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407368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335360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468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6816080" y="908720"/>
            <a:ext cx="4320600" cy="594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76200" dir="2700000" algn="ctr" rotWithShape="0">
              <a:srgbClr val="A8C0C8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Cover 1">
  <p:cSld name="Front Cover_1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>
            <a:spLocks noGrp="1"/>
          </p:cNvSpPr>
          <p:nvPr>
            <p:ph type="pic" idx="2"/>
          </p:nvPr>
        </p:nvSpPr>
        <p:spPr>
          <a:xfrm rot="-54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ctrTitle"/>
          </p:nvPr>
        </p:nvSpPr>
        <p:spPr>
          <a:xfrm>
            <a:off x="695400" y="0"/>
            <a:ext cx="6120600" cy="48693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360000" tIns="360000" rIns="360000" bIns="3600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  <a:defRPr sz="4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695400" y="4869160"/>
            <a:ext cx="6120600" cy="14403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360000" tIns="0" rIns="360000" bIns="360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5"/>
          <p:cNvSpPr>
            <a:spLocks noGrp="1"/>
          </p:cNvSpPr>
          <p:nvPr>
            <p:ph type="pic" idx="3"/>
          </p:nvPr>
        </p:nvSpPr>
        <p:spPr>
          <a:xfrm>
            <a:off x="7027945" y="986275"/>
            <a:ext cx="28797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839416" y="5876677"/>
            <a:ext cx="5832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EA5F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2">
            <a:alphaModFix/>
          </a:blip>
          <a:srcRect r="-9086"/>
          <a:stretch/>
        </p:blipFill>
        <p:spPr>
          <a:xfrm>
            <a:off x="3734062" y="556138"/>
            <a:ext cx="2446551" cy="6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redits">
  <p:cSld name="Credits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95400" y="0"/>
            <a:ext cx="10801200" cy="630060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60000" tIns="324000" rIns="360000" bIns="3600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5688" y="1288658"/>
            <a:ext cx="4824300" cy="4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312026" y="1288658"/>
            <a:ext cx="4828800" cy="4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8325" y="470400"/>
            <a:ext cx="2916301" cy="86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>
            <a:off x="0" y="0"/>
            <a:ext cx="1775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5016000" cy="6858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5375920" y="1628800"/>
            <a:ext cx="6120600" cy="2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375920" y="4162758"/>
            <a:ext cx="61206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0825" y="2691575"/>
            <a:ext cx="1474849" cy="147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07367" y="3717032"/>
            <a:ext cx="5544600" cy="23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407368" y="980728"/>
            <a:ext cx="5544600" cy="23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335360" y="908720"/>
            <a:ext cx="5544600" cy="23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48246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335360" y="3645024"/>
            <a:ext cx="5544600" cy="23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95400" y="4005064"/>
            <a:ext cx="48246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6384034" y="3717032"/>
            <a:ext cx="5544600" cy="23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6384034" y="980728"/>
            <a:ext cx="5544600" cy="23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6312026" y="908720"/>
            <a:ext cx="5544600" cy="23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672064" y="1268760"/>
            <a:ext cx="48246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6312026" y="3645024"/>
            <a:ext cx="5544600" cy="23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672064" y="4005064"/>
            <a:ext cx="48246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11856640" y="980728"/>
            <a:ext cx="72000" cy="587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35360" y="908720"/>
            <a:ext cx="11521200" cy="594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655740" y="2168859"/>
            <a:ext cx="64809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655740" y="4715719"/>
            <a:ext cx="64809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8F8F"/>
              </a:buClr>
              <a:buSzPts val="2000"/>
              <a:buNone/>
              <a:defRPr sz="2000">
                <a:solidFill>
                  <a:srgbClr val="8E8F8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F8F"/>
              </a:buClr>
              <a:buSzPts val="1800"/>
              <a:buNone/>
              <a:defRPr sz="1800">
                <a:solidFill>
                  <a:srgbClr val="8E8F8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8F8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F8F"/>
              </a:buClr>
              <a:buSzPts val="1600"/>
              <a:buNone/>
              <a:defRPr sz="1600">
                <a:solidFill>
                  <a:srgbClr val="8E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F8F"/>
              </a:buClr>
              <a:buSzPts val="1600"/>
              <a:buNone/>
              <a:defRPr sz="1600">
                <a:solidFill>
                  <a:srgbClr val="8E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F8F"/>
              </a:buClr>
              <a:buSzPts val="1600"/>
              <a:buNone/>
              <a:defRPr sz="1600">
                <a:solidFill>
                  <a:srgbClr val="8E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F8F"/>
              </a:buClr>
              <a:buSzPts val="1600"/>
              <a:buNone/>
              <a:defRPr sz="1600">
                <a:solidFill>
                  <a:srgbClr val="8E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F8F"/>
              </a:buClr>
              <a:buSzPts val="1600"/>
              <a:buNone/>
              <a:defRPr sz="1600">
                <a:solidFill>
                  <a:srgbClr val="8E8F8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95400" y="1808999"/>
            <a:ext cx="32403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8C0C8"/>
              </a:buClr>
              <a:buSzPts val="13800"/>
              <a:buNone/>
              <a:defRPr sz="13800">
                <a:solidFill>
                  <a:srgbClr val="A8C0C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407368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335360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4367808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4295800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8323559" y="980728"/>
            <a:ext cx="36003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251551" y="908720"/>
            <a:ext cx="36003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8616280" y="1268760"/>
            <a:ext cx="28803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655840" y="1268760"/>
            <a:ext cx="28803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695400" y="1268760"/>
            <a:ext cx="28803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 and Picture">
  <p:cSld name="1 Content and Pictur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407368" y="980728"/>
            <a:ext cx="115212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335360" y="908720"/>
            <a:ext cx="115212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540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>
            <a:spLocks noGrp="1"/>
          </p:cNvSpPr>
          <p:nvPr>
            <p:ph type="pic" idx="2"/>
          </p:nvPr>
        </p:nvSpPr>
        <p:spPr>
          <a:xfrm>
            <a:off x="6527800" y="1268413"/>
            <a:ext cx="4968900" cy="432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>
  <p:cSld name="2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407368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335360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468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6528050" y="980728"/>
            <a:ext cx="5400600" cy="50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6456042" y="908720"/>
            <a:ext cx="5400600" cy="50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2"/>
          </p:nvPr>
        </p:nvSpPr>
        <p:spPr>
          <a:xfrm>
            <a:off x="6816082" y="1268760"/>
            <a:ext cx="4680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291200" y="306400"/>
            <a:ext cx="1637450" cy="484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D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E8D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wnership.org/en/principl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hyperlink" Target="mailto:support@openownership.org" TargetMode="External"/><Relationship Id="rId4" Type="http://schemas.openxmlformats.org/officeDocument/2006/relationships/hyperlink" Target="mailto:louise@openownership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d.openownership.org/en/0.2.0/" TargetMode="External"/><Relationship Id="rId3" Type="http://schemas.openxmlformats.org/officeDocument/2006/relationships/hyperlink" Target="https://www.openownership.org/uploads/OPO%20Services%20Brochure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openownership.org/resources/" TargetMode="External"/><Relationship Id="rId9" Type="http://schemas.openxmlformats.org/officeDocument/2006/relationships/hyperlink" Target="https://register.openownershi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wnership.org/m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wnership.org/m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ctrTitle"/>
          </p:nvPr>
        </p:nvSpPr>
        <p:spPr>
          <a:xfrm>
            <a:off x="695400" y="0"/>
            <a:ext cx="6120600" cy="486930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60000" tIns="360000" rIns="360000" bIns="360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Global perspectives &amp; emerging best practice on BOT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ubTitle" idx="1"/>
          </p:nvPr>
        </p:nvSpPr>
        <p:spPr>
          <a:xfrm>
            <a:off x="695400" y="4869160"/>
            <a:ext cx="6120600" cy="144030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60000" tIns="0" rIns="360000" bIns="360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1900"/>
              <a:t>Louise Russell-Prywata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1900"/>
              <a:t>Bratislava, 15 June 2022</a:t>
            </a:r>
            <a:endParaRPr sz="1900"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0475" y="549275"/>
            <a:ext cx="2033874" cy="6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5031600" y="1268750"/>
            <a:ext cx="64650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b="0" dirty="0"/>
              <a:t>A framework rather than a ‘standard’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b="0" dirty="0"/>
              <a:t>Effective = data can be used to achieve policy &amp; business goals of users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b="0" dirty="0"/>
              <a:t>Developed from direct implementation experience + primary &amp; secondary research &amp; public consultation</a:t>
            </a:r>
            <a:endParaRPr b="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is effective implementation?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See: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www.openownership.org/en/principles</a:t>
            </a:r>
            <a:r>
              <a:rPr lang="en-GB"/>
              <a:t> 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88" y="1268738"/>
            <a:ext cx="3914775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Open Ownership Principles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1282750" y="1268700"/>
            <a:ext cx="5464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>
                <a:solidFill>
                  <a:srgbClr val="373A3C"/>
                </a:solidFill>
              </a:rPr>
              <a:t>Robust </a:t>
            </a:r>
            <a:r>
              <a:rPr lang="en-GB" sz="2300" b="1">
                <a:solidFill>
                  <a:srgbClr val="373A3C"/>
                </a:solidFill>
              </a:rPr>
              <a:t>definition</a:t>
            </a:r>
            <a:endParaRPr sz="2300" b="1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>
                <a:solidFill>
                  <a:srgbClr val="373A3C"/>
                </a:solidFill>
              </a:rPr>
              <a:t>Comprehensive </a:t>
            </a:r>
            <a:r>
              <a:rPr lang="en-GB" sz="2300" b="1">
                <a:solidFill>
                  <a:srgbClr val="373A3C"/>
                </a:solidFill>
              </a:rPr>
              <a:t>coverage</a:t>
            </a:r>
            <a:endParaRPr sz="2300" b="1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Sufficient </a:t>
            </a:r>
            <a:r>
              <a:rPr lang="en-GB" sz="2300">
                <a:solidFill>
                  <a:srgbClr val="373A3C"/>
                </a:solidFill>
              </a:rPr>
              <a:t>detail </a:t>
            </a:r>
            <a:endParaRPr sz="2300">
              <a:solidFill>
                <a:srgbClr val="373A3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 b="1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Central</a:t>
            </a:r>
            <a:r>
              <a:rPr lang="en-GB" sz="2300">
                <a:solidFill>
                  <a:srgbClr val="373A3C"/>
                </a:solidFill>
              </a:rPr>
              <a:t> register</a:t>
            </a:r>
            <a:endParaRPr sz="2300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Public </a:t>
            </a:r>
            <a:r>
              <a:rPr lang="en-GB" sz="2300">
                <a:solidFill>
                  <a:srgbClr val="373A3C"/>
                </a:solidFill>
              </a:rPr>
              <a:t>access</a:t>
            </a:r>
            <a:endParaRPr sz="2300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Structured</a:t>
            </a:r>
            <a:r>
              <a:rPr lang="en-GB" sz="2300">
                <a:solidFill>
                  <a:srgbClr val="373A3C"/>
                </a:solidFill>
              </a:rPr>
              <a:t> data</a:t>
            </a:r>
            <a:endParaRPr sz="2300" b="1">
              <a:solidFill>
                <a:srgbClr val="373A3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 b="1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Verification</a:t>
            </a:r>
            <a:endParaRPr sz="2300" b="1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Up to date</a:t>
            </a:r>
            <a:r>
              <a:rPr lang="en-GB" sz="2300">
                <a:solidFill>
                  <a:srgbClr val="373A3C"/>
                </a:solidFill>
              </a:rPr>
              <a:t> and </a:t>
            </a:r>
            <a:r>
              <a:rPr lang="en-GB" sz="2300" b="1">
                <a:solidFill>
                  <a:srgbClr val="373A3C"/>
                </a:solidFill>
              </a:rPr>
              <a:t>auditable</a:t>
            </a:r>
            <a:r>
              <a:rPr lang="en-GB" sz="2300">
                <a:solidFill>
                  <a:srgbClr val="373A3C"/>
                </a:solidFill>
              </a:rPr>
              <a:t> </a:t>
            </a:r>
            <a:endParaRPr sz="2300">
              <a:solidFill>
                <a:srgbClr val="373A3C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2300"/>
              <a:buAutoNum type="arabicPeriod"/>
            </a:pPr>
            <a:r>
              <a:rPr lang="en-GB" sz="2300" b="1">
                <a:solidFill>
                  <a:srgbClr val="373A3C"/>
                </a:solidFill>
              </a:rPr>
              <a:t>Sanctions</a:t>
            </a:r>
            <a:r>
              <a:rPr lang="en-GB" sz="2300">
                <a:solidFill>
                  <a:srgbClr val="373A3C"/>
                </a:solidFill>
              </a:rPr>
              <a:t> and </a:t>
            </a:r>
            <a:r>
              <a:rPr lang="en-GB" sz="2300" b="1">
                <a:solidFill>
                  <a:srgbClr val="373A3C"/>
                </a:solidFill>
              </a:rPr>
              <a:t>enforcement</a:t>
            </a:r>
            <a:endParaRPr sz="2300">
              <a:solidFill>
                <a:srgbClr val="373A3C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6220750" y="1139750"/>
            <a:ext cx="5205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CCCCCC"/>
                </a:solidFill>
              </a:rPr>
              <a:t>} </a:t>
            </a:r>
            <a:r>
              <a:rPr lang="en-GB" sz="3300">
                <a:solidFill>
                  <a:srgbClr val="CCCCCC"/>
                </a:solidFill>
              </a:rPr>
              <a:t>Disclosure + collection</a:t>
            </a:r>
            <a:br>
              <a:rPr lang="en-GB" sz="5200">
                <a:solidFill>
                  <a:srgbClr val="CCCCCC"/>
                </a:solidFill>
              </a:rPr>
            </a:br>
            <a:endParaRPr sz="19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CCCCCC"/>
                </a:solidFill>
              </a:rPr>
              <a:t>}</a:t>
            </a:r>
            <a:r>
              <a:rPr lang="en-GB" sz="3300">
                <a:solidFill>
                  <a:srgbClr val="CCCCCC"/>
                </a:solidFill>
              </a:rPr>
              <a:t> Availability + accessibility</a:t>
            </a:r>
            <a:endParaRPr sz="33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CCCCCC"/>
                </a:solidFill>
              </a:rPr>
              <a:t>} </a:t>
            </a:r>
            <a:r>
              <a:rPr lang="en-GB" sz="3300">
                <a:solidFill>
                  <a:srgbClr val="CCCCCC"/>
                </a:solidFill>
              </a:rPr>
              <a:t>Quality + reliability </a:t>
            </a:r>
            <a:endParaRPr sz="33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Emerging best practices: Defining BO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Armenia: </a:t>
            </a:r>
            <a:r>
              <a:rPr lang="en-GB" b="0" dirty="0"/>
              <a:t>Lowering thresholds (20% -&gt; 10%)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Ghana: </a:t>
            </a:r>
            <a:r>
              <a:rPr lang="en-GB" b="0" dirty="0"/>
              <a:t>risk based approach (0% for domestic extractives companies; 5% for foreign)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South Africa: </a:t>
            </a:r>
            <a:r>
              <a:rPr lang="en-GB" b="0" dirty="0"/>
              <a:t>harmonising legislation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US: </a:t>
            </a:r>
            <a:r>
              <a:rPr lang="en-GB" b="0" dirty="0"/>
              <a:t>robust, clear definition focussed on substantive ownership/control (but high threshold)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Emerging best practices: structuring data</a:t>
            </a:r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1"/>
          </p:nvPr>
        </p:nvSpPr>
        <p:spPr>
          <a:xfrm>
            <a:off x="5231900" y="1268750"/>
            <a:ext cx="62646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Why?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Beneficial Ownership Data Standard: </a:t>
            </a:r>
            <a:r>
              <a:rPr lang="en-GB" b="0" dirty="0"/>
              <a:t>Armenia, Latvia, Nigeria now implemented; others in progress/committed to doing so (BO Leadership Group members + Portugal &amp; others)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Source: Armenian e-registry; excerpt from a BO disclosure of a gold mining company generated using BODS</a:t>
            </a:r>
            <a:endParaRPr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00" y="933225"/>
            <a:ext cx="4920100" cy="50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Verification: the thing no-one is doing well, yet</a:t>
            </a:r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950" y="1102525"/>
            <a:ext cx="6711649" cy="460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Verification: the thing no-one is doing well, yet</a:t>
            </a:r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… except for Slovakia, perhaps?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Verification of information about ownership and control: </a:t>
            </a:r>
            <a:r>
              <a:rPr lang="en-GB" b="0"/>
              <a:t>does this person really own/control this company?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Slovakia: </a:t>
            </a:r>
            <a:r>
              <a:rPr lang="en-GB" b="0"/>
              <a:t>Register of Public Sector Partners - notarised information; reversed burden of proof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Armenia: </a:t>
            </a:r>
            <a:r>
              <a:rPr lang="en-GB" b="0"/>
              <a:t>full ownership chains (extractives)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What’s next for the international BOT agenda?</a:t>
            </a:r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 dirty="0"/>
              <a:t>More implementation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Technical assistance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Growing the marketplace of actors and products to deliver</a:t>
            </a:r>
          </a:p>
          <a:p>
            <a:pPr marL="571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dirty="0"/>
              <a:t>More R&amp;D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New evidence to shape policy &amp; technology priorities</a:t>
            </a:r>
          </a:p>
          <a:p>
            <a:pPr marL="571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dirty="0"/>
              <a:t>More use of BO data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Impact stories &amp; more evidence that BOT works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Iterative improvement of registers</a:t>
            </a:r>
            <a:endParaRPr dirty="0"/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3" descr="An aerial view of a city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>
            <a:spLocks noGrp="1"/>
          </p:cNvSpPr>
          <p:nvPr>
            <p:ph type="ctrTitle"/>
          </p:nvPr>
        </p:nvSpPr>
        <p:spPr>
          <a:xfrm>
            <a:off x="695400" y="0"/>
            <a:ext cx="6694500" cy="59271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360000" tIns="360000" rIns="360000" bIns="360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/>
              <a:t>Questions?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 sz="2200" b="0"/>
              <a:t>Louise Russell-Prywata: </a:t>
            </a:r>
            <a:r>
              <a:rPr lang="en-GB" sz="2200" b="0" u="sng">
                <a:solidFill>
                  <a:schemeClr val="hlink"/>
                </a:solidFill>
                <a:hlinkClick r:id="rId4"/>
              </a:rPr>
              <a:t>louise@openownership.org</a:t>
            </a:r>
            <a:r>
              <a:rPr lang="en-GB" sz="2200" b="0"/>
              <a:t> </a:t>
            </a:r>
            <a:endParaRPr sz="22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 sz="2200" b="0"/>
              <a:t>Twitter: @_LouiseRP</a:t>
            </a:r>
            <a:endParaRPr sz="22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endParaRPr sz="22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 sz="2200" b="0"/>
              <a:t>Technical Helpdesk:</a:t>
            </a:r>
            <a:endParaRPr sz="22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 sz="2200" b="0" u="sng">
                <a:solidFill>
                  <a:schemeClr val="hlink"/>
                </a:solidFill>
                <a:hlinkClick r:id="rId5"/>
              </a:rPr>
              <a:t>support@openownership.org</a:t>
            </a:r>
            <a:endParaRPr sz="2200" b="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lang="en-GB" sz="2200" b="0"/>
              <a:t>Twitter: @OpenOwnership</a:t>
            </a:r>
            <a:endParaRPr sz="2200" b="0"/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7975" y="408950"/>
            <a:ext cx="2898775" cy="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b="0"/>
              <a:t>Globally, where are we at on BOT?</a:t>
            </a:r>
            <a:endParaRPr b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0"/>
              <a:t>How countries are implementing</a:t>
            </a:r>
            <a:endParaRPr b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0"/>
              <a:t>Emerging best/interesting practices</a:t>
            </a:r>
            <a:endParaRPr b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0"/>
              <a:t>Where next?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</a:pPr>
            <a:r>
              <a:rPr lang="en-GB"/>
              <a:t>About Open Ownership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694805" y="306896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Technical assistance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To implement beneficial ownership transparency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2"/>
          </p:nvPr>
        </p:nvSpPr>
        <p:spPr>
          <a:xfrm>
            <a:off x="4655840" y="306896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Policy guidance and research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Resources</a:t>
            </a:r>
            <a:r>
              <a:rPr lang="en-GB"/>
              <a:t> to understand and share best practice globally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>
              <a:solidFill>
                <a:srgbClr val="0000FF"/>
              </a:solidFill>
            </a:endParaRPr>
          </a:p>
        </p:txBody>
      </p:sp>
      <p:pic>
        <p:nvPicPr>
          <p:cNvPr id="200" name="Google Shape;200;p28" descr="A close up of a sign&#10;&#10;Description automatically generated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56138" y="1345749"/>
            <a:ext cx="14400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 descr="A close up of a sign&#10;&#10;Description automatically generated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95400" y="1346199"/>
            <a:ext cx="14400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A close up of a sign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616900" y="1346199"/>
            <a:ext cx="1440000" cy="12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>
            <a:spLocks noGrp="1"/>
          </p:cNvSpPr>
          <p:nvPr>
            <p:ph type="body" idx="3"/>
          </p:nvPr>
        </p:nvSpPr>
        <p:spPr>
          <a:xfrm>
            <a:off x="8616900" y="3062610"/>
            <a:ext cx="28803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Support to use ownership data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8"/>
              </a:rPr>
              <a:t>Beneficial Ownership Data Standard</a:t>
            </a:r>
            <a:r>
              <a:rPr lang="en-GB"/>
              <a:t> (BODS) and </a:t>
            </a:r>
            <a:r>
              <a:rPr lang="en-GB" u="sng">
                <a:solidFill>
                  <a:schemeClr val="hlink"/>
                </a:solidFill>
                <a:hlinkClick r:id="rId9"/>
              </a:rPr>
              <a:t>Open Ownership Register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Where is the world on BOT? - Commitments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www.openownership.org/map</a:t>
            </a:r>
            <a:r>
              <a:rPr lang="en-GB"/>
              <a:t> (updated May 2022)</a:t>
            </a: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2404" y="1988612"/>
            <a:ext cx="3127095" cy="306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4800" y="462025"/>
            <a:ext cx="8299950" cy="62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100"/>
              <a:t>Implementation: happening but support needed</a:t>
            </a:r>
            <a:endParaRPr sz="3100"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Source: </a:t>
            </a:r>
            <a:r>
              <a:rPr lang="en-GB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www.openownership.org/map</a:t>
            </a:r>
            <a:r>
              <a:rPr lang="en-GB"/>
              <a:t> (updated May 2022)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675" y="2206050"/>
            <a:ext cx="3142900" cy="30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22" y="504665"/>
            <a:ext cx="8319075" cy="62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Entry points / drivers of BOT reform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Anti-money laundering: </a:t>
            </a:r>
            <a:r>
              <a:rPr lang="en-GB" b="0"/>
              <a:t>e.g. EU AMLD5; FATF compliance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Extractives: </a:t>
            </a:r>
            <a:r>
              <a:rPr lang="en-GB" b="0"/>
              <a:t>EITI Standard (55 implementing countries)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Procurement reform: </a:t>
            </a:r>
            <a:r>
              <a:rPr lang="en-GB" b="0"/>
              <a:t>e.g. IMF financing requirements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National security: </a:t>
            </a:r>
            <a:r>
              <a:rPr lang="en-GB" b="0"/>
              <a:t>e.g. US Corporate Transparency Act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000"/>
              <a:t>Evolving international standards &amp; commitments</a:t>
            </a:r>
            <a:endParaRPr sz="3000"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2020-21 - </a:t>
            </a:r>
            <a:r>
              <a:rPr lang="en-GB" b="0" dirty="0"/>
              <a:t>BOT in IMF COVID financing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2021 - </a:t>
            </a:r>
            <a:r>
              <a:rPr lang="en-GB" b="0" dirty="0"/>
              <a:t>UNCAC BO resolution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2022 - </a:t>
            </a:r>
            <a:r>
              <a:rPr lang="en-GB" b="0" dirty="0"/>
              <a:t>FATF R24 revisions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2022 - </a:t>
            </a:r>
            <a:r>
              <a:rPr lang="en-GB" b="0" dirty="0"/>
              <a:t>G7 commitment to implementation in Africa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By 2022 - </a:t>
            </a:r>
            <a:r>
              <a:rPr lang="en-GB" b="0" dirty="0"/>
              <a:t>33 countries have OGP commitments to BOT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How is implementation happening?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Starting with extractives then progressing to other sectors </a:t>
            </a:r>
            <a:r>
              <a:rPr lang="en-GB" b="0"/>
              <a:t>(Armenia, Nigeria)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Starting with a centralised non-public register then (planning to) make data public </a:t>
            </a:r>
            <a:r>
              <a:rPr lang="en-GB" b="0"/>
              <a:t>(Kenya)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Public register for all sectors of the economy </a:t>
            </a:r>
            <a:r>
              <a:rPr lang="en-GB" b="0"/>
              <a:t>(Ukraine)</a:t>
            </a:r>
            <a:endParaRPr b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335360" y="188640"/>
            <a:ext cx="9360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Three key trends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695400" y="1268760"/>
            <a:ext cx="108012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More focus on implementation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b="0"/>
              <a:t>Much more focus on using data, not just publishing it</a:t>
            </a:r>
            <a:endParaRPr b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b="0"/>
              <a:t>Expansion of stakeholders interested in BOT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2"/>
          </p:nvPr>
        </p:nvSpPr>
        <p:spPr>
          <a:xfrm>
            <a:off x="334963" y="6165850"/>
            <a:ext cx="115221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Ownership">
  <a:themeElements>
    <a:clrScheme name="OpenOwnership">
      <a:dk1>
        <a:srgbClr val="373A3C"/>
      </a:dk1>
      <a:lt1>
        <a:srgbClr val="FFFFFF"/>
      </a:lt1>
      <a:dk2>
        <a:srgbClr val="D7D3F7"/>
      </a:dk2>
      <a:lt2>
        <a:srgbClr val="F4F7F8"/>
      </a:lt2>
      <a:accent1>
        <a:srgbClr val="3B25D8"/>
      </a:accent1>
      <a:accent2>
        <a:srgbClr val="AF17BC"/>
      </a:accent2>
      <a:accent3>
        <a:srgbClr val="C12559"/>
      </a:accent3>
      <a:accent4>
        <a:srgbClr val="F26522"/>
      </a:accent4>
      <a:accent5>
        <a:srgbClr val="3FA9F5"/>
      </a:accent5>
      <a:accent6>
        <a:srgbClr val="5BC578"/>
      </a:accent6>
      <a:hlink>
        <a:srgbClr val="3B25D8"/>
      </a:hlink>
      <a:folHlink>
        <a:srgbClr val="3B25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1165</Words>
  <Application>Microsoft Office PowerPoint</Application>
  <PresentationFormat>Widescreen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Helvetica Neue</vt:lpstr>
      <vt:lpstr>Play</vt:lpstr>
      <vt:lpstr>Arial</vt:lpstr>
      <vt:lpstr>OpenOwnership</vt:lpstr>
      <vt:lpstr>Global perspectives &amp; emerging best practice on BOT</vt:lpstr>
      <vt:lpstr>Overview</vt:lpstr>
      <vt:lpstr>About Open Ownership</vt:lpstr>
      <vt:lpstr>Where is the world on BOT? - Commitments</vt:lpstr>
      <vt:lpstr>Implementation: happening but support needed</vt:lpstr>
      <vt:lpstr>Entry points / drivers of BOT reform</vt:lpstr>
      <vt:lpstr>Evolving international standards &amp; commitments</vt:lpstr>
      <vt:lpstr>How is implementation happening?</vt:lpstr>
      <vt:lpstr>Three key trends</vt:lpstr>
      <vt:lpstr>What is effective implementation?</vt:lpstr>
      <vt:lpstr>The Open Ownership Principles</vt:lpstr>
      <vt:lpstr>Emerging best practices: Defining BO</vt:lpstr>
      <vt:lpstr>Emerging best practices: structuring data</vt:lpstr>
      <vt:lpstr>Verification: the thing no-one is doing well, yet</vt:lpstr>
      <vt:lpstr>Verification: the thing no-one is doing well, yet</vt:lpstr>
      <vt:lpstr>What’s next for the international BOT agenda?</vt:lpstr>
      <vt:lpstr>Questions?  Louise Russell-Prywata: louise@openownership.org  Twitter: @_LouiseRP  Technical Helpdesk: support@openownership.org Twitter: @OpenOwnership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perspectives &amp; emerging best practice on BOT</dc:title>
  <cp:lastModifiedBy>Louise Russell-Prywata</cp:lastModifiedBy>
  <cp:revision>4</cp:revision>
  <dcterms:modified xsi:type="dcterms:W3CDTF">2022-06-15T06:35:45Z</dcterms:modified>
</cp:coreProperties>
</file>