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4" r:id="rId9"/>
    <p:sldId id="25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958846-78F5-4BC3-AAEB-1D3F135C509C}" v="209" dt="2022-06-13T15:32:47.250"/>
    <p1510:client id="{917A7496-2B0C-E8E4-3D71-F8D4D11A14AB}" v="148" dt="2022-06-08T14:53:54.895"/>
    <p1510:client id="{93147ADC-4272-AFBD-4EB3-17B8041C4E07}" v="49" dt="2022-06-08T12:11:48.461"/>
    <p1510:client id="{DD45012D-C08B-93BE-87AC-FA7C0DA6F6E9}" v="595" dt="2022-06-08T14:42:52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43558-C4D5-4E3A-ABF8-A2759AA428A9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6C676-BCB1-44C7-A021-F30A22287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7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acebook.com/pages/Transparency-International-%C4%8Cesk%C3%A1-republika/117823623864?fref=ts" TargetMode="External"/><Relationship Id="rId7" Type="http://schemas.openxmlformats.org/officeDocument/2006/relationships/hyperlink" Target="https://www.linkedin.com/company/3475293?trk=tyah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user/TransparencyCesko" TargetMode="External"/><Relationship Id="rId5" Type="http://schemas.openxmlformats.org/officeDocument/2006/relationships/hyperlink" Target="https://plus.google.com/u/0/b/113952698299391006250/113952698299391006250/post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twitter.com/Transparency_CZ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FFFFFF"/>
                </a:solidFill>
                <a:latin typeface="GarageGothic Bold" pitchFamily="50" charset="-18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293096"/>
            <a:ext cx="4824536" cy="2376264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2"/>
                </a:solidFill>
                <a:latin typeface="GarageGothic Bold" pitchFamily="50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02791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2000">
                <a:solidFill>
                  <a:schemeClr val="bg2"/>
                </a:solidFill>
              </a:rPr>
              <a:t>„</a:t>
            </a:r>
            <a:r>
              <a:rPr lang="cs-CZ" sz="2000"/>
              <a:t>Hlídáme veřejný zájem, hájíme efektivní a odpovědnou správu země</a:t>
            </a:r>
            <a:r>
              <a:rPr lang="cs-CZ" sz="2000">
                <a:solidFill>
                  <a:schemeClr val="bg2"/>
                </a:solidFill>
              </a:rPr>
              <a:t>.“</a:t>
            </a: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3068656" y="4293096"/>
            <a:ext cx="481571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6381328"/>
            <a:ext cx="2084741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E2F3E042-EB93-4DBC-941E-515779E3AACD}" type="datetime1">
              <a:rPr lang="cs-CZ" smtClean="0"/>
              <a:pPr/>
              <a:t>13.06.2022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43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FFFFFF"/>
                </a:solidFill>
                <a:latin typeface="GarageGothic Bold" pitchFamily="50" charset="-18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75562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055BF490-ABBC-4F29-89AE-965B6F17523E}" type="datetime1">
              <a:rPr lang="cs-CZ" smtClean="0"/>
              <a:t>13.06.2022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02791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2000">
                <a:solidFill>
                  <a:schemeClr val="bg2"/>
                </a:solidFill>
              </a:rPr>
              <a:t>„</a:t>
            </a:r>
            <a:r>
              <a:rPr lang="cs-CZ" sz="2000"/>
              <a:t>Hlídáme veřejný zájem, hájíme efektivní a odpovědnou správu země</a:t>
            </a:r>
            <a:r>
              <a:rPr lang="cs-CZ" sz="2000">
                <a:solidFill>
                  <a:schemeClr val="bg2"/>
                </a:solidFill>
              </a:rPr>
              <a:t>.“</a:t>
            </a: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5780598"/>
            <a:ext cx="2084741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3" name="Obrázek 19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49" y="5861155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Obrázek 22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3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Obrázek 24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74" y="587703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Obrázek 26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24" y="5877030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Obrázek 28">
            <a:hlinkClick r:id="rId11"/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8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Přímá spojnice 26"/>
          <p:cNvCxnSpPr/>
          <p:nvPr userDrawn="1"/>
        </p:nvCxnSpPr>
        <p:spPr>
          <a:xfrm>
            <a:off x="2760663" y="10050463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 userDrawn="1"/>
        </p:nvCxnSpPr>
        <p:spPr>
          <a:xfrm>
            <a:off x="5686425" y="10052050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 userDrawn="1"/>
        </p:nvSpPr>
        <p:spPr>
          <a:xfrm>
            <a:off x="5868268" y="4725144"/>
            <a:ext cx="2520156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www.transparency.cz</a:t>
            </a:r>
            <a:r>
              <a:rPr lang="cs-CZ" sz="1800" b="0" spc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posta@transparency.cz</a:t>
            </a:r>
            <a:r>
              <a:rPr lang="cs-CZ" sz="1800" b="0" spc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@</a:t>
            </a:r>
            <a:r>
              <a:rPr lang="cs-CZ" sz="1800" b="0" u="sng" spc="0" err="1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Transparency_CZ</a:t>
            </a:r>
            <a:endParaRPr lang="cs-CZ" sz="1800" b="0" spc="0">
              <a:solidFill>
                <a:schemeClr val="bg2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0" name="Přímá spojnice 29"/>
          <p:cNvCxnSpPr/>
          <p:nvPr userDrawn="1"/>
        </p:nvCxnSpPr>
        <p:spPr>
          <a:xfrm>
            <a:off x="5616649" y="5773123"/>
            <a:ext cx="2771775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52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889911D8-0E34-426B-B1C9-E7E7EE60479F}" type="datetime1">
              <a:rPr lang="cs-CZ" smtClean="0"/>
              <a:pPr/>
              <a:t>13.06.2022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98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DC24-147D-402C-AD46-0D297BECE6B4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7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9660-57EF-4016-BCF0-DB9CFEF27461}" type="datetime1">
              <a:rPr lang="cs-CZ" smtClean="0"/>
              <a:t>13.06.2022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75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BF56-6019-4893-91DD-26BBFD503240}" type="datetime1">
              <a:rPr lang="cs-CZ" smtClean="0"/>
              <a:t>13.06.2022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8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A8FE-7754-4EBF-9B4E-922EAD9DBEC0}" type="datetime1">
              <a:rPr lang="cs-CZ" smtClean="0"/>
              <a:t>13.06.2022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13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125-E546-45D4-99DB-0F31AE28A18F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9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AD9-5B22-47B1-9184-94E5CFEAE3FF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4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Z:\PR\Grafika\TI - ID Pack\Logo - šedé a průsvitné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33863"/>
            <a:ext cx="3454400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fld id="{08F262C3-D6A5-4B1C-A3C7-0E22F93DEA08}" type="datetime1">
              <a:rPr lang="cs-CZ" smtClean="0"/>
              <a:pPr/>
              <a:t>13.06.2022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2843808" y="638132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6300192" y="638971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Z:\PR\Grafika\TI - ID Pack\Logo - TI ČR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2054"/>
            <a:ext cx="1858332" cy="27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8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sm.justice.cz/ias/issm/rejstrik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search?q=alza+majitel&amp;rlz=1C1GCEA_enCZ886CZ886&amp;sxsrf=ALiCzsZ0U0x__o4n44_iXSqzTAiGYB0Cnw%3A1655132664332&amp;ei=-FGnYpX8E9CdkwWd-ICYAg&amp;ved=0ahUKEwiV2I3U2ar4AhXQzqQKHR08ACMQ4dUDCA4&amp;uact=5&amp;oq=alza+majitel&amp;gs_lcp=Cgdnd3Mtd2l6EAMyBAgAEEcyBAgAEEcyBAgAEEcyBAgAEEcyBAgAEEcyBAgAEEcyBAgAEEcyBAgAEEc6BwgAEEcQsANKBAhBGABKBAhGGABQzwRYzwRgpQZoAXACeACAAQCIAQCSAQCYAQCgAQHIAQjAAQE&amp;sclient=gws-wiz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or.justice.cz/ias/ui/rejstrik-firma.vysledky?subjektId=626168&amp;typ=UPLNY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or.justice.cz/ias/ui/rejstrik-firma.vysledky?subjektId=619190&amp;typ=UPLNY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24797"/>
            <a:ext cx="7266482" cy="1854148"/>
          </a:xfrm>
        </p:spPr>
        <p:txBody>
          <a:bodyPr>
            <a:noAutofit/>
          </a:bodyPr>
          <a:lstStyle/>
          <a:p>
            <a:pPr algn="r"/>
            <a:r>
              <a:rPr lang="cs-CZ" sz="3600" b="1" dirty="0">
                <a:latin typeface="Bahnschrift"/>
                <a:cs typeface="Calibri"/>
              </a:rPr>
              <a:t>České zkušenosti s rozkrýváním skutečných vlastníků</a:t>
            </a:r>
            <a:br>
              <a:rPr lang="cs-CZ" sz="3600" dirty="0">
                <a:latin typeface="Bahnschrift"/>
                <a:cs typeface="Calibri"/>
              </a:rPr>
            </a:br>
            <a:r>
              <a:rPr lang="cs-CZ" sz="2400" dirty="0">
                <a:latin typeface="Bahnschrift"/>
                <a:cs typeface="Calibri"/>
              </a:rPr>
              <a:t>Poučení z kauzy Babiš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FF1E-B6B1-4DA7-9232-1CDB3CABEC8B}" type="datetime1">
              <a:rPr lang="cs-CZ" smtClean="0"/>
              <a:t>13.06.2022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7544" y="6021288"/>
            <a:ext cx="208823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r>
              <a:rPr lang="cs-CZ">
                <a:solidFill>
                  <a:srgbClr val="FFFFFF"/>
                </a:solidFill>
                <a:latin typeface="Bahnschrift"/>
              </a:rPr>
              <a:t>Marek Chromý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4CFFE20-327A-E768-8C2B-CC7A7680F869}"/>
              </a:ext>
            </a:extLst>
          </p:cNvPr>
          <p:cNvSpPr txBox="1"/>
          <p:nvPr/>
        </p:nvSpPr>
        <p:spPr>
          <a:xfrm>
            <a:off x="3486150" y="348615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3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6236"/>
            <a:ext cx="634704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cs-CZ" sz="2800" b="1" dirty="0">
                <a:latin typeface="Bahnschrift"/>
              </a:rPr>
              <a:t>Stav před Evidencí skutečných majitelů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sz="2800">
              <a:latin typeface="Bahnschrift"/>
              <a:cs typeface="Calibri"/>
            </a:endParaRPr>
          </a:p>
          <a:p>
            <a:r>
              <a:rPr lang="cs-CZ" sz="2800" dirty="0">
                <a:latin typeface="Bahnschrift"/>
                <a:cs typeface="Calibri"/>
              </a:rPr>
              <a:t>Obchodní rejstřík a sbírka listin (1863, 1950, 1992, 2014)</a:t>
            </a:r>
            <a:endParaRPr lang="cs-CZ" sz="2800" dirty="0">
              <a:latin typeface="Bahnschrift"/>
            </a:endParaRPr>
          </a:p>
          <a:p>
            <a:endParaRPr lang="cs-CZ" sz="2800">
              <a:latin typeface="Bahnschrift"/>
              <a:cs typeface="Calibri"/>
            </a:endParaRPr>
          </a:p>
          <a:p>
            <a:r>
              <a:rPr lang="cs-CZ" sz="2800" dirty="0">
                <a:latin typeface="Bahnschrift"/>
                <a:cs typeface="Calibri"/>
              </a:rPr>
              <a:t>Živnostenský rejstřík 1.1.1992</a:t>
            </a:r>
          </a:p>
          <a:p>
            <a:endParaRPr lang="cs-CZ" sz="2800">
              <a:latin typeface="Bahnschrift"/>
              <a:cs typeface="Calibri"/>
            </a:endParaRPr>
          </a:p>
          <a:p>
            <a:r>
              <a:rPr lang="cs-CZ" sz="2800" dirty="0">
                <a:latin typeface="Bahnschrift"/>
                <a:cs typeface="Calibri"/>
              </a:rPr>
              <a:t>Evidence svěřenských fondů 1.1.2018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4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4441"/>
            <a:ext cx="7312039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cs-CZ" sz="2400" b="1">
                <a:latin typeface="Bahnschrift"/>
              </a:rPr>
              <a:t>EVIDENCE SKUTEČNÝCH MAJITELŮ</a:t>
            </a:r>
            <a:r>
              <a:rPr lang="cs-CZ" sz="2800" b="1">
                <a:latin typeface="Bahnschrift"/>
              </a:rPr>
              <a:t> </a:t>
            </a:r>
            <a:br>
              <a:rPr lang="cs-CZ" sz="2800" b="1">
                <a:latin typeface="Bahnschrift"/>
              </a:rPr>
            </a:br>
            <a:r>
              <a:rPr lang="cs-CZ" sz="2800" b="1">
                <a:latin typeface="Bahnschrift"/>
              </a:rPr>
              <a:t>česká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5683"/>
            <a:ext cx="8238968" cy="43104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>
                <a:latin typeface="Bahnschrift"/>
                <a:cs typeface="Calibri"/>
              </a:rPr>
              <a:t>Zřízena zákonem č. 37/2021 Sb. o Evidenci skut. majitelů </a:t>
            </a:r>
          </a:p>
          <a:p>
            <a:r>
              <a:rPr lang="cs-CZ" sz="2400" dirty="0">
                <a:latin typeface="Bahnschrift"/>
                <a:ea typeface="+mn-lt"/>
                <a:cs typeface="+mn-lt"/>
              </a:rPr>
              <a:t>V současné podobě spuštěna k 1. 6. 2021</a:t>
            </a:r>
          </a:p>
          <a:p>
            <a:r>
              <a:rPr lang="cs-CZ" sz="2400" dirty="0">
                <a:latin typeface="Bahnschrift"/>
                <a:ea typeface="+mn-lt"/>
                <a:cs typeface="+mn-lt"/>
              </a:rPr>
              <a:t>Půlroční "přechodné" období</a:t>
            </a:r>
            <a:endParaRPr lang="en-US" sz="2400" dirty="0">
              <a:latin typeface="Bahnschrift"/>
              <a:ea typeface="+mn-lt"/>
              <a:cs typeface="+mn-lt"/>
            </a:endParaRPr>
          </a:p>
          <a:p>
            <a:r>
              <a:rPr lang="cs-CZ" sz="2400" dirty="0">
                <a:latin typeface="Bahnschrift"/>
                <a:cs typeface="Calibri"/>
              </a:rPr>
              <a:t>Od 1. 12. 2021 končí přechodné období, informace brány jako směrodatné</a:t>
            </a:r>
          </a:p>
          <a:p>
            <a:endParaRPr lang="cs-CZ" sz="2400">
              <a:latin typeface="Bahnschrift"/>
              <a:cs typeface="Calibri"/>
            </a:endParaRPr>
          </a:p>
          <a:p>
            <a:r>
              <a:rPr lang="cs-CZ" sz="2400" dirty="0">
                <a:latin typeface="Bahnschrift"/>
                <a:cs typeface="Calibri"/>
              </a:rPr>
              <a:t>Skutečný majitel:</a:t>
            </a:r>
          </a:p>
          <a:p>
            <a:pPr lvl="1"/>
            <a:r>
              <a:rPr lang="cs-CZ" sz="2000" dirty="0">
                <a:latin typeface="Bahnschrift"/>
                <a:cs typeface="Calibri"/>
              </a:rPr>
              <a:t>Koncový příjemce - má podstatný majetkový prospěch a dále ho nepředává</a:t>
            </a:r>
          </a:p>
          <a:p>
            <a:pPr lvl="1"/>
            <a:r>
              <a:rPr lang="cs-CZ" sz="2000" dirty="0">
                <a:latin typeface="Bahnschrift"/>
                <a:cs typeface="Calibri"/>
              </a:rPr>
              <a:t>Osoba s koncovým vlivem - uplatňuje rozhodující vliv</a:t>
            </a:r>
          </a:p>
          <a:p>
            <a:endParaRPr lang="cs-CZ" sz="2400">
              <a:latin typeface="Bahnschrift"/>
              <a:cs typeface="Calibri"/>
            </a:endParaRPr>
          </a:p>
          <a:p>
            <a:endParaRPr lang="cs-CZ" sz="2400">
              <a:latin typeface="Bahnschrift"/>
              <a:cs typeface="Calibri"/>
            </a:endParaRPr>
          </a:p>
          <a:p>
            <a:pPr marL="0" indent="0">
              <a:buNone/>
            </a:pPr>
            <a:endParaRPr lang="cs-CZ" sz="2400">
              <a:latin typeface="Bahnschrift"/>
              <a:cs typeface="Calibri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24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21798"/>
            <a:ext cx="8238968" cy="41043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>
                <a:latin typeface="Bahnschrift"/>
                <a:cs typeface="Calibri"/>
              </a:rPr>
              <a:t>Jednoduché vyhledávání po právnických subjektech</a:t>
            </a:r>
          </a:p>
          <a:p>
            <a:r>
              <a:rPr lang="cs-CZ" sz="2400" dirty="0">
                <a:latin typeface="Bahnschrift"/>
                <a:ea typeface="+mn-lt"/>
                <a:cs typeface="+mn-lt"/>
              </a:rPr>
              <a:t>Přehledné informace o skutečném majiteli</a:t>
            </a:r>
          </a:p>
          <a:p>
            <a:r>
              <a:rPr lang="cs-CZ" sz="2400" dirty="0">
                <a:latin typeface="Bahnschrift"/>
                <a:ea typeface="+mn-lt"/>
                <a:cs typeface="+mn-lt"/>
              </a:rPr>
              <a:t>Široké vymezení zadávaných údajů pro orgány veřejné moci (neveřejná část evidence)</a:t>
            </a:r>
            <a:endParaRPr lang="en-US" sz="2400" dirty="0">
              <a:latin typeface="Bahnschrift"/>
              <a:ea typeface="+mn-lt"/>
              <a:cs typeface="+mn-lt"/>
            </a:endParaRPr>
          </a:p>
          <a:p>
            <a:r>
              <a:rPr lang="cs-CZ" sz="2400" dirty="0">
                <a:latin typeface="Bahnschrift"/>
                <a:cs typeface="Calibri"/>
              </a:rPr>
              <a:t>Open data</a:t>
            </a:r>
          </a:p>
          <a:p>
            <a:endParaRPr lang="cs-CZ" sz="2400" dirty="0">
              <a:latin typeface="Bahnschrift"/>
              <a:cs typeface="Calibri"/>
            </a:endParaRPr>
          </a:p>
          <a:p>
            <a:r>
              <a:rPr lang="cs-CZ" sz="2400" dirty="0">
                <a:latin typeface="Bahnschrift"/>
                <a:cs typeface="Calibri"/>
                <a:hlinkClick r:id="rId2"/>
              </a:rPr>
              <a:t>Přesvědčme se sami</a:t>
            </a:r>
          </a:p>
          <a:p>
            <a:endParaRPr lang="cs-CZ" sz="2400">
              <a:latin typeface="Bahnschrift"/>
              <a:cs typeface="Calibri"/>
            </a:endParaRPr>
          </a:p>
          <a:p>
            <a:pPr marL="0" indent="0">
              <a:buNone/>
            </a:pPr>
            <a:endParaRPr lang="cs-CZ" sz="2400">
              <a:latin typeface="Bahnschrift"/>
              <a:cs typeface="Calibri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4</a:t>
            </a:fld>
            <a:endParaRPr lang="cs-CZ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385C2F61-357F-CA5F-C107-97569D16E90E}"/>
              </a:ext>
            </a:extLst>
          </p:cNvPr>
          <p:cNvSpPr txBox="1">
            <a:spLocks/>
          </p:cNvSpPr>
          <p:nvPr/>
        </p:nvSpPr>
        <p:spPr>
          <a:xfrm>
            <a:off x="457200" y="574441"/>
            <a:ext cx="73120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latin typeface="Bahnschrift"/>
              </a:rPr>
              <a:t>EVIDENCE SKUTEČNÝCH MAJITELŮ</a:t>
            </a:r>
            <a:r>
              <a:rPr lang="cs-CZ" sz="2800" b="1">
                <a:latin typeface="Bahnschrift"/>
              </a:rPr>
              <a:t> </a:t>
            </a:r>
            <a:br>
              <a:rPr lang="cs-CZ" sz="2800" b="1">
                <a:latin typeface="Bahnschrift"/>
              </a:rPr>
            </a:br>
            <a:r>
              <a:rPr lang="cs-CZ" sz="2800" b="1">
                <a:latin typeface="Bahnschrift"/>
              </a:rPr>
              <a:t>silné stránky</a:t>
            </a:r>
          </a:p>
        </p:txBody>
      </p:sp>
    </p:spTree>
    <p:extLst>
      <p:ext uri="{BB962C8B-B14F-4D97-AF65-F5344CB8AC3E}">
        <p14:creationId xmlns:p14="http://schemas.microsoft.com/office/powerpoint/2010/main" val="57834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21798"/>
            <a:ext cx="8004747" cy="41043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>
                <a:latin typeface="Bahnschrift"/>
                <a:cs typeface="Calibri"/>
              </a:rPr>
              <a:t>Absence jiného vyhledávání než podle názvu společnosti, IČO nebo spisové značky</a:t>
            </a:r>
          </a:p>
          <a:p>
            <a:r>
              <a:rPr lang="cs-CZ" sz="2400" dirty="0">
                <a:latin typeface="Bahnschrift"/>
                <a:ea typeface="+mn-lt"/>
                <a:cs typeface="+mn-lt"/>
              </a:rPr>
              <a:t>Nefunkční automatický průpis</a:t>
            </a:r>
          </a:p>
          <a:p>
            <a:r>
              <a:rPr lang="cs-CZ" sz="2400" dirty="0">
                <a:latin typeface="Bahnschrift"/>
                <a:ea typeface="+mn-lt"/>
                <a:cs typeface="+mn-lt"/>
              </a:rPr>
              <a:t>Neplnění zákonných povinností společnostmi </a:t>
            </a:r>
          </a:p>
          <a:p>
            <a:pPr marL="0" indent="0">
              <a:buNone/>
            </a:pPr>
            <a:r>
              <a:rPr lang="cs-CZ" sz="2400" dirty="0">
                <a:latin typeface="Bahnschrift"/>
                <a:ea typeface="+mn-lt"/>
                <a:cs typeface="+mn-lt"/>
              </a:rPr>
              <a:t>    a nevymáhání rejstříkovými soudy</a:t>
            </a:r>
            <a:endParaRPr lang="cs-CZ" dirty="0">
              <a:cs typeface="Calibri"/>
            </a:endParaRPr>
          </a:p>
          <a:p>
            <a:r>
              <a:rPr lang="cs-CZ" sz="2400" dirty="0">
                <a:latin typeface="Bahnschrift"/>
                <a:cs typeface="Calibri"/>
              </a:rPr>
              <a:t>Problematická kontrola zapisovaných údajů soudy/notáři</a:t>
            </a:r>
          </a:p>
          <a:p>
            <a:endParaRPr lang="cs-CZ" sz="2400">
              <a:latin typeface="Bahnschrift"/>
              <a:cs typeface="Calibri"/>
            </a:endParaRPr>
          </a:p>
          <a:p>
            <a:pPr marL="0" indent="0">
              <a:buNone/>
            </a:pPr>
            <a:endParaRPr lang="cs-CZ" sz="2400">
              <a:latin typeface="Bahnschrift"/>
              <a:cs typeface="Calibri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5</a:t>
            </a:fld>
            <a:endParaRPr lang="cs-CZ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29DBEEC2-AE68-C0D4-F201-9A6C0CD5344D}"/>
              </a:ext>
            </a:extLst>
          </p:cNvPr>
          <p:cNvSpPr txBox="1">
            <a:spLocks/>
          </p:cNvSpPr>
          <p:nvPr/>
        </p:nvSpPr>
        <p:spPr>
          <a:xfrm>
            <a:off x="457200" y="574441"/>
            <a:ext cx="73120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latin typeface="Bahnschrift"/>
              </a:rPr>
              <a:t>EVIDENCE SKUTEČNÝCH MAJITELŮ</a:t>
            </a:r>
            <a:r>
              <a:rPr lang="cs-CZ" sz="2800" b="1">
                <a:latin typeface="Bahnschrift"/>
              </a:rPr>
              <a:t> </a:t>
            </a:r>
            <a:br>
              <a:rPr lang="cs-CZ" sz="2800" b="1">
                <a:latin typeface="Bahnschrift"/>
              </a:rPr>
            </a:br>
            <a:r>
              <a:rPr lang="cs-CZ" sz="2800" b="1">
                <a:latin typeface="Bahnschrift"/>
              </a:rPr>
              <a:t>slabé stránky</a:t>
            </a:r>
          </a:p>
        </p:txBody>
      </p:sp>
    </p:spTree>
    <p:extLst>
      <p:ext uri="{BB962C8B-B14F-4D97-AF65-F5344CB8AC3E}">
        <p14:creationId xmlns:p14="http://schemas.microsoft.com/office/powerpoint/2010/main" val="374795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1200" y="5542200"/>
            <a:ext cx="8355600" cy="583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>
                <a:latin typeface="Bahnschrift"/>
                <a:cs typeface="Calibri"/>
              </a:rPr>
              <a:t>Ale </a:t>
            </a:r>
            <a:r>
              <a:rPr lang="cs-CZ" sz="2400" dirty="0">
                <a:latin typeface="Bahnschrift"/>
                <a:cs typeface="Calibri"/>
                <a:hlinkClick r:id="rId2"/>
              </a:rPr>
              <a:t>Google říká, že...</a:t>
            </a:r>
            <a:endParaRPr lang="cs-CZ" sz="2400">
              <a:latin typeface="Bahnschrift"/>
              <a:cs typeface="Calibri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6</a:t>
            </a:fld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719CE883-0906-E8CC-D771-5DD095EE8CCC}"/>
              </a:ext>
            </a:extLst>
          </p:cNvPr>
          <p:cNvSpPr txBox="1">
            <a:spLocks/>
          </p:cNvSpPr>
          <p:nvPr/>
        </p:nvSpPr>
        <p:spPr>
          <a:xfrm>
            <a:off x="457200" y="574441"/>
            <a:ext cx="73120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latin typeface="Bahnschrift"/>
              </a:rPr>
              <a:t>EVIDENCE SKUTEČNÝCH MAJITELŮ</a:t>
            </a:r>
            <a:r>
              <a:rPr lang="cs-CZ" sz="2800" b="1">
                <a:latin typeface="Bahnschrift"/>
              </a:rPr>
              <a:t> </a:t>
            </a:r>
            <a:br>
              <a:rPr lang="cs-CZ" sz="2800" b="1">
                <a:latin typeface="Bahnschrift"/>
              </a:rPr>
            </a:br>
            <a:r>
              <a:rPr lang="cs-CZ" sz="2800" b="1">
                <a:latin typeface="Bahnschrift"/>
              </a:rPr>
              <a:t>příklady problémů</a:t>
            </a:r>
          </a:p>
        </p:txBody>
      </p:sp>
      <p:pic>
        <p:nvPicPr>
          <p:cNvPr id="2" name="Obrázek 4" descr="Obsah obrázku stůl&#10;&#10;Popis se vygeneroval automaticky.">
            <a:extLst>
              <a:ext uri="{FF2B5EF4-FFF2-40B4-BE49-F238E27FC236}">
                <a16:creationId xmlns:a16="http://schemas.microsoft.com/office/drawing/2014/main" id="{4CF5532C-0B91-CE8E-1124-D0ABBF846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400" y="1527153"/>
            <a:ext cx="5479200" cy="407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5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1200" y="5542200"/>
            <a:ext cx="8355600" cy="583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>
                <a:latin typeface="Bahnschrift"/>
                <a:cs typeface="Calibri"/>
              </a:rPr>
              <a:t>Ale: </a:t>
            </a:r>
            <a:r>
              <a:rPr lang="cs-CZ" sz="2400">
                <a:latin typeface="Bahnschrift"/>
                <a:cs typeface="Calibri"/>
                <a:hlinkClick r:id="rId2"/>
              </a:rPr>
              <a:t>výpis z obchodního rejstříku</a:t>
            </a:r>
          </a:p>
          <a:p>
            <a:pPr marL="0" indent="0">
              <a:buNone/>
            </a:pPr>
            <a:endParaRPr lang="cs-CZ">
              <a:cs typeface="Calibri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7</a:t>
            </a:fld>
            <a:endParaRPr lang="cs-CZ"/>
          </a:p>
        </p:txBody>
      </p:sp>
      <p:pic>
        <p:nvPicPr>
          <p:cNvPr id="10" name="Obrázek 10" descr="Obsah obrázku text&#10;&#10;Popis se vygeneroval automaticky.">
            <a:extLst>
              <a:ext uri="{FF2B5EF4-FFF2-40B4-BE49-F238E27FC236}">
                <a16:creationId xmlns:a16="http://schemas.microsoft.com/office/drawing/2014/main" id="{886E0ABC-FEE3-B1C2-BB36-3875973A6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400" y="1506600"/>
            <a:ext cx="6073200" cy="40608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719CE883-0906-E8CC-D771-5DD095EE8CCC}"/>
              </a:ext>
            </a:extLst>
          </p:cNvPr>
          <p:cNvSpPr txBox="1">
            <a:spLocks/>
          </p:cNvSpPr>
          <p:nvPr/>
        </p:nvSpPr>
        <p:spPr>
          <a:xfrm>
            <a:off x="457200" y="574441"/>
            <a:ext cx="73120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latin typeface="Bahnschrift"/>
              </a:rPr>
              <a:t>EVIDENCE SKUTEČNÝCH MAJITELŮ</a:t>
            </a:r>
            <a:r>
              <a:rPr lang="cs-CZ" sz="2800" b="1">
                <a:latin typeface="Bahnschrift"/>
              </a:rPr>
              <a:t> </a:t>
            </a:r>
            <a:br>
              <a:rPr lang="cs-CZ" sz="2800" b="1">
                <a:latin typeface="Bahnschrift"/>
              </a:rPr>
            </a:br>
            <a:r>
              <a:rPr lang="cs-CZ" sz="2800" b="1">
                <a:latin typeface="Bahnschrift"/>
              </a:rPr>
              <a:t>příklady problémů</a:t>
            </a:r>
          </a:p>
        </p:txBody>
      </p:sp>
    </p:spTree>
    <p:extLst>
      <p:ext uri="{BB962C8B-B14F-4D97-AF65-F5344CB8AC3E}">
        <p14:creationId xmlns:p14="http://schemas.microsoft.com/office/powerpoint/2010/main" val="121716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1200" y="5542200"/>
            <a:ext cx="8355600" cy="583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>
                <a:latin typeface="Bahnschrift"/>
                <a:cs typeface="Calibri"/>
              </a:rPr>
              <a:t>Ale: </a:t>
            </a:r>
            <a:r>
              <a:rPr lang="cs-CZ" sz="2400">
                <a:latin typeface="Bahnschrift"/>
                <a:cs typeface="Calibri"/>
                <a:hlinkClick r:id="rId2"/>
              </a:rPr>
              <a:t>výpis z obchodního rejstříku</a:t>
            </a:r>
            <a:endParaRPr lang="cs-CZ" sz="2400">
              <a:latin typeface="Bahnschrift"/>
              <a:cs typeface="Calibri"/>
            </a:endParaRPr>
          </a:p>
          <a:p>
            <a:pPr marL="0" indent="0">
              <a:buNone/>
            </a:pPr>
            <a:endParaRPr lang="cs-CZ">
              <a:cs typeface="Calibri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8</a:t>
            </a:fld>
            <a:endParaRPr lang="cs-CZ"/>
          </a:p>
        </p:txBody>
      </p:sp>
      <p:pic>
        <p:nvPicPr>
          <p:cNvPr id="8" name="Obrázek 8" descr="Obsah obrázku text, stůl&#10;&#10;Popis se vygeneroval automaticky.">
            <a:extLst>
              <a:ext uri="{FF2B5EF4-FFF2-40B4-BE49-F238E27FC236}">
                <a16:creationId xmlns:a16="http://schemas.microsoft.com/office/drawing/2014/main" id="{C52B9EF2-305B-69F8-63C6-2735FC3B8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400" y="1531788"/>
            <a:ext cx="5920200" cy="4010424"/>
          </a:xfrm>
          <a:prstGeom prst="rect">
            <a:avLst/>
          </a:prstGeom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4A663363-C67E-23A6-230A-41F508767EBA}"/>
              </a:ext>
            </a:extLst>
          </p:cNvPr>
          <p:cNvSpPr txBox="1">
            <a:spLocks/>
          </p:cNvSpPr>
          <p:nvPr/>
        </p:nvSpPr>
        <p:spPr>
          <a:xfrm>
            <a:off x="457200" y="574441"/>
            <a:ext cx="73120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latin typeface="Bahnschrift"/>
              </a:rPr>
              <a:t>EVIDENCE SKUTEČNÝCH MAJITELŮ</a:t>
            </a:r>
            <a:r>
              <a:rPr lang="cs-CZ" sz="2800" b="1">
                <a:latin typeface="Bahnschrift"/>
              </a:rPr>
              <a:t> </a:t>
            </a:r>
            <a:br>
              <a:rPr lang="cs-CZ" sz="2800" b="1">
                <a:latin typeface="Bahnschrift"/>
              </a:rPr>
            </a:br>
            <a:r>
              <a:rPr lang="cs-CZ" sz="2800" b="1">
                <a:latin typeface="Bahnschrift"/>
              </a:rPr>
              <a:t>příklady problémů</a:t>
            </a:r>
          </a:p>
        </p:txBody>
      </p:sp>
    </p:spTree>
    <p:extLst>
      <p:ext uri="{BB962C8B-B14F-4D97-AF65-F5344CB8AC3E}">
        <p14:creationId xmlns:p14="http://schemas.microsoft.com/office/powerpoint/2010/main" val="372096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7792" y="2456202"/>
            <a:ext cx="7772400" cy="1470025"/>
          </a:xfrm>
        </p:spPr>
        <p:txBody>
          <a:bodyPr>
            <a:normAutofit/>
          </a:bodyPr>
          <a:lstStyle/>
          <a:p>
            <a:r>
              <a:rPr lang="cs-CZ" sz="4400">
                <a:latin typeface="Bahnschrift"/>
              </a:rPr>
              <a:t>Děkuji za pozornost.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F490-ABBC-4F29-89AE-965B6F17523E}" type="datetime1">
              <a:rPr lang="cs-CZ" smtClean="0"/>
              <a:t>13.06.2022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096217"/>
            <a:ext cx="280831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r>
              <a:rPr lang="cs-CZ">
                <a:solidFill>
                  <a:srgbClr val="FFFFFF"/>
                </a:solidFill>
                <a:latin typeface="Bahnschrift"/>
              </a:rPr>
              <a:t>Marek Chromý</a:t>
            </a:r>
          </a:p>
          <a:p>
            <a:r>
              <a:rPr lang="cs-CZ">
                <a:solidFill>
                  <a:srgbClr val="FFFFFF"/>
                </a:solidFill>
                <a:latin typeface="Bahnschrift"/>
              </a:rPr>
              <a:t>chromy@transparency.cz</a:t>
            </a:r>
          </a:p>
        </p:txBody>
      </p:sp>
    </p:spTree>
    <p:extLst>
      <p:ext uri="{BB962C8B-B14F-4D97-AF65-F5344CB8AC3E}">
        <p14:creationId xmlns:p14="http://schemas.microsoft.com/office/powerpoint/2010/main" val="1475138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Transparency 1">
      <a:dk1>
        <a:srgbClr val="0065B3"/>
      </a:dk1>
      <a:lt1>
        <a:srgbClr val="C6EAFA"/>
      </a:lt1>
      <a:dk2>
        <a:srgbClr val="000000"/>
      </a:dk2>
      <a:lt2>
        <a:srgbClr val="00BFF3"/>
      </a:lt2>
      <a:accent1>
        <a:srgbClr val="0065B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nsparency">
      <a:majorFont>
        <a:latin typeface="GarageGothic Regular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Předvádění na obrazovce (4:3)</PresentationFormat>
  <Slides>9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České zkušenosti s rozkrýváním skutečných vlastníků Poučení z kauzy Babiš</vt:lpstr>
      <vt:lpstr>Stav před Evidencí skutečných majitelů</vt:lpstr>
      <vt:lpstr>EVIDENCE SKUTEČNÝCH MAJITELŮ  česká 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 Puntschuh</dc:creator>
  <cp:revision>65</cp:revision>
  <dcterms:created xsi:type="dcterms:W3CDTF">2015-01-30T13:23:07Z</dcterms:created>
  <dcterms:modified xsi:type="dcterms:W3CDTF">2022-06-13T15:33:10Z</dcterms:modified>
</cp:coreProperties>
</file>