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78" r:id="rId4"/>
    <p:sldId id="282" r:id="rId5"/>
    <p:sldId id="280" r:id="rId6"/>
    <p:sldId id="266" r:id="rId7"/>
    <p:sldId id="263" r:id="rId8"/>
    <p:sldId id="285" r:id="rId9"/>
    <p:sldId id="283" r:id="rId10"/>
    <p:sldId id="286" r:id="rId11"/>
    <p:sldId id="258" r:id="rId12"/>
    <p:sldId id="267" r:id="rId13"/>
    <p:sldId id="269" r:id="rId14"/>
    <p:sldId id="281" r:id="rId15"/>
    <p:sldId id="257" r:id="rId16"/>
    <p:sldId id="260" r:id="rId17"/>
    <p:sldId id="275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251" autoAdjust="0"/>
  </p:normalViewPr>
  <p:slideViewPr>
    <p:cSldViewPr snapToGrid="0">
      <p:cViewPr varScale="1">
        <p:scale>
          <a:sx n="85" d="100"/>
          <a:sy n="85" d="100"/>
        </p:scale>
        <p:origin x="96" y="67"/>
      </p:cViewPr>
      <p:guideLst/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2C2BE-A5FE-46D5-845E-566FE499D4A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4E77BF6-60C7-41A6-A295-C9EA9DE95DF4}">
      <dgm:prSet phldrT="[Text]"/>
      <dgm:spPr/>
      <dgm:t>
        <a:bodyPr/>
        <a:lstStyle/>
        <a:p>
          <a:r>
            <a:rPr lang="sk-SK" dirty="0" smtClean="0">
              <a:latin typeface="Cambria" panose="02040503050406030204" pitchFamily="18" charset="0"/>
            </a:rPr>
            <a:t>Velenie</a:t>
          </a:r>
          <a:endParaRPr lang="sk-SK" dirty="0">
            <a:latin typeface="Cambria" panose="02040503050406030204" pitchFamily="18" charset="0"/>
          </a:endParaRPr>
        </a:p>
      </dgm:t>
    </dgm:pt>
    <dgm:pt modelId="{888DAD1C-030A-484B-B126-28093F9CD87B}" type="parTrans" cxnId="{7A07EBC1-F477-4997-B725-BCD4B2B2C41D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75A7EA01-447A-409D-A0FC-C85B8E7720E4}" type="sibTrans" cxnId="{7A07EBC1-F477-4997-B725-BCD4B2B2C41D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06692E17-762D-4350-A757-EAE8426B7C88}">
      <dgm:prSet phldrT="[Text]"/>
      <dgm:spPr/>
      <dgm:t>
        <a:bodyPr/>
        <a:lstStyle/>
        <a:p>
          <a:r>
            <a:rPr lang="sk-SK" dirty="0" smtClean="0">
              <a:latin typeface="Cambria" panose="02040503050406030204" pitchFamily="18" charset="0"/>
            </a:rPr>
            <a:t>Faktor načasovania</a:t>
          </a:r>
          <a:endParaRPr lang="sk-SK" dirty="0">
            <a:latin typeface="Cambria" panose="02040503050406030204" pitchFamily="18" charset="0"/>
          </a:endParaRPr>
        </a:p>
      </dgm:t>
    </dgm:pt>
    <dgm:pt modelId="{5F21A7DE-676A-490E-9C6E-302FDE9A5CA4}" type="parTrans" cxnId="{E17C66B0-9419-438A-962E-2813BDA71110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B58D4D20-C9F5-47A7-BE0C-BD70BA515104}" type="sibTrans" cxnId="{E17C66B0-9419-438A-962E-2813BDA71110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972AB9B6-53A5-4B1D-8792-D609E818B14D}">
      <dgm:prSet phldrT="[Text]"/>
      <dgm:spPr/>
      <dgm:t>
        <a:bodyPr/>
        <a:lstStyle/>
        <a:p>
          <a:r>
            <a:rPr lang="sk-SK" dirty="0" smtClean="0">
              <a:latin typeface="Cambria" panose="02040503050406030204" pitchFamily="18" charset="0"/>
            </a:rPr>
            <a:t>Spoznanie prostredia</a:t>
          </a:r>
          <a:endParaRPr lang="sk-SK" dirty="0">
            <a:latin typeface="Cambria" panose="02040503050406030204" pitchFamily="18" charset="0"/>
          </a:endParaRPr>
        </a:p>
      </dgm:t>
    </dgm:pt>
    <dgm:pt modelId="{28CEC6A6-8829-442E-B6A4-670E0A743892}" type="parTrans" cxnId="{8765AB0E-4B1B-41E0-9970-AB6208840221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B5D458DF-5919-435F-B146-6918704B6594}" type="sibTrans" cxnId="{8765AB0E-4B1B-41E0-9970-AB6208840221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912886DC-ABD7-4224-AD74-ECC1CFBE034B}">
      <dgm:prSet phldrT="[Text]"/>
      <dgm:spPr/>
      <dgm:t>
        <a:bodyPr/>
        <a:lstStyle/>
        <a:p>
          <a:r>
            <a:rPr lang="sk-SK" dirty="0" smtClean="0">
              <a:latin typeface="Cambria" panose="02040503050406030204" pitchFamily="18" charset="0"/>
            </a:rPr>
            <a:t>Organizácia </a:t>
          </a:r>
          <a:endParaRPr lang="sk-SK" dirty="0">
            <a:latin typeface="Cambria" panose="02040503050406030204" pitchFamily="18" charset="0"/>
          </a:endParaRPr>
        </a:p>
      </dgm:t>
    </dgm:pt>
    <dgm:pt modelId="{C79CA4C6-2C93-4100-A23C-ADAFA7BBD489}" type="sibTrans" cxnId="{92C64D92-5D6E-4B62-955C-9D5B6D3FE711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3FD1F053-3902-4B07-A604-4D3C32EFA80A}" type="parTrans" cxnId="{92C64D92-5D6E-4B62-955C-9D5B6D3FE711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0836CA67-2A5C-46AE-8204-5C05BCE5677B}">
      <dgm:prSet phldrT="[Text]"/>
      <dgm:spPr/>
      <dgm:t>
        <a:bodyPr/>
        <a:lstStyle/>
        <a:p>
          <a:r>
            <a:rPr lang="sk-SK" smtClean="0">
              <a:latin typeface="Cambria" panose="02040503050406030204" pitchFamily="18" charset="0"/>
            </a:rPr>
            <a:t>Morálka a Etika</a:t>
          </a:r>
          <a:endParaRPr lang="sk-SK" dirty="0">
            <a:latin typeface="Cambria" panose="02040503050406030204" pitchFamily="18" charset="0"/>
          </a:endParaRPr>
        </a:p>
      </dgm:t>
    </dgm:pt>
    <dgm:pt modelId="{7EC691C3-2196-4D22-BE28-6557002DC680}" type="parTrans" cxnId="{92D4C2D8-0D50-473F-9CF1-FBD903DE824D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C4B2ACB8-92D7-4C91-962B-887C8768AA12}" type="sibTrans" cxnId="{92D4C2D8-0D50-473F-9CF1-FBD903DE824D}">
      <dgm:prSet/>
      <dgm:spPr/>
      <dgm:t>
        <a:bodyPr/>
        <a:lstStyle/>
        <a:p>
          <a:endParaRPr lang="sk-SK">
            <a:latin typeface="Cambria" panose="02040503050406030204" pitchFamily="18" charset="0"/>
          </a:endParaRPr>
        </a:p>
      </dgm:t>
    </dgm:pt>
    <dgm:pt modelId="{4F853893-AD75-4FC1-A976-A0B3A4881445}" type="pres">
      <dgm:prSet presAssocID="{FCA2C2BE-A5FE-46D5-845E-566FE499D4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846E49-3605-41E8-B80C-3FB6C72B2A07}" type="pres">
      <dgm:prSet presAssocID="{06692E17-762D-4350-A757-EAE8426B7C88}" presName="dummy" presStyleCnt="0"/>
      <dgm:spPr/>
    </dgm:pt>
    <dgm:pt modelId="{79D0C566-5A64-48BD-8378-253F2947DA4E}" type="pres">
      <dgm:prSet presAssocID="{06692E17-762D-4350-A757-EAE8426B7C8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BDD175-C1DD-4DF3-9A5D-99CC3424753C}" type="pres">
      <dgm:prSet presAssocID="{B58D4D20-C9F5-47A7-BE0C-BD70BA515104}" presName="sibTrans" presStyleLbl="node1" presStyleIdx="0" presStyleCnt="5"/>
      <dgm:spPr/>
      <dgm:t>
        <a:bodyPr/>
        <a:lstStyle/>
        <a:p>
          <a:endParaRPr lang="cs-CZ"/>
        </a:p>
      </dgm:t>
    </dgm:pt>
    <dgm:pt modelId="{073EAFFC-5169-4BD9-B11F-7EC96286A3E3}" type="pres">
      <dgm:prSet presAssocID="{972AB9B6-53A5-4B1D-8792-D609E818B14D}" presName="dummy" presStyleCnt="0"/>
      <dgm:spPr/>
    </dgm:pt>
    <dgm:pt modelId="{AAE35FB1-CC24-4A0A-962F-E7F612997FFF}" type="pres">
      <dgm:prSet presAssocID="{972AB9B6-53A5-4B1D-8792-D609E818B14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D27FFB-16C8-4900-9CB9-95568DC98BD7}" type="pres">
      <dgm:prSet presAssocID="{B5D458DF-5919-435F-B146-6918704B6594}" presName="sibTrans" presStyleLbl="node1" presStyleIdx="1" presStyleCnt="5"/>
      <dgm:spPr/>
      <dgm:t>
        <a:bodyPr/>
        <a:lstStyle/>
        <a:p>
          <a:endParaRPr lang="sk-SK"/>
        </a:p>
      </dgm:t>
    </dgm:pt>
    <dgm:pt modelId="{7779B447-43AD-4AFF-A705-DD6DB6CFC20E}" type="pres">
      <dgm:prSet presAssocID="{44E77BF6-60C7-41A6-A295-C9EA9DE95DF4}" presName="dummy" presStyleCnt="0"/>
      <dgm:spPr/>
    </dgm:pt>
    <dgm:pt modelId="{2126D71F-C3E0-458B-9F0B-C6D75EB37250}" type="pres">
      <dgm:prSet presAssocID="{44E77BF6-60C7-41A6-A295-C9EA9DE95DF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C91DA7-C682-4D30-8E8F-32F6710D7EBC}" type="pres">
      <dgm:prSet presAssocID="{75A7EA01-447A-409D-A0FC-C85B8E7720E4}" presName="sibTrans" presStyleLbl="node1" presStyleIdx="2" presStyleCnt="5"/>
      <dgm:spPr/>
      <dgm:t>
        <a:bodyPr/>
        <a:lstStyle/>
        <a:p>
          <a:endParaRPr lang="cs-CZ"/>
        </a:p>
      </dgm:t>
    </dgm:pt>
    <dgm:pt modelId="{D5731681-58D9-4FC4-872E-9DE421F333CB}" type="pres">
      <dgm:prSet presAssocID="{912886DC-ABD7-4224-AD74-ECC1CFBE034B}" presName="dummy" presStyleCnt="0"/>
      <dgm:spPr/>
    </dgm:pt>
    <dgm:pt modelId="{8EA1B555-426F-4202-A598-16784CBD4C57}" type="pres">
      <dgm:prSet presAssocID="{912886DC-ABD7-4224-AD74-ECC1CFBE034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A3A72AE-E623-4105-9DDA-DD8B0D6FC1BE}" type="pres">
      <dgm:prSet presAssocID="{C79CA4C6-2C93-4100-A23C-ADAFA7BBD489}" presName="sibTrans" presStyleLbl="node1" presStyleIdx="3" presStyleCnt="5"/>
      <dgm:spPr/>
      <dgm:t>
        <a:bodyPr/>
        <a:lstStyle/>
        <a:p>
          <a:endParaRPr lang="cs-CZ"/>
        </a:p>
      </dgm:t>
    </dgm:pt>
    <dgm:pt modelId="{CF4EB06A-1663-4F32-B273-C8483ED031D3}" type="pres">
      <dgm:prSet presAssocID="{0836CA67-2A5C-46AE-8204-5C05BCE5677B}" presName="dummy" presStyleCnt="0"/>
      <dgm:spPr/>
    </dgm:pt>
    <dgm:pt modelId="{AD04C254-66B9-4C97-9B73-7E0DD8ACFA9B}" type="pres">
      <dgm:prSet presAssocID="{0836CA67-2A5C-46AE-8204-5C05BCE5677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5952F4B-4D22-41C7-9B5C-323E876A5EB0}" type="pres">
      <dgm:prSet presAssocID="{C4B2ACB8-92D7-4C91-962B-887C8768AA12}" presName="sibTrans" presStyleLbl="node1" presStyleIdx="4" presStyleCnt="5"/>
      <dgm:spPr/>
      <dgm:t>
        <a:bodyPr/>
        <a:lstStyle/>
        <a:p>
          <a:endParaRPr lang="sk-SK"/>
        </a:p>
      </dgm:t>
    </dgm:pt>
  </dgm:ptLst>
  <dgm:cxnLst>
    <dgm:cxn modelId="{71A7ECC0-62DD-4FBA-AF59-55AFEBD419A1}" type="presOf" srcId="{FCA2C2BE-A5FE-46D5-845E-566FE499D4A5}" destId="{4F853893-AD75-4FC1-A976-A0B3A4881445}" srcOrd="0" destOrd="0" presId="urn:microsoft.com/office/officeart/2005/8/layout/cycle1"/>
    <dgm:cxn modelId="{E17C66B0-9419-438A-962E-2813BDA71110}" srcId="{FCA2C2BE-A5FE-46D5-845E-566FE499D4A5}" destId="{06692E17-762D-4350-A757-EAE8426B7C88}" srcOrd="0" destOrd="0" parTransId="{5F21A7DE-676A-490E-9C6E-302FDE9A5CA4}" sibTransId="{B58D4D20-C9F5-47A7-BE0C-BD70BA515104}"/>
    <dgm:cxn modelId="{92C64D92-5D6E-4B62-955C-9D5B6D3FE711}" srcId="{FCA2C2BE-A5FE-46D5-845E-566FE499D4A5}" destId="{912886DC-ABD7-4224-AD74-ECC1CFBE034B}" srcOrd="3" destOrd="0" parTransId="{3FD1F053-3902-4B07-A604-4D3C32EFA80A}" sibTransId="{C79CA4C6-2C93-4100-A23C-ADAFA7BBD489}"/>
    <dgm:cxn modelId="{6BC3D0F1-3099-4386-860E-D41DDDBDE592}" type="presOf" srcId="{0836CA67-2A5C-46AE-8204-5C05BCE5677B}" destId="{AD04C254-66B9-4C97-9B73-7E0DD8ACFA9B}" srcOrd="0" destOrd="0" presId="urn:microsoft.com/office/officeart/2005/8/layout/cycle1"/>
    <dgm:cxn modelId="{E20FBF1F-A20F-4C12-8C4E-6CE705CF2250}" type="presOf" srcId="{75A7EA01-447A-409D-A0FC-C85B8E7720E4}" destId="{4CC91DA7-C682-4D30-8E8F-32F6710D7EBC}" srcOrd="0" destOrd="0" presId="urn:microsoft.com/office/officeart/2005/8/layout/cycle1"/>
    <dgm:cxn modelId="{0816981F-3241-489B-BD08-5C4BA43C1063}" type="presOf" srcId="{C4B2ACB8-92D7-4C91-962B-887C8768AA12}" destId="{75952F4B-4D22-41C7-9B5C-323E876A5EB0}" srcOrd="0" destOrd="0" presId="urn:microsoft.com/office/officeart/2005/8/layout/cycle1"/>
    <dgm:cxn modelId="{5DAE5D76-F4C0-4EF4-BDBE-3E0C35097622}" type="presOf" srcId="{B58D4D20-C9F5-47A7-BE0C-BD70BA515104}" destId="{30BDD175-C1DD-4DF3-9A5D-99CC3424753C}" srcOrd="0" destOrd="0" presId="urn:microsoft.com/office/officeart/2005/8/layout/cycle1"/>
    <dgm:cxn modelId="{A1A5D0F2-EBC0-4C1B-AC93-ED2144B36764}" type="presOf" srcId="{44E77BF6-60C7-41A6-A295-C9EA9DE95DF4}" destId="{2126D71F-C3E0-458B-9F0B-C6D75EB37250}" srcOrd="0" destOrd="0" presId="urn:microsoft.com/office/officeart/2005/8/layout/cycle1"/>
    <dgm:cxn modelId="{4081E72C-0B63-4523-B755-87BB9F3D9D1C}" type="presOf" srcId="{06692E17-762D-4350-A757-EAE8426B7C88}" destId="{79D0C566-5A64-48BD-8378-253F2947DA4E}" srcOrd="0" destOrd="0" presId="urn:microsoft.com/office/officeart/2005/8/layout/cycle1"/>
    <dgm:cxn modelId="{C9DF5907-DCF5-4DA1-87C9-CB8C10E60BE3}" type="presOf" srcId="{912886DC-ABD7-4224-AD74-ECC1CFBE034B}" destId="{8EA1B555-426F-4202-A598-16784CBD4C57}" srcOrd="0" destOrd="0" presId="urn:microsoft.com/office/officeart/2005/8/layout/cycle1"/>
    <dgm:cxn modelId="{7CAD1336-75ED-44AD-BF93-792113C40C6B}" type="presOf" srcId="{972AB9B6-53A5-4B1D-8792-D609E818B14D}" destId="{AAE35FB1-CC24-4A0A-962F-E7F612997FFF}" srcOrd="0" destOrd="0" presId="urn:microsoft.com/office/officeart/2005/8/layout/cycle1"/>
    <dgm:cxn modelId="{7A07EBC1-F477-4997-B725-BCD4B2B2C41D}" srcId="{FCA2C2BE-A5FE-46D5-845E-566FE499D4A5}" destId="{44E77BF6-60C7-41A6-A295-C9EA9DE95DF4}" srcOrd="2" destOrd="0" parTransId="{888DAD1C-030A-484B-B126-28093F9CD87B}" sibTransId="{75A7EA01-447A-409D-A0FC-C85B8E7720E4}"/>
    <dgm:cxn modelId="{92D4C2D8-0D50-473F-9CF1-FBD903DE824D}" srcId="{FCA2C2BE-A5FE-46D5-845E-566FE499D4A5}" destId="{0836CA67-2A5C-46AE-8204-5C05BCE5677B}" srcOrd="4" destOrd="0" parTransId="{7EC691C3-2196-4D22-BE28-6557002DC680}" sibTransId="{C4B2ACB8-92D7-4C91-962B-887C8768AA12}"/>
    <dgm:cxn modelId="{8765AB0E-4B1B-41E0-9970-AB6208840221}" srcId="{FCA2C2BE-A5FE-46D5-845E-566FE499D4A5}" destId="{972AB9B6-53A5-4B1D-8792-D609E818B14D}" srcOrd="1" destOrd="0" parTransId="{28CEC6A6-8829-442E-B6A4-670E0A743892}" sibTransId="{B5D458DF-5919-435F-B146-6918704B6594}"/>
    <dgm:cxn modelId="{F4BF4319-24EB-4F0B-821D-F7774B1AA19E}" type="presOf" srcId="{C79CA4C6-2C93-4100-A23C-ADAFA7BBD489}" destId="{CA3A72AE-E623-4105-9DDA-DD8B0D6FC1BE}" srcOrd="0" destOrd="0" presId="urn:microsoft.com/office/officeart/2005/8/layout/cycle1"/>
    <dgm:cxn modelId="{D6E71810-9ED1-458B-95CD-088082F49216}" type="presOf" srcId="{B5D458DF-5919-435F-B146-6918704B6594}" destId="{48D27FFB-16C8-4900-9CB9-95568DC98BD7}" srcOrd="0" destOrd="0" presId="urn:microsoft.com/office/officeart/2005/8/layout/cycle1"/>
    <dgm:cxn modelId="{0E2CD0FC-3A6A-4E0B-AC36-D2A286CDCB8A}" type="presParOf" srcId="{4F853893-AD75-4FC1-A976-A0B3A4881445}" destId="{FC846E49-3605-41E8-B80C-3FB6C72B2A07}" srcOrd="0" destOrd="0" presId="urn:microsoft.com/office/officeart/2005/8/layout/cycle1"/>
    <dgm:cxn modelId="{5AFAC9D0-1A62-404E-8266-CA318C4A12AD}" type="presParOf" srcId="{4F853893-AD75-4FC1-A976-A0B3A4881445}" destId="{79D0C566-5A64-48BD-8378-253F2947DA4E}" srcOrd="1" destOrd="0" presId="urn:microsoft.com/office/officeart/2005/8/layout/cycle1"/>
    <dgm:cxn modelId="{7DFAF5DB-6FB5-49C1-B84B-D9DB83467788}" type="presParOf" srcId="{4F853893-AD75-4FC1-A976-A0B3A4881445}" destId="{30BDD175-C1DD-4DF3-9A5D-99CC3424753C}" srcOrd="2" destOrd="0" presId="urn:microsoft.com/office/officeart/2005/8/layout/cycle1"/>
    <dgm:cxn modelId="{0B5CE85F-B266-4B96-89F2-A2C4D5232E7F}" type="presParOf" srcId="{4F853893-AD75-4FC1-A976-A0B3A4881445}" destId="{073EAFFC-5169-4BD9-B11F-7EC96286A3E3}" srcOrd="3" destOrd="0" presId="urn:microsoft.com/office/officeart/2005/8/layout/cycle1"/>
    <dgm:cxn modelId="{1D571F61-11C6-422F-8AF4-3E55F3F041C4}" type="presParOf" srcId="{4F853893-AD75-4FC1-A976-A0B3A4881445}" destId="{AAE35FB1-CC24-4A0A-962F-E7F612997FFF}" srcOrd="4" destOrd="0" presId="urn:microsoft.com/office/officeart/2005/8/layout/cycle1"/>
    <dgm:cxn modelId="{D9EC7F4F-C960-4DDB-9C53-EDA9A2EDB59E}" type="presParOf" srcId="{4F853893-AD75-4FC1-A976-A0B3A4881445}" destId="{48D27FFB-16C8-4900-9CB9-95568DC98BD7}" srcOrd="5" destOrd="0" presId="urn:microsoft.com/office/officeart/2005/8/layout/cycle1"/>
    <dgm:cxn modelId="{4B3E1E68-A007-449E-8FC4-2207EB303CD4}" type="presParOf" srcId="{4F853893-AD75-4FC1-A976-A0B3A4881445}" destId="{7779B447-43AD-4AFF-A705-DD6DB6CFC20E}" srcOrd="6" destOrd="0" presId="urn:microsoft.com/office/officeart/2005/8/layout/cycle1"/>
    <dgm:cxn modelId="{4F464450-7B3D-4077-926A-F77AF5B85F3D}" type="presParOf" srcId="{4F853893-AD75-4FC1-A976-A0B3A4881445}" destId="{2126D71F-C3E0-458B-9F0B-C6D75EB37250}" srcOrd="7" destOrd="0" presId="urn:microsoft.com/office/officeart/2005/8/layout/cycle1"/>
    <dgm:cxn modelId="{325CB759-8CC2-4AFD-804E-82F0ADF9BEF0}" type="presParOf" srcId="{4F853893-AD75-4FC1-A976-A0B3A4881445}" destId="{4CC91DA7-C682-4D30-8E8F-32F6710D7EBC}" srcOrd="8" destOrd="0" presId="urn:microsoft.com/office/officeart/2005/8/layout/cycle1"/>
    <dgm:cxn modelId="{CD7BE0D5-B4CF-49DB-AC53-0BEB002359FC}" type="presParOf" srcId="{4F853893-AD75-4FC1-A976-A0B3A4881445}" destId="{D5731681-58D9-4FC4-872E-9DE421F333CB}" srcOrd="9" destOrd="0" presId="urn:microsoft.com/office/officeart/2005/8/layout/cycle1"/>
    <dgm:cxn modelId="{0FB3C3A2-EDAE-49E9-83CC-76FA3A562EDE}" type="presParOf" srcId="{4F853893-AD75-4FC1-A976-A0B3A4881445}" destId="{8EA1B555-426F-4202-A598-16784CBD4C57}" srcOrd="10" destOrd="0" presId="urn:microsoft.com/office/officeart/2005/8/layout/cycle1"/>
    <dgm:cxn modelId="{2C16B8AF-18C6-40EF-9FF0-D8B6847D508C}" type="presParOf" srcId="{4F853893-AD75-4FC1-A976-A0B3A4881445}" destId="{CA3A72AE-E623-4105-9DDA-DD8B0D6FC1BE}" srcOrd="11" destOrd="0" presId="urn:microsoft.com/office/officeart/2005/8/layout/cycle1"/>
    <dgm:cxn modelId="{49A4A0F1-3272-4BFE-A47A-E77FD9E8DDBC}" type="presParOf" srcId="{4F853893-AD75-4FC1-A976-A0B3A4881445}" destId="{CF4EB06A-1663-4F32-B273-C8483ED031D3}" srcOrd="12" destOrd="0" presId="urn:microsoft.com/office/officeart/2005/8/layout/cycle1"/>
    <dgm:cxn modelId="{D20E4F41-182E-498F-8D76-43C453F294B5}" type="presParOf" srcId="{4F853893-AD75-4FC1-A976-A0B3A4881445}" destId="{AD04C254-66B9-4C97-9B73-7E0DD8ACFA9B}" srcOrd="13" destOrd="0" presId="urn:microsoft.com/office/officeart/2005/8/layout/cycle1"/>
    <dgm:cxn modelId="{F501CB55-2354-4FED-B027-567B41AFA76B}" type="presParOf" srcId="{4F853893-AD75-4FC1-A976-A0B3A4881445}" destId="{75952F4B-4D22-41C7-9B5C-323E876A5EB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0C566-5A64-48BD-8378-253F2947DA4E}">
      <dsp:nvSpPr>
        <dsp:cNvPr id="0" name=""/>
        <dsp:cNvSpPr/>
      </dsp:nvSpPr>
      <dsp:spPr>
        <a:xfrm>
          <a:off x="4195284" y="31428"/>
          <a:ext cx="1068235" cy="106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latin typeface="Cambria" panose="02040503050406030204" pitchFamily="18" charset="0"/>
            </a:rPr>
            <a:t>Faktor načasovania</a:t>
          </a:r>
          <a:endParaRPr lang="sk-SK" sz="1500" kern="1200" dirty="0">
            <a:latin typeface="Cambria" panose="02040503050406030204" pitchFamily="18" charset="0"/>
          </a:endParaRPr>
        </a:p>
      </dsp:txBody>
      <dsp:txXfrm>
        <a:off x="4195284" y="31428"/>
        <a:ext cx="1068235" cy="1068235"/>
      </dsp:txXfrm>
    </dsp:sp>
    <dsp:sp modelId="{30BDD175-C1DD-4DF3-9A5D-99CC3424753C}">
      <dsp:nvSpPr>
        <dsp:cNvPr id="0" name=""/>
        <dsp:cNvSpPr/>
      </dsp:nvSpPr>
      <dsp:spPr>
        <a:xfrm>
          <a:off x="1677289" y="-91"/>
          <a:ext cx="4011569" cy="4011569"/>
        </a:xfrm>
        <a:prstGeom prst="circularArrow">
          <a:avLst>
            <a:gd name="adj1" fmla="val 5193"/>
            <a:gd name="adj2" fmla="val 335365"/>
            <a:gd name="adj3" fmla="val 21295476"/>
            <a:gd name="adj4" fmla="val 19764281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35FB1-CC24-4A0A-962F-E7F612997FFF}">
      <dsp:nvSpPr>
        <dsp:cNvPr id="0" name=""/>
        <dsp:cNvSpPr/>
      </dsp:nvSpPr>
      <dsp:spPr>
        <a:xfrm>
          <a:off x="4841951" y="2021663"/>
          <a:ext cx="1068235" cy="106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latin typeface="Cambria" panose="02040503050406030204" pitchFamily="18" charset="0"/>
            </a:rPr>
            <a:t>Spoznanie prostredia</a:t>
          </a:r>
          <a:endParaRPr lang="sk-SK" sz="1500" kern="1200" dirty="0">
            <a:latin typeface="Cambria" panose="02040503050406030204" pitchFamily="18" charset="0"/>
          </a:endParaRPr>
        </a:p>
      </dsp:txBody>
      <dsp:txXfrm>
        <a:off x="4841951" y="2021663"/>
        <a:ext cx="1068235" cy="1068235"/>
      </dsp:txXfrm>
    </dsp:sp>
    <dsp:sp modelId="{48D27FFB-16C8-4900-9CB9-95568DC98BD7}">
      <dsp:nvSpPr>
        <dsp:cNvPr id="0" name=""/>
        <dsp:cNvSpPr/>
      </dsp:nvSpPr>
      <dsp:spPr>
        <a:xfrm>
          <a:off x="1677289" y="-91"/>
          <a:ext cx="4011569" cy="4011569"/>
        </a:xfrm>
        <a:prstGeom prst="circularArrow">
          <a:avLst>
            <a:gd name="adj1" fmla="val 5193"/>
            <a:gd name="adj2" fmla="val 335365"/>
            <a:gd name="adj3" fmla="val 4017014"/>
            <a:gd name="adj4" fmla="val 2251306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D71F-C3E0-458B-9F0B-C6D75EB37250}">
      <dsp:nvSpPr>
        <dsp:cNvPr id="0" name=""/>
        <dsp:cNvSpPr/>
      </dsp:nvSpPr>
      <dsp:spPr>
        <a:xfrm>
          <a:off x="3148956" y="3251695"/>
          <a:ext cx="1068235" cy="106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latin typeface="Cambria" panose="02040503050406030204" pitchFamily="18" charset="0"/>
            </a:rPr>
            <a:t>Velenie</a:t>
          </a:r>
          <a:endParaRPr lang="sk-SK" sz="1500" kern="1200" dirty="0">
            <a:latin typeface="Cambria" panose="02040503050406030204" pitchFamily="18" charset="0"/>
          </a:endParaRPr>
        </a:p>
      </dsp:txBody>
      <dsp:txXfrm>
        <a:off x="3148956" y="3251695"/>
        <a:ext cx="1068235" cy="1068235"/>
      </dsp:txXfrm>
    </dsp:sp>
    <dsp:sp modelId="{4CC91DA7-C682-4D30-8E8F-32F6710D7EBC}">
      <dsp:nvSpPr>
        <dsp:cNvPr id="0" name=""/>
        <dsp:cNvSpPr/>
      </dsp:nvSpPr>
      <dsp:spPr>
        <a:xfrm>
          <a:off x="1677289" y="-91"/>
          <a:ext cx="4011569" cy="4011569"/>
        </a:xfrm>
        <a:prstGeom prst="circularArrow">
          <a:avLst>
            <a:gd name="adj1" fmla="val 5193"/>
            <a:gd name="adj2" fmla="val 335365"/>
            <a:gd name="adj3" fmla="val 8213329"/>
            <a:gd name="adj4" fmla="val 6447621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1B555-426F-4202-A598-16784CBD4C57}">
      <dsp:nvSpPr>
        <dsp:cNvPr id="0" name=""/>
        <dsp:cNvSpPr/>
      </dsp:nvSpPr>
      <dsp:spPr>
        <a:xfrm>
          <a:off x="1455961" y="2021663"/>
          <a:ext cx="1068235" cy="106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latin typeface="Cambria" panose="02040503050406030204" pitchFamily="18" charset="0"/>
            </a:rPr>
            <a:t>Organizácia </a:t>
          </a:r>
          <a:endParaRPr lang="sk-SK" sz="1500" kern="1200" dirty="0">
            <a:latin typeface="Cambria" panose="02040503050406030204" pitchFamily="18" charset="0"/>
          </a:endParaRPr>
        </a:p>
      </dsp:txBody>
      <dsp:txXfrm>
        <a:off x="1455961" y="2021663"/>
        <a:ext cx="1068235" cy="1068235"/>
      </dsp:txXfrm>
    </dsp:sp>
    <dsp:sp modelId="{CA3A72AE-E623-4105-9DDA-DD8B0D6FC1BE}">
      <dsp:nvSpPr>
        <dsp:cNvPr id="0" name=""/>
        <dsp:cNvSpPr/>
      </dsp:nvSpPr>
      <dsp:spPr>
        <a:xfrm>
          <a:off x="1677289" y="-91"/>
          <a:ext cx="4011569" cy="4011569"/>
        </a:xfrm>
        <a:prstGeom prst="circularArrow">
          <a:avLst>
            <a:gd name="adj1" fmla="val 5193"/>
            <a:gd name="adj2" fmla="val 335365"/>
            <a:gd name="adj3" fmla="val 12300355"/>
            <a:gd name="adj4" fmla="val 10769159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4C254-66B9-4C97-9B73-7E0DD8ACFA9B}">
      <dsp:nvSpPr>
        <dsp:cNvPr id="0" name=""/>
        <dsp:cNvSpPr/>
      </dsp:nvSpPr>
      <dsp:spPr>
        <a:xfrm>
          <a:off x="2102628" y="31428"/>
          <a:ext cx="1068235" cy="106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smtClean="0">
              <a:latin typeface="Cambria" panose="02040503050406030204" pitchFamily="18" charset="0"/>
            </a:rPr>
            <a:t>Morálka a Etika</a:t>
          </a:r>
          <a:endParaRPr lang="sk-SK" sz="1500" kern="1200" dirty="0">
            <a:latin typeface="Cambria" panose="02040503050406030204" pitchFamily="18" charset="0"/>
          </a:endParaRPr>
        </a:p>
      </dsp:txBody>
      <dsp:txXfrm>
        <a:off x="2102628" y="31428"/>
        <a:ext cx="1068235" cy="1068235"/>
      </dsp:txXfrm>
    </dsp:sp>
    <dsp:sp modelId="{75952F4B-4D22-41C7-9B5C-323E876A5EB0}">
      <dsp:nvSpPr>
        <dsp:cNvPr id="0" name=""/>
        <dsp:cNvSpPr/>
      </dsp:nvSpPr>
      <dsp:spPr>
        <a:xfrm>
          <a:off x="1677289" y="-91"/>
          <a:ext cx="4011569" cy="4011569"/>
        </a:xfrm>
        <a:prstGeom prst="circularArrow">
          <a:avLst>
            <a:gd name="adj1" fmla="val 5193"/>
            <a:gd name="adj2" fmla="val 335365"/>
            <a:gd name="adj3" fmla="val 16867995"/>
            <a:gd name="adj4" fmla="val 15196640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8F61-5BB5-4F35-8993-082FD1BE202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491A-8B5F-431F-A58F-8493EE34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491A-8B5F-431F-A58F-8493EE341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40" y="23812"/>
            <a:ext cx="3095460" cy="14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8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107"/>
          </a:xfrm>
        </p:spPr>
        <p:txBody>
          <a:bodyPr>
            <a:noAutofit/>
          </a:bodyPr>
          <a:lstStyle>
            <a:lvl1pPr>
              <a:defRPr sz="3200" b="1">
                <a:latin typeface="Cambria" panose="020405030504060302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81512"/>
            <a:ext cx="10515600" cy="5195451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0" y="5902172"/>
            <a:ext cx="1893522" cy="90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 userDrawn="1"/>
        </p:nvCxnSpPr>
        <p:spPr>
          <a:xfrm>
            <a:off x="838200" y="889232"/>
            <a:ext cx="10515600" cy="0"/>
          </a:xfrm>
          <a:prstGeom prst="line">
            <a:avLst/>
          </a:prstGeom>
          <a:ln w="12700">
            <a:solidFill>
              <a:schemeClr val="tx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62426"/>
            <a:ext cx="2743200" cy="365125"/>
          </a:xfrm>
        </p:spPr>
        <p:txBody>
          <a:bodyPr/>
          <a:lstStyle/>
          <a:p>
            <a:fld id="{810C0DE9-86C1-41E7-BDA6-1370C64D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0DE9-86C1-41E7-BDA6-1370C64D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surveilligence.com/" TargetMode="External"/><Relationship Id="rId4" Type="http://schemas.openxmlformats.org/officeDocument/2006/relationships/hyperlink" Target="mailto:jan.lalka@surveilligenc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noProof="0" dirty="0" smtClean="0">
                <a:latin typeface="Cambria" panose="02040503050406030204" pitchFamily="18" charset="0"/>
              </a:rPr>
              <a:t>Riadenie rizika podvodov</a:t>
            </a:r>
            <a:endParaRPr lang="sk-SK" b="1" noProof="0" dirty="0">
              <a:latin typeface="Cambria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93962"/>
          </a:xfrm>
        </p:spPr>
        <p:txBody>
          <a:bodyPr>
            <a:normAutofit fontScale="92500" lnSpcReduction="10000"/>
          </a:bodyPr>
          <a:lstStyle/>
          <a:p>
            <a:r>
              <a:rPr lang="sk-SK" sz="3600" noProof="0" dirty="0" smtClean="0">
                <a:latin typeface="Cambria" panose="02040503050406030204" pitchFamily="18" charset="0"/>
              </a:rPr>
              <a:t>ako skrytá príležitosť na zlepšenie hospodárenia a zvýšenie konkurencieschopnosti</a:t>
            </a:r>
          </a:p>
          <a:p>
            <a:endParaRPr lang="sk-SK" dirty="0">
              <a:latin typeface="Cambria" panose="02040503050406030204" pitchFamily="18" charset="0"/>
            </a:endParaRPr>
          </a:p>
          <a:p>
            <a:endParaRPr lang="sk-SK" noProof="0" dirty="0" smtClean="0">
              <a:latin typeface="Cambria" panose="02040503050406030204" pitchFamily="18" charset="0"/>
            </a:endParaRPr>
          </a:p>
          <a:p>
            <a:r>
              <a:rPr lang="sk-SK" dirty="0" smtClean="0">
                <a:latin typeface="Cambria" panose="02040503050406030204" pitchFamily="18" charset="0"/>
              </a:rPr>
              <a:t>Ing. Ján Lalka, CFE</a:t>
            </a:r>
          </a:p>
          <a:p>
            <a:r>
              <a:rPr lang="sk-SK" noProof="0" dirty="0" smtClean="0">
                <a:latin typeface="Cambria" panose="02040503050406030204" pitchFamily="18" charset="0"/>
              </a:rPr>
              <a:t>Surveilligence, </a:t>
            </a:r>
            <a:r>
              <a:rPr lang="sk-SK" noProof="0" dirty="0" err="1" smtClean="0">
                <a:latin typeface="Cambria" panose="02040503050406030204" pitchFamily="18" charset="0"/>
              </a:rPr>
              <a:t>s.r.o</a:t>
            </a:r>
            <a:r>
              <a:rPr lang="sk-SK" noProof="0" dirty="0" smtClean="0">
                <a:latin typeface="Cambria" panose="02040503050406030204" pitchFamily="18" charset="0"/>
              </a:rPr>
              <a:t>.</a:t>
            </a:r>
            <a:endParaRPr lang="sk-SK" noProof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Majú firmy problém komunikovať o podvodoch?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Koľko firiem v ČR a SR sa stretlo s podvodmi: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Prieskum Surveilligence  - SK 49%, CZ 41% v roku 2011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Prieskum PWC - CZ 29% v roku 2011</a:t>
            </a:r>
          </a:p>
          <a:p>
            <a:endParaRPr lang="sk-SK" dirty="0" smtClean="0"/>
          </a:p>
          <a:p>
            <a:r>
              <a:rPr lang="sk-SK" dirty="0" smtClean="0"/>
              <a:t>Môžeme týmto štatistikám veriť?</a:t>
            </a:r>
          </a:p>
          <a:p>
            <a:endParaRPr lang="sk-SK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noProof="0" dirty="0" smtClean="0"/>
              <a:t>Prečo nefunguje prevencia v bežnej firme</a:t>
            </a:r>
            <a:endParaRPr lang="sk-SK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noProof="0" dirty="0" smtClean="0"/>
              <a:t>Strach sa dozvedieť pravdu</a:t>
            </a:r>
          </a:p>
          <a:p>
            <a:r>
              <a:rPr lang="sk-SK" noProof="0" dirty="0" smtClean="0"/>
              <a:t>Náklady</a:t>
            </a:r>
          </a:p>
          <a:p>
            <a:r>
              <a:rPr lang="sk-SK" noProof="0" dirty="0" smtClean="0"/>
              <a:t>Vlastná namyslenosť manažmentu</a:t>
            </a:r>
          </a:p>
          <a:p>
            <a:r>
              <a:rPr lang="sk-SK" noProof="0" dirty="0" smtClean="0"/>
              <a:t>Kultúra – vo firme, v spoločnosti</a:t>
            </a:r>
          </a:p>
          <a:p>
            <a:r>
              <a:rPr lang="sk-SK" noProof="0" dirty="0" smtClean="0"/>
              <a:t>História – dopady socializmu</a:t>
            </a:r>
          </a:p>
          <a:p>
            <a:r>
              <a:rPr lang="sk-SK" noProof="0" dirty="0" smtClean="0"/>
              <a:t>Vzťah k vlastníctvu a kapitálu</a:t>
            </a:r>
          </a:p>
          <a:p>
            <a:r>
              <a:rPr lang="sk-SK" noProof="0" dirty="0" smtClean="0"/>
              <a:t>Osobná zodpovednosť</a:t>
            </a:r>
          </a:p>
          <a:p>
            <a:r>
              <a:rPr lang="sk-SK" dirty="0" smtClean="0"/>
              <a:t>Služby a protislužby</a:t>
            </a:r>
            <a:endParaRPr lang="sk-SK" noProof="0" dirty="0" smtClean="0"/>
          </a:p>
          <a:p>
            <a:r>
              <a:rPr lang="sk-SK" dirty="0"/>
              <a:t>Nepreverovanie stretu záujmov</a:t>
            </a:r>
          </a:p>
          <a:p>
            <a:r>
              <a:rPr lang="sk-SK" dirty="0"/>
              <a:t>Dôvera </a:t>
            </a:r>
            <a:r>
              <a:rPr lang="sk-SK" dirty="0" smtClean="0"/>
              <a:t>v staré vzťahy </a:t>
            </a:r>
            <a:r>
              <a:rPr lang="sk-SK" dirty="0"/>
              <a:t>a kolegov</a:t>
            </a:r>
          </a:p>
          <a:p>
            <a:r>
              <a:rPr lang="sk-SK" dirty="0"/>
              <a:t>Zisk sa preferuje pred rizikom/chamtivosť</a:t>
            </a:r>
          </a:p>
          <a:p>
            <a:r>
              <a:rPr lang="sk-SK" dirty="0" smtClean="0"/>
              <a:t>Kto chodí dobrovoľne na preventívne prehliadky proti rakovine</a:t>
            </a:r>
            <a:r>
              <a:rPr lang="sk-SK" dirty="0" smtClean="0"/>
              <a:t>?</a:t>
            </a:r>
            <a:endParaRPr lang="sk-SK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noProof="0" dirty="0" smtClean="0"/>
              <a:t>Otestujte si svoj postoj k pravidlám a systému:</a:t>
            </a:r>
          </a:p>
          <a:p>
            <a:pPr lvl="1"/>
            <a:r>
              <a:rPr lang="sk-SK" noProof="0" dirty="0" smtClean="0"/>
              <a:t>Sťahoval ste hudbu a filmy</a:t>
            </a:r>
          </a:p>
          <a:p>
            <a:pPr lvl="1"/>
            <a:r>
              <a:rPr lang="sk-SK" noProof="0" dirty="0" smtClean="0"/>
              <a:t>Cestoval </a:t>
            </a:r>
            <a:r>
              <a:rPr lang="sk-SK" noProof="0" dirty="0"/>
              <a:t>ste bez </a:t>
            </a:r>
            <a:r>
              <a:rPr lang="sk-SK" noProof="0" dirty="0" smtClean="0"/>
              <a:t>cestovného lístka</a:t>
            </a:r>
          </a:p>
          <a:p>
            <a:pPr lvl="1"/>
            <a:r>
              <a:rPr lang="sk-SK" noProof="0" dirty="0"/>
              <a:t>Zaplatil ste </a:t>
            </a:r>
            <a:r>
              <a:rPr lang="sk-SK" noProof="0" dirty="0" smtClean="0"/>
              <a:t>dodávateľovi za služby bez dokladu</a:t>
            </a:r>
          </a:p>
          <a:p>
            <a:pPr lvl="1"/>
            <a:r>
              <a:rPr lang="sk-SK" noProof="0" dirty="0"/>
              <a:t>Zaplatil ste policajtovi </a:t>
            </a:r>
            <a:r>
              <a:rPr lang="sk-SK" noProof="0" dirty="0" smtClean="0"/>
              <a:t>pokutu za dopravný priestupok bez dokladu</a:t>
            </a:r>
          </a:p>
          <a:p>
            <a:pPr lvl="1"/>
            <a:r>
              <a:rPr lang="sk-SK" noProof="0" dirty="0" smtClean="0"/>
              <a:t>Nezaplatil </a:t>
            </a:r>
            <a:r>
              <a:rPr lang="sk-SK" noProof="0" dirty="0"/>
              <a:t>ste parkovné</a:t>
            </a:r>
            <a:endParaRPr lang="sk-SK" noProof="0" dirty="0" smtClean="0"/>
          </a:p>
          <a:p>
            <a:pPr lvl="1"/>
            <a:r>
              <a:rPr lang="sk-SK" noProof="0" dirty="0" smtClean="0"/>
              <a:t>Použil </a:t>
            </a:r>
            <a:r>
              <a:rPr lang="sk-SK" noProof="0" dirty="0"/>
              <a:t>ste firemné </a:t>
            </a:r>
            <a:r>
              <a:rPr lang="sk-SK" noProof="0" dirty="0" smtClean="0"/>
              <a:t>prostriedky na súkromné účely (PC, papier...)</a:t>
            </a:r>
          </a:p>
          <a:p>
            <a:pPr lvl="1"/>
            <a:r>
              <a:rPr lang="sk-SK" noProof="0" dirty="0" smtClean="0"/>
              <a:t>Vylepšil </a:t>
            </a:r>
            <a:r>
              <a:rPr lang="sk-SK" noProof="0" dirty="0"/>
              <a:t>ste </a:t>
            </a:r>
            <a:r>
              <a:rPr lang="sk-SK" noProof="0" dirty="0" smtClean="0"/>
              <a:t>si svoj profil /CV</a:t>
            </a:r>
          </a:p>
          <a:p>
            <a:pPr lvl="1"/>
            <a:r>
              <a:rPr lang="sk-SK" noProof="0" dirty="0" smtClean="0"/>
              <a:t>Prekročil </a:t>
            </a:r>
            <a:r>
              <a:rPr lang="sk-SK" noProof="0" dirty="0"/>
              <a:t>ste maximálnu </a:t>
            </a:r>
            <a:r>
              <a:rPr lang="sk-SK" noProof="0" dirty="0" smtClean="0"/>
              <a:t>cestovnú rýchlosť </a:t>
            </a:r>
          </a:p>
          <a:p>
            <a:pPr lvl="1"/>
            <a:r>
              <a:rPr lang="sk-SK" noProof="0" dirty="0" smtClean="0"/>
              <a:t>„</a:t>
            </a:r>
            <a:r>
              <a:rPr lang="sk-SK" noProof="0" dirty="0"/>
              <a:t>optimalizoval</a:t>
            </a:r>
            <a:r>
              <a:rPr lang="sk-SK" noProof="0" dirty="0" smtClean="0"/>
              <a:t>“ ste </a:t>
            </a:r>
            <a:r>
              <a:rPr lang="sk-SK" noProof="0" dirty="0"/>
              <a:t>daňové </a:t>
            </a:r>
            <a:r>
              <a:rPr lang="sk-SK" noProof="0" dirty="0" smtClean="0"/>
              <a:t>priznanie</a:t>
            </a:r>
          </a:p>
          <a:p>
            <a:pPr lvl="1"/>
            <a:r>
              <a:rPr lang="sk-SK" noProof="0" dirty="0" smtClean="0"/>
              <a:t>...</a:t>
            </a:r>
          </a:p>
          <a:p>
            <a:pPr marL="471487" lvl="1" indent="0">
              <a:buNone/>
            </a:pPr>
            <a:endParaRPr lang="sk-SK" noProof="0" dirty="0" smtClean="0"/>
          </a:p>
          <a:p>
            <a:pPr lvl="1"/>
            <a:endParaRPr lang="sk-SK" noProof="0" dirty="0" smtClean="0"/>
          </a:p>
          <a:p>
            <a:pPr lvl="1"/>
            <a:endParaRPr lang="sk-SK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noProof="0" dirty="0" smtClean="0"/>
              <a:t>Každý vníma systém pravidiel odlišne</a:t>
            </a:r>
            <a:endParaRPr lang="sk-SK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975461"/>
            <a:ext cx="10515600" cy="5195451"/>
          </a:xfrm>
        </p:spPr>
        <p:txBody>
          <a:bodyPr>
            <a:normAutofit/>
          </a:bodyPr>
          <a:lstStyle/>
          <a:p>
            <a:r>
              <a:rPr lang="sk-SK" dirty="0"/>
              <a:t>Každý človek </a:t>
            </a:r>
            <a:r>
              <a:rPr lang="sk-SK" dirty="0" smtClean="0"/>
              <a:t>si vykladá potrebu dodržiavať pravidlá odlišne</a:t>
            </a:r>
            <a:endParaRPr lang="sk-SK" dirty="0"/>
          </a:p>
          <a:p>
            <a:r>
              <a:rPr lang="sk-SK" noProof="0" dirty="0" smtClean="0"/>
              <a:t>Zamestnanci </a:t>
            </a:r>
            <a:r>
              <a:rPr lang="sk-SK" noProof="0" dirty="0" smtClean="0"/>
              <a:t>si často neuvedomujú porušenie pravidiel</a:t>
            </a:r>
          </a:p>
          <a:p>
            <a:r>
              <a:rPr lang="sk-SK" noProof="0" dirty="0" smtClean="0"/>
              <a:t>Pravidlá preto musí nastaviť spoločnosť!</a:t>
            </a:r>
          </a:p>
          <a:p>
            <a:r>
              <a:rPr lang="sk-SK" dirty="0" smtClean="0"/>
              <a:t>Ak </a:t>
            </a:r>
            <a:r>
              <a:rPr lang="sk-SK" dirty="0"/>
              <a:t>manažment/vlastníci nezažili podvod – </a:t>
            </a:r>
            <a:r>
              <a:rPr lang="sk-SK" dirty="0" smtClean="0"/>
              <a:t>nevedomosť a dôvera </a:t>
            </a:r>
            <a:r>
              <a:rPr lang="sk-SK" dirty="0"/>
              <a:t>v poctivosť </a:t>
            </a:r>
            <a:r>
              <a:rPr lang="sk-SK" dirty="0" smtClean="0"/>
              <a:t>iných</a:t>
            </a:r>
            <a:endParaRPr lang="en-US" dirty="0" smtClean="0"/>
          </a:p>
          <a:p>
            <a:r>
              <a:rPr lang="sk-SK" dirty="0" smtClean="0"/>
              <a:t>Musíme </a:t>
            </a:r>
            <a:r>
              <a:rPr lang="sk-SK" dirty="0"/>
              <a:t>prijať fakt, že takmer každý ohýba a porušuje pravidlá</a:t>
            </a:r>
          </a:p>
          <a:p>
            <a:r>
              <a:rPr lang="sk-SK" dirty="0"/>
              <a:t>Dá sa žiť tak, aby sme boli zásadne čestný?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Ak</a:t>
            </a:r>
            <a:r>
              <a:rPr lang="sk-SK" dirty="0" smtClean="0"/>
              <a:t>ý to má vplyv na prevenciu?</a:t>
            </a:r>
            <a:endParaRPr lang="sk-SK" dirty="0"/>
          </a:p>
          <a:p>
            <a:endParaRPr lang="sk-SK" noProof="0" dirty="0" smtClean="0"/>
          </a:p>
          <a:p>
            <a:pPr lvl="1"/>
            <a:endParaRPr lang="sk-SK" noProof="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noProof="0" dirty="0" smtClean="0"/>
              <a:t>Dodržiavanie pravidiel</a:t>
            </a:r>
            <a:endParaRPr lang="sk-SK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Vedeli by ste takúto schému odhaliť a zamedziť jej?</a:t>
            </a:r>
            <a:endParaRPr lang="sk-SK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6240311" y="2975634"/>
            <a:ext cx="1156954" cy="32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0" hangingPunct="0"/>
            <a:r>
              <a:rPr lang="sk-SK" sz="1100" dirty="0">
                <a:cs typeface="Arial" pitchFamily="34" charset="0"/>
              </a:rPr>
              <a:t>ABC </a:t>
            </a:r>
            <a:r>
              <a:rPr lang="sk-SK" sz="1100" dirty="0" err="1">
                <a:cs typeface="Arial" pitchFamily="34" charset="0"/>
              </a:rPr>
              <a:t>corp</a:t>
            </a:r>
            <a:r>
              <a:rPr lang="sk-SK" sz="1100" dirty="0">
                <a:cs typeface="Arial" pitchFamily="34" charset="0"/>
              </a:rPr>
              <a:t>.</a:t>
            </a:r>
          </a:p>
          <a:p>
            <a:pPr algn="ctr" eaLnBrk="0" hangingPunct="0"/>
            <a:r>
              <a:rPr lang="sk-SK" sz="1100" dirty="0" err="1">
                <a:cs typeface="Arial" pitchFamily="34" charset="0"/>
              </a:rPr>
              <a:t>Limassol</a:t>
            </a:r>
            <a:r>
              <a:rPr lang="sk-SK" sz="1100" dirty="0">
                <a:cs typeface="Arial" pitchFamily="34" charset="0"/>
              </a:rPr>
              <a:t>, Cyprus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662" y="2597971"/>
            <a:ext cx="533271" cy="45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63" y="2533727"/>
            <a:ext cx="353488" cy="3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29" y="1497040"/>
            <a:ext cx="520111" cy="5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Obrázek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8535" y="1513258"/>
            <a:ext cx="329567" cy="530915"/>
          </a:xfrm>
          <a:prstGeom prst="rect">
            <a:avLst/>
          </a:prstGeom>
        </p:spPr>
      </p:pic>
      <p:pic>
        <p:nvPicPr>
          <p:cNvPr id="37" name="Obrázek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5889" y="1460548"/>
            <a:ext cx="329567" cy="308192"/>
          </a:xfrm>
          <a:prstGeom prst="rect">
            <a:avLst/>
          </a:prstGeom>
        </p:spPr>
      </p:pic>
      <p:sp>
        <p:nvSpPr>
          <p:cNvPr id="40" name="Obdélník 39"/>
          <p:cNvSpPr/>
          <p:nvPr/>
        </p:nvSpPr>
        <p:spPr bwMode="auto">
          <a:xfrm>
            <a:off x="6220151" y="1456245"/>
            <a:ext cx="995304" cy="30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Tahoma" pitchFamily="34" charset="0"/>
                <a:cs typeface="Arial" pitchFamily="34" charset="0"/>
              </a:rPr>
              <a:t>Tender</a:t>
            </a:r>
          </a:p>
        </p:txBody>
      </p:sp>
      <p:sp>
        <p:nvSpPr>
          <p:cNvPr id="42" name="Obdélník 41"/>
          <p:cNvSpPr/>
          <p:nvPr/>
        </p:nvSpPr>
        <p:spPr bwMode="auto">
          <a:xfrm>
            <a:off x="6243104" y="1785169"/>
            <a:ext cx="1080000" cy="30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latin typeface="Tahoma" pitchFamily="34" charset="0"/>
                <a:cs typeface="Arial" pitchFamily="34" charset="0"/>
              </a:rPr>
              <a:t>Priamy výber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8" y="2560753"/>
            <a:ext cx="343652" cy="3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bdélník 43"/>
          <p:cNvSpPr/>
          <p:nvPr/>
        </p:nvSpPr>
        <p:spPr bwMode="auto">
          <a:xfrm>
            <a:off x="4028382" y="2908248"/>
            <a:ext cx="1174020" cy="227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000" dirty="0">
                <a:latin typeface="Tahoma" pitchFamily="34" charset="0"/>
                <a:cs typeface="Arial" pitchFamily="34" charset="0"/>
              </a:rPr>
              <a:t>Poradca, </a:t>
            </a:r>
            <a:r>
              <a:rPr lang="sk-SK" sz="1000" dirty="0" err="1">
                <a:latin typeface="Tahoma" pitchFamily="34" charset="0"/>
                <a:cs typeface="Arial" pitchFamily="34" charset="0"/>
              </a:rPr>
              <a:t>s.r.o</a:t>
            </a:r>
            <a:r>
              <a:rPr lang="sk-SK" sz="1000" dirty="0">
                <a:latin typeface="Tahoma" pitchFamily="34" charset="0"/>
                <a:cs typeface="Arial" pitchFamily="34" charset="0"/>
              </a:rPr>
              <a:t>.</a:t>
            </a:r>
          </a:p>
        </p:txBody>
      </p:sp>
      <p:sp>
        <p:nvSpPr>
          <p:cNvPr id="46" name="Obdélník 45"/>
          <p:cNvSpPr/>
          <p:nvPr/>
        </p:nvSpPr>
        <p:spPr bwMode="auto">
          <a:xfrm>
            <a:off x="2798293" y="2412026"/>
            <a:ext cx="2357158" cy="726909"/>
          </a:xfrm>
          <a:prstGeom prst="rect">
            <a:avLst/>
          </a:prstGeom>
          <a:noFill/>
          <a:ln w="9525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000" dirty="0">
                <a:latin typeface="Tahoma" pitchFamily="34" charset="0"/>
                <a:cs typeface="Arial" pitchFamily="34" charset="0"/>
              </a:rPr>
              <a:t>Konzorcium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000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000" dirty="0">
              <a:latin typeface="Tahoma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1000" dirty="0">
              <a:cs typeface="Arial" pitchFamily="34" charset="0"/>
            </a:endParaRPr>
          </a:p>
        </p:txBody>
      </p:sp>
      <p:sp>
        <p:nvSpPr>
          <p:cNvPr id="49" name="Obdélník 48"/>
          <p:cNvSpPr/>
          <p:nvPr/>
        </p:nvSpPr>
        <p:spPr bwMode="auto">
          <a:xfrm>
            <a:off x="8050742" y="3662521"/>
            <a:ext cx="991554" cy="458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>
                <a:cs typeface="Arial" pitchFamily="34" charset="0"/>
              </a:rPr>
              <a:t>Právnická kancelária</a:t>
            </a:r>
          </a:p>
        </p:txBody>
      </p:sp>
      <p:sp>
        <p:nvSpPr>
          <p:cNvPr id="51" name="Obdélník 50"/>
          <p:cNvSpPr/>
          <p:nvPr/>
        </p:nvSpPr>
        <p:spPr bwMode="auto">
          <a:xfrm>
            <a:off x="6240311" y="3728671"/>
            <a:ext cx="1156954" cy="32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0" hangingPunct="0"/>
            <a:r>
              <a:rPr lang="sk-SK" sz="1100" dirty="0" err="1">
                <a:cs typeface="Arial" pitchFamily="34" charset="0"/>
              </a:rPr>
              <a:t>Poradenska</a:t>
            </a:r>
            <a:r>
              <a:rPr lang="sk-SK" sz="1100" dirty="0">
                <a:cs typeface="Arial" pitchFamily="34" charset="0"/>
              </a:rPr>
              <a:t>, s.r.o.</a:t>
            </a:r>
          </a:p>
          <a:p>
            <a:pPr algn="ctr" eaLnBrk="0" hangingPunct="0"/>
            <a:r>
              <a:rPr lang="sk-SK" sz="1100" dirty="0">
                <a:cs typeface="Arial" pitchFamily="34" charset="0"/>
              </a:rPr>
              <a:t>SR/ČR</a:t>
            </a:r>
          </a:p>
        </p:txBody>
      </p:sp>
      <p:sp>
        <p:nvSpPr>
          <p:cNvPr id="55" name="Obdélník 54"/>
          <p:cNvSpPr/>
          <p:nvPr/>
        </p:nvSpPr>
        <p:spPr bwMode="auto">
          <a:xfrm>
            <a:off x="2810992" y="2908248"/>
            <a:ext cx="1303437" cy="227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000" dirty="0">
                <a:latin typeface="Tahoma" pitchFamily="34" charset="0"/>
                <a:cs typeface="Arial" pitchFamily="34" charset="0"/>
              </a:rPr>
              <a:t>Skutočný výrobca</a:t>
            </a:r>
          </a:p>
        </p:txBody>
      </p:sp>
      <p:cxnSp>
        <p:nvCxnSpPr>
          <p:cNvPr id="56" name="Pravoúhlá spojnice 55"/>
          <p:cNvCxnSpPr>
            <a:stCxn id="12" idx="2"/>
            <a:endCxn id="51" idx="0"/>
          </p:cNvCxnSpPr>
          <p:nvPr/>
        </p:nvCxnSpPr>
        <p:spPr bwMode="auto">
          <a:xfrm rot="5400000">
            <a:off x="6605571" y="3515452"/>
            <a:ext cx="426437" cy="12700"/>
          </a:xfrm>
          <a:prstGeom prst="bentConnector3">
            <a:avLst>
              <a:gd name="adj1" fmla="val 10461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Pravoúhlá spojnice 58"/>
          <p:cNvCxnSpPr>
            <a:stCxn id="49" idx="1"/>
            <a:endCxn id="12" idx="3"/>
          </p:cNvCxnSpPr>
          <p:nvPr/>
        </p:nvCxnSpPr>
        <p:spPr bwMode="auto">
          <a:xfrm rot="10800000">
            <a:off x="7397267" y="3138936"/>
            <a:ext cx="653477" cy="75303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Pravoúhlá spojnice 61"/>
          <p:cNvCxnSpPr>
            <a:stCxn id="49" idx="1"/>
            <a:endCxn id="51" idx="3"/>
          </p:cNvCxnSpPr>
          <p:nvPr/>
        </p:nvCxnSpPr>
        <p:spPr bwMode="auto">
          <a:xfrm rot="10800000">
            <a:off x="7397267" y="3891971"/>
            <a:ext cx="653477" cy="12700"/>
          </a:xfrm>
          <a:prstGeom prst="bentConnector3">
            <a:avLst>
              <a:gd name="adj1" fmla="val 101483"/>
            </a:avLst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Pravoúhlá spojnice 74"/>
          <p:cNvCxnSpPr>
            <a:stCxn id="51" idx="2"/>
            <a:endCxn id="4105" idx="0"/>
          </p:cNvCxnSpPr>
          <p:nvPr/>
        </p:nvCxnSpPr>
        <p:spPr bwMode="auto">
          <a:xfrm rot="5400000">
            <a:off x="5455571" y="3285472"/>
            <a:ext cx="593418" cy="213301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5" name="TextovéPole 4104"/>
          <p:cNvSpPr txBox="1"/>
          <p:nvPr/>
        </p:nvSpPr>
        <p:spPr>
          <a:xfrm>
            <a:off x="4152613" y="464868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Nákup nehnuteľností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64" y="4970905"/>
            <a:ext cx="645343" cy="46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93278" y="4951766"/>
            <a:ext cx="643880" cy="4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5" name="Pravoúhlá spojnice 84"/>
          <p:cNvCxnSpPr>
            <a:endCxn id="99" idx="0"/>
          </p:cNvCxnSpPr>
          <p:nvPr/>
        </p:nvCxnSpPr>
        <p:spPr bwMode="auto">
          <a:xfrm rot="5400000">
            <a:off x="6390616" y="4489797"/>
            <a:ext cx="1072959" cy="20390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Obdélník 98"/>
          <p:cNvSpPr/>
          <p:nvPr/>
        </p:nvSpPr>
        <p:spPr bwMode="auto">
          <a:xfrm>
            <a:off x="6246662" y="5128230"/>
            <a:ext cx="1156954" cy="32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sk-SK" sz="1100" dirty="0" err="1">
                <a:cs typeface="Arial" pitchFamily="34" charset="0"/>
              </a:rPr>
              <a:t>Konecna</a:t>
            </a:r>
            <a:r>
              <a:rPr lang="sk-SK" sz="1100" dirty="0">
                <a:cs typeface="Arial" pitchFamily="34" charset="0"/>
              </a:rPr>
              <a:t>, a.s.</a:t>
            </a:r>
          </a:p>
        </p:txBody>
      </p:sp>
      <p:cxnSp>
        <p:nvCxnSpPr>
          <p:cNvPr id="110" name="Pravoúhlá spojnice 109"/>
          <p:cNvCxnSpPr>
            <a:stCxn id="4098" idx="3"/>
            <a:endCxn id="99" idx="3"/>
          </p:cNvCxnSpPr>
          <p:nvPr/>
        </p:nvCxnSpPr>
        <p:spPr bwMode="auto">
          <a:xfrm flipH="1">
            <a:off x="7403616" y="2826964"/>
            <a:ext cx="1905316" cy="2464566"/>
          </a:xfrm>
          <a:prstGeom prst="bentConnector3">
            <a:avLst>
              <a:gd name="adj1" fmla="val -11998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Obdélník 164"/>
          <p:cNvSpPr/>
          <p:nvPr/>
        </p:nvSpPr>
        <p:spPr bwMode="auto">
          <a:xfrm>
            <a:off x="4302408" y="3728671"/>
            <a:ext cx="1156954" cy="32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0" hangingPunct="0"/>
            <a:r>
              <a:rPr lang="sk-SK" sz="1100" dirty="0">
                <a:cs typeface="Arial" pitchFamily="34" charset="0"/>
              </a:rPr>
              <a:t>Biely kôň 2, s.r.o.</a:t>
            </a:r>
          </a:p>
          <a:p>
            <a:pPr algn="ctr" eaLnBrk="0" hangingPunct="0"/>
            <a:r>
              <a:rPr lang="sk-SK" sz="1100" dirty="0">
                <a:cs typeface="Arial" pitchFamily="34" charset="0"/>
              </a:rPr>
              <a:t>SR/ČR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97" y="3639357"/>
            <a:ext cx="752361" cy="50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7" name="Pravoúhlá spojnice 166"/>
          <p:cNvCxnSpPr>
            <a:stCxn id="1029" idx="3"/>
            <a:endCxn id="165" idx="1"/>
          </p:cNvCxnSpPr>
          <p:nvPr/>
        </p:nvCxnSpPr>
        <p:spPr bwMode="auto">
          <a:xfrm flipV="1">
            <a:off x="3754358" y="3891972"/>
            <a:ext cx="548051" cy="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Pravoúhlá spojnice 173"/>
          <p:cNvCxnSpPr>
            <a:stCxn id="165" idx="3"/>
            <a:endCxn id="51" idx="1"/>
          </p:cNvCxnSpPr>
          <p:nvPr/>
        </p:nvCxnSpPr>
        <p:spPr bwMode="auto">
          <a:xfrm>
            <a:off x="5459363" y="3891971"/>
            <a:ext cx="780949" cy="12700"/>
          </a:xfrm>
          <a:prstGeom prst="bentConnector3">
            <a:avLst>
              <a:gd name="adj1" fmla="val 99707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Pravoúhlá spojnice 177"/>
          <p:cNvCxnSpPr>
            <a:stCxn id="4098" idx="1"/>
            <a:endCxn id="12" idx="3"/>
          </p:cNvCxnSpPr>
          <p:nvPr/>
        </p:nvCxnSpPr>
        <p:spPr bwMode="auto">
          <a:xfrm rot="10800000" flipV="1">
            <a:off x="7397265" y="2826964"/>
            <a:ext cx="1378396" cy="31197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Obdélník 191"/>
          <p:cNvSpPr/>
          <p:nvPr/>
        </p:nvSpPr>
        <p:spPr bwMode="auto">
          <a:xfrm>
            <a:off x="6220276" y="2354348"/>
            <a:ext cx="1168842" cy="32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0" hangingPunct="0"/>
            <a:r>
              <a:rPr lang="sk-SK" sz="1100" dirty="0">
                <a:cs typeface="Arial" pitchFamily="34" charset="0"/>
              </a:rPr>
              <a:t>Biely kôň 1,</a:t>
            </a:r>
          </a:p>
          <a:p>
            <a:pPr algn="ctr" eaLnBrk="0" hangingPunct="0"/>
            <a:r>
              <a:rPr lang="sk-SK" sz="1100" dirty="0">
                <a:cs typeface="Arial" pitchFamily="34" charset="0"/>
              </a:rPr>
              <a:t>BVI</a:t>
            </a:r>
          </a:p>
        </p:txBody>
      </p:sp>
      <p:cxnSp>
        <p:nvCxnSpPr>
          <p:cNvPr id="197" name="Pravoúhlá spojnice 196"/>
          <p:cNvCxnSpPr>
            <a:stCxn id="192" idx="1"/>
            <a:endCxn id="1026" idx="3"/>
          </p:cNvCxnSpPr>
          <p:nvPr/>
        </p:nvCxnSpPr>
        <p:spPr bwMode="auto">
          <a:xfrm rot="10800000" flipV="1">
            <a:off x="4857610" y="2517648"/>
            <a:ext cx="1362666" cy="21493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Pravoúhlá spojnice 199"/>
          <p:cNvCxnSpPr>
            <a:stCxn id="4100" idx="2"/>
            <a:endCxn id="46" idx="0"/>
          </p:cNvCxnSpPr>
          <p:nvPr/>
        </p:nvCxnSpPr>
        <p:spPr bwMode="auto">
          <a:xfrm rot="5400000">
            <a:off x="3989887" y="2027426"/>
            <a:ext cx="371585" cy="39761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Pravoúhlá spojnice 202"/>
          <p:cNvCxnSpPr>
            <a:stCxn id="1026" idx="3"/>
            <a:endCxn id="192" idx="1"/>
          </p:cNvCxnSpPr>
          <p:nvPr/>
        </p:nvCxnSpPr>
        <p:spPr bwMode="auto">
          <a:xfrm flipV="1">
            <a:off x="4857610" y="2517649"/>
            <a:ext cx="1362666" cy="21493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Pravoúhlá spojnice 231"/>
          <p:cNvCxnSpPr>
            <a:stCxn id="49" idx="1"/>
            <a:endCxn id="192" idx="3"/>
          </p:cNvCxnSpPr>
          <p:nvPr/>
        </p:nvCxnSpPr>
        <p:spPr bwMode="auto">
          <a:xfrm rot="10800000">
            <a:off x="7389118" y="2517650"/>
            <a:ext cx="661624" cy="137432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Přímá spojnice se šipkou 207"/>
          <p:cNvCxnSpPr>
            <a:endCxn id="1029" idx="0"/>
          </p:cNvCxnSpPr>
          <p:nvPr/>
        </p:nvCxnSpPr>
        <p:spPr bwMode="auto">
          <a:xfrm>
            <a:off x="3378177" y="3055958"/>
            <a:ext cx="1" cy="583399"/>
          </a:xfrm>
          <a:prstGeom prst="straightConnector1">
            <a:avLst/>
          </a:prstGeom>
          <a:noFill/>
          <a:ln w="28575" cap="flat" cmpd="sng" algn="ctr">
            <a:solidFill>
              <a:srgbClr val="E99417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Přímá spojnice se šipkou 241"/>
          <p:cNvCxnSpPr>
            <a:stCxn id="4098" idx="2"/>
            <a:endCxn id="49" idx="0"/>
          </p:cNvCxnSpPr>
          <p:nvPr/>
        </p:nvCxnSpPr>
        <p:spPr bwMode="auto">
          <a:xfrm flipH="1">
            <a:off x="8546519" y="3055958"/>
            <a:ext cx="495778" cy="606563"/>
          </a:xfrm>
          <a:prstGeom prst="straightConnector1">
            <a:avLst/>
          </a:prstGeom>
          <a:noFill/>
          <a:ln w="28575" cap="flat" cmpd="sng" algn="ctr">
            <a:solidFill>
              <a:srgbClr val="E99417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Přímá spojnice se šipkou 214"/>
          <p:cNvCxnSpPr>
            <a:stCxn id="4100" idx="3"/>
            <a:endCxn id="36" idx="1"/>
          </p:cNvCxnSpPr>
          <p:nvPr/>
        </p:nvCxnSpPr>
        <p:spPr bwMode="auto">
          <a:xfrm>
            <a:off x="4634540" y="1768741"/>
            <a:ext cx="733995" cy="997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Přímá spojnice se šipkou 216"/>
          <p:cNvCxnSpPr>
            <a:stCxn id="4100" idx="3"/>
            <a:endCxn id="36" idx="1"/>
          </p:cNvCxnSpPr>
          <p:nvPr/>
        </p:nvCxnSpPr>
        <p:spPr bwMode="auto">
          <a:xfrm>
            <a:off x="4634540" y="1768741"/>
            <a:ext cx="733995" cy="99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Přímá spojnice se šipkou 253"/>
          <p:cNvCxnSpPr>
            <a:stCxn id="36" idx="3"/>
            <a:endCxn id="40" idx="1"/>
          </p:cNvCxnSpPr>
          <p:nvPr/>
        </p:nvCxnSpPr>
        <p:spPr bwMode="auto">
          <a:xfrm flipV="1">
            <a:off x="5698101" y="1610341"/>
            <a:ext cx="522050" cy="1683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Přímá spojnice se šipkou 256"/>
          <p:cNvCxnSpPr>
            <a:stCxn id="36" idx="3"/>
            <a:endCxn id="42" idx="1"/>
          </p:cNvCxnSpPr>
          <p:nvPr/>
        </p:nvCxnSpPr>
        <p:spPr bwMode="auto">
          <a:xfrm>
            <a:off x="5698102" y="1778715"/>
            <a:ext cx="545003" cy="1605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0" name="Přímá spojnice se šipkou 259"/>
          <p:cNvCxnSpPr>
            <a:stCxn id="44" idx="2"/>
            <a:endCxn id="1029" idx="0"/>
          </p:cNvCxnSpPr>
          <p:nvPr/>
        </p:nvCxnSpPr>
        <p:spPr bwMode="auto">
          <a:xfrm flipH="1">
            <a:off x="3378178" y="3135910"/>
            <a:ext cx="1237215" cy="503446"/>
          </a:xfrm>
          <a:prstGeom prst="straightConnector1">
            <a:avLst/>
          </a:prstGeom>
          <a:noFill/>
          <a:ln w="28575" cap="flat" cmpd="sng" algn="ctr">
            <a:solidFill>
              <a:srgbClr val="E99417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TextovéPole 226"/>
          <p:cNvSpPr txBox="1"/>
          <p:nvPr/>
        </p:nvSpPr>
        <p:spPr>
          <a:xfrm>
            <a:off x="4516679" y="2118510"/>
            <a:ext cx="845103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10M, 1 Fáza 3M</a:t>
            </a:r>
          </a:p>
        </p:txBody>
      </p:sp>
      <p:sp>
        <p:nvSpPr>
          <p:cNvPr id="265" name="TextovéPole 264"/>
          <p:cNvSpPr txBox="1"/>
          <p:nvPr/>
        </p:nvSpPr>
        <p:spPr>
          <a:xfrm>
            <a:off x="4561567" y="3279911"/>
            <a:ext cx="405880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1,1M</a:t>
            </a:r>
          </a:p>
        </p:txBody>
      </p:sp>
      <p:sp>
        <p:nvSpPr>
          <p:cNvPr id="266" name="TextovéPole 265"/>
          <p:cNvSpPr txBox="1"/>
          <p:nvPr/>
        </p:nvSpPr>
        <p:spPr>
          <a:xfrm>
            <a:off x="2836523" y="3239934"/>
            <a:ext cx="405880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1,9M</a:t>
            </a:r>
          </a:p>
        </p:txBody>
      </p:sp>
      <p:sp>
        <p:nvSpPr>
          <p:cNvPr id="267" name="TextovéPole 266"/>
          <p:cNvSpPr txBox="1"/>
          <p:nvPr/>
        </p:nvSpPr>
        <p:spPr>
          <a:xfrm>
            <a:off x="5579456" y="2573226"/>
            <a:ext cx="405880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1,1M</a:t>
            </a:r>
          </a:p>
        </p:txBody>
      </p:sp>
      <p:sp>
        <p:nvSpPr>
          <p:cNvPr id="268" name="TextovéPole 267"/>
          <p:cNvSpPr txBox="1"/>
          <p:nvPr/>
        </p:nvSpPr>
        <p:spPr>
          <a:xfrm>
            <a:off x="6921543" y="3422328"/>
            <a:ext cx="622286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Úver 1,1M</a:t>
            </a:r>
          </a:p>
        </p:txBody>
      </p:sp>
      <p:sp>
        <p:nvSpPr>
          <p:cNvPr id="269" name="TextovéPole 268"/>
          <p:cNvSpPr txBox="1"/>
          <p:nvPr/>
        </p:nvSpPr>
        <p:spPr>
          <a:xfrm>
            <a:off x="4152613" y="5454830"/>
            <a:ext cx="405880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0,1M</a:t>
            </a:r>
          </a:p>
        </p:txBody>
      </p:sp>
      <p:sp>
        <p:nvSpPr>
          <p:cNvPr id="270" name="TextovéPole 269"/>
          <p:cNvSpPr txBox="1"/>
          <p:nvPr/>
        </p:nvSpPr>
        <p:spPr>
          <a:xfrm>
            <a:off x="4966939" y="5454830"/>
            <a:ext cx="405880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0,9M</a:t>
            </a:r>
          </a:p>
        </p:txBody>
      </p:sp>
      <p:sp>
        <p:nvSpPr>
          <p:cNvPr id="271" name="TextovéPole 270"/>
          <p:cNvSpPr txBox="1"/>
          <p:nvPr/>
        </p:nvSpPr>
        <p:spPr>
          <a:xfrm>
            <a:off x="6896137" y="4765053"/>
            <a:ext cx="2146159" cy="215444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Predaj firmy s 1M majetku – za 2 roky</a:t>
            </a:r>
          </a:p>
        </p:txBody>
      </p:sp>
      <p:sp>
        <p:nvSpPr>
          <p:cNvPr id="276" name="Obdélník 275"/>
          <p:cNvSpPr/>
          <p:nvPr/>
        </p:nvSpPr>
        <p:spPr bwMode="auto">
          <a:xfrm>
            <a:off x="8615473" y="2226232"/>
            <a:ext cx="853646" cy="227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000" dirty="0">
                <a:latin typeface="Tahoma" pitchFamily="34" charset="0"/>
                <a:cs typeface="Arial" pitchFamily="34" charset="0"/>
              </a:rPr>
              <a:t>Tunelár /-ári</a:t>
            </a:r>
          </a:p>
        </p:txBody>
      </p:sp>
      <p:cxnSp>
        <p:nvCxnSpPr>
          <p:cNvPr id="57" name="Pravoúhlá spojnice 56"/>
          <p:cNvCxnSpPr>
            <a:stCxn id="192" idx="2"/>
            <a:endCxn id="12" idx="0"/>
          </p:cNvCxnSpPr>
          <p:nvPr/>
        </p:nvCxnSpPr>
        <p:spPr bwMode="auto">
          <a:xfrm rot="16200000" flipH="1">
            <a:off x="6664399" y="2821246"/>
            <a:ext cx="294686" cy="14091"/>
          </a:xfrm>
          <a:prstGeom prst="bentConnector3">
            <a:avLst>
              <a:gd name="adj1" fmla="val 106418"/>
            </a:avLst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ravoúhlá spojnice 62"/>
          <p:cNvCxnSpPr>
            <a:stCxn id="192" idx="2"/>
            <a:endCxn id="12" idx="0"/>
          </p:cNvCxnSpPr>
          <p:nvPr/>
        </p:nvCxnSpPr>
        <p:spPr bwMode="auto">
          <a:xfrm rot="16200000" flipH="1">
            <a:off x="6664399" y="2821246"/>
            <a:ext cx="294686" cy="14091"/>
          </a:xfrm>
          <a:prstGeom prst="bentConnector3">
            <a:avLst>
              <a:gd name="adj1" fmla="val 9432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ovéPole 66"/>
          <p:cNvSpPr txBox="1"/>
          <p:nvPr/>
        </p:nvSpPr>
        <p:spPr>
          <a:xfrm>
            <a:off x="6921543" y="2696253"/>
            <a:ext cx="753732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 err="1">
                <a:solidFill>
                  <a:schemeClr val="bg1"/>
                </a:solidFill>
              </a:rPr>
              <a:t>Zakázka</a:t>
            </a:r>
            <a:r>
              <a:rPr lang="sk-SK" sz="800" dirty="0">
                <a:solidFill>
                  <a:schemeClr val="bg1"/>
                </a:solidFill>
              </a:rPr>
              <a:t> 1,1M</a:t>
            </a:r>
          </a:p>
        </p:txBody>
      </p:sp>
      <p:cxnSp>
        <p:nvCxnSpPr>
          <p:cNvPr id="68" name="Pravoúhlá spojnice 67"/>
          <p:cNvCxnSpPr>
            <a:stCxn id="51" idx="1"/>
            <a:endCxn id="165" idx="3"/>
          </p:cNvCxnSpPr>
          <p:nvPr/>
        </p:nvCxnSpPr>
        <p:spPr bwMode="auto">
          <a:xfrm rot="10800000">
            <a:off x="5459364" y="3891971"/>
            <a:ext cx="780949" cy="12700"/>
          </a:xfrm>
          <a:prstGeom prst="bentConnector3">
            <a:avLst>
              <a:gd name="adj1" fmla="val 104743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ovéPole 71"/>
          <p:cNvSpPr txBox="1"/>
          <p:nvPr/>
        </p:nvSpPr>
        <p:spPr>
          <a:xfrm>
            <a:off x="5481279" y="4013699"/>
            <a:ext cx="782587" cy="215444"/>
          </a:xfrm>
          <a:prstGeom prst="rect">
            <a:avLst/>
          </a:prstGeom>
          <a:solidFill>
            <a:srgbClr val="CC3300"/>
          </a:solidFill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</a:rPr>
              <a:t>Odmena 0,1M</a:t>
            </a:r>
          </a:p>
        </p:txBody>
      </p:sp>
      <p:sp>
        <p:nvSpPr>
          <p:cNvPr id="73" name="Obdélník 72"/>
          <p:cNvSpPr/>
          <p:nvPr/>
        </p:nvSpPr>
        <p:spPr bwMode="auto">
          <a:xfrm>
            <a:off x="2798293" y="1501216"/>
            <a:ext cx="1080000" cy="30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100" dirty="0" smtClean="0">
                <a:latin typeface="Tahoma" pitchFamily="34" charset="0"/>
                <a:cs typeface="Arial" pitchFamily="34" charset="0"/>
              </a:rPr>
              <a:t>Podnik / obeť</a:t>
            </a:r>
            <a:endParaRPr lang="sk-SK" sz="1100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/>
      <p:bldP spid="42" grpId="0"/>
      <p:bldP spid="44" grpId="0"/>
      <p:bldP spid="46" grpId="0" animBg="1"/>
      <p:bldP spid="49" grpId="0" animBg="1"/>
      <p:bldP spid="51" grpId="0" animBg="1"/>
      <p:bldP spid="55" grpId="0"/>
      <p:bldP spid="4105" grpId="0"/>
      <p:bldP spid="99" grpId="0" animBg="1"/>
      <p:bldP spid="165" grpId="0" animBg="1"/>
      <p:bldP spid="192" grpId="0" animBg="1"/>
      <p:bldP spid="227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6" grpId="0"/>
      <p:bldP spid="67" grpId="0" animBg="1"/>
      <p:bldP spid="72" grpId="0" animBg="1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noProof="0" dirty="0" smtClean="0"/>
              <a:t>Ako na prevenciu</a:t>
            </a:r>
            <a:endParaRPr lang="sk-SK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 smtClean="0"/>
              <a:t>Základom prevencie sú informácie</a:t>
            </a:r>
          </a:p>
          <a:p>
            <a:r>
              <a:rPr lang="sk-SK" noProof="0" dirty="0" smtClean="0"/>
              <a:t>Kto ma viac a kvalitnejšie informácie, vyhráva vojnu</a:t>
            </a:r>
          </a:p>
          <a:p>
            <a:r>
              <a:rPr lang="sk-SK" noProof="0" dirty="0" smtClean="0"/>
              <a:t>Čo by nás malo zaujímať:</a:t>
            </a:r>
          </a:p>
          <a:p>
            <a:pPr lvl="1"/>
            <a:r>
              <a:rPr lang="sk-SK" dirty="0" smtClean="0"/>
              <a:t>Kde informácie nájdeme /zdroje</a:t>
            </a:r>
          </a:p>
          <a:p>
            <a:pPr lvl="1"/>
            <a:r>
              <a:rPr lang="sk-SK" noProof="0" dirty="0" smtClean="0"/>
              <a:t>Ako ich pravidelne získavať</a:t>
            </a:r>
          </a:p>
          <a:p>
            <a:pPr lvl="1"/>
            <a:r>
              <a:rPr lang="sk-SK" dirty="0" smtClean="0"/>
              <a:t>Ktoré zdroje sú dôveryhodné</a:t>
            </a:r>
            <a:r>
              <a:rPr lang="sk-SK" noProof="0" dirty="0" smtClean="0"/>
              <a:t> </a:t>
            </a:r>
          </a:p>
          <a:p>
            <a:pPr lvl="1"/>
            <a:r>
              <a:rPr lang="sk-SK" dirty="0" smtClean="0"/>
              <a:t>Aké nástroje sú k dispozícii</a:t>
            </a:r>
          </a:p>
          <a:p>
            <a:pPr lvl="1"/>
            <a:r>
              <a:rPr lang="sk-SK" noProof="0" dirty="0" smtClean="0"/>
              <a:t>Cena informácií</a:t>
            </a:r>
            <a:endParaRPr lang="sk-SK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noProof="0" dirty="0" smtClean="0"/>
              <a:t>Ako na prevenciu</a:t>
            </a:r>
            <a:endParaRPr lang="sk-SK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81512"/>
            <a:ext cx="4898721" cy="5195451"/>
          </a:xfrm>
        </p:spPr>
        <p:txBody>
          <a:bodyPr/>
          <a:lstStyle/>
          <a:p>
            <a:r>
              <a:rPr lang="sk-SK" noProof="0" dirty="0" smtClean="0"/>
              <a:t>Art of </a:t>
            </a:r>
            <a:r>
              <a:rPr lang="sk-SK" noProof="0" dirty="0" err="1" smtClean="0"/>
              <a:t>War</a:t>
            </a:r>
            <a:r>
              <a:rPr lang="sk-SK" noProof="0" dirty="0" smtClean="0"/>
              <a:t> /Umenie vojny</a:t>
            </a:r>
          </a:p>
          <a:p>
            <a:pPr lvl="1"/>
            <a:r>
              <a:rPr lang="sk-SK" dirty="0" smtClean="0"/>
              <a:t>Jedna z </a:t>
            </a:r>
            <a:r>
              <a:rPr lang="sk-SK" dirty="0"/>
              <a:t>najstarších a najúspešnejších kníh o vojenskej stratégii na svete. </a:t>
            </a:r>
          </a:p>
          <a:p>
            <a:pPr lvl="1"/>
            <a:r>
              <a:rPr lang="sk-SK" noProof="0" dirty="0" smtClean="0"/>
              <a:t>Stará 2000 rokov </a:t>
            </a:r>
          </a:p>
          <a:p>
            <a:pPr lvl="1"/>
            <a:r>
              <a:rPr lang="sk-SK" dirty="0" smtClean="0"/>
              <a:t>Autor - Sun </a:t>
            </a:r>
            <a:r>
              <a:rPr lang="sk-SK" dirty="0" err="1" smtClean="0"/>
              <a:t>Tzu</a:t>
            </a:r>
            <a:r>
              <a:rPr lang="sk-SK" dirty="0" smtClean="0"/>
              <a:t> – čínsky vojvodca</a:t>
            </a:r>
            <a:endParaRPr lang="sk-SK" noProof="0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89276"/>
              </p:ext>
            </p:extLst>
          </p:nvPr>
        </p:nvGraphicFramePr>
        <p:xfrm>
          <a:off x="4506955" y="1855788"/>
          <a:ext cx="7366148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83219" y="322394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Cambria" panose="02040503050406030204" pitchFamily="18" charset="0"/>
              </a:rPr>
              <a:t>„Kto </a:t>
            </a:r>
            <a:r>
              <a:rPr lang="sk-SK" b="1" dirty="0">
                <a:latin typeface="Cambria" panose="02040503050406030204" pitchFamily="18" charset="0"/>
              </a:rPr>
              <a:t>5 pravidiel nepozná, kráča k </a:t>
            </a:r>
            <a:r>
              <a:rPr lang="sk-SK" b="1" dirty="0" smtClean="0">
                <a:latin typeface="Cambria" panose="02040503050406030204" pitchFamily="18" charset="0"/>
              </a:rPr>
              <a:t>porážke“</a:t>
            </a:r>
            <a:endParaRPr lang="sk-SK" b="1" dirty="0">
              <a:latin typeface="Cambria" panose="02040503050406030204" pitchFamily="18" charset="0"/>
            </a:endParaRPr>
          </a:p>
          <a:p>
            <a:pPr algn="ctr"/>
            <a:endParaRPr lang="sk-SK" b="1" dirty="0">
              <a:latin typeface="Cambria" panose="020405030504060302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0C566-5A64-48BD-8378-253F2947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79D0C566-5A64-48BD-8378-253F2947D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DD175-C1DD-4DF3-9A5D-99CC34247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30BDD175-C1DD-4DF3-9A5D-99CC34247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E35FB1-CC24-4A0A-962F-E7F612997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AE35FB1-CC24-4A0A-962F-E7F612997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D27FFB-16C8-4900-9CB9-95568DC98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48D27FFB-16C8-4900-9CB9-95568DC98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26D71F-C3E0-458B-9F0B-C6D75EB3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2126D71F-C3E0-458B-9F0B-C6D75EB3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1DA7-C682-4D30-8E8F-32F6710D7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4CC91DA7-C682-4D30-8E8F-32F6710D7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A1B555-426F-4202-A598-16784CBD4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EA1B555-426F-4202-A598-16784CBD4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3A72AE-E623-4105-9DDA-DD8B0D6FC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CA3A72AE-E623-4105-9DDA-DD8B0D6FC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4C254-66B9-4C97-9B73-7E0DD8ACF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D04C254-66B9-4C97-9B73-7E0DD8ACF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52F4B-4D22-41C7-9B5C-323E876A5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75952F4B-4D22-41C7-9B5C-323E876A5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Umenie </a:t>
            </a:r>
            <a:r>
              <a:rPr lang="sk-SK" dirty="0" smtClean="0"/>
              <a:t>vojny - </a:t>
            </a:r>
            <a:r>
              <a:rPr lang="sk-SK" dirty="0"/>
              <a:t>základné </a:t>
            </a:r>
            <a:r>
              <a:rPr lang="sk-SK" dirty="0" smtClean="0"/>
              <a:t>princípy prevencie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Musia platiť zákon morálky medzi vládcom a ľuďmi</a:t>
            </a:r>
          </a:p>
          <a:p>
            <a:r>
              <a:rPr lang="sk-SK" dirty="0" smtClean="0"/>
              <a:t>Vzbuď domýšľavosť nepriateľa bez odvahy</a:t>
            </a:r>
          </a:p>
          <a:p>
            <a:r>
              <a:rPr lang="sk-SK" dirty="0" smtClean="0"/>
              <a:t>Prieskum je cesta k víťazstvu:</a:t>
            </a:r>
          </a:p>
          <a:p>
            <a:pPr lvl="1"/>
            <a:r>
              <a:rPr lang="sk-SK" dirty="0" smtClean="0"/>
              <a:t>Spoznaj seba - spoznaj riziká</a:t>
            </a:r>
          </a:p>
          <a:p>
            <a:pPr lvl="1"/>
            <a:r>
              <a:rPr lang="sk-SK" dirty="0" smtClean="0"/>
              <a:t>Spoznaj prostredie</a:t>
            </a:r>
          </a:p>
          <a:p>
            <a:pPr lvl="1"/>
            <a:r>
              <a:rPr lang="sk-SK" dirty="0" smtClean="0"/>
              <a:t>Spoznaj nepriateľa</a:t>
            </a:r>
          </a:p>
          <a:p>
            <a:r>
              <a:rPr lang="sk-SK" dirty="0" smtClean="0"/>
              <a:t>Pre vodcu vojska sú najdôležitejší zvedovia – dobre odmeňovať</a:t>
            </a:r>
          </a:p>
          <a:p>
            <a:r>
              <a:rPr lang="sk-SK" dirty="0" smtClean="0"/>
              <a:t>Úspech vojska leží najmä v motivácii a odhodlaní jednotlivcov</a:t>
            </a:r>
          </a:p>
          <a:p>
            <a:r>
              <a:rPr lang="sk-SK" dirty="0" smtClean="0"/>
              <a:t>Víťazná armáda – výborná organizácia, velenia, kontrola výdajov</a:t>
            </a:r>
          </a:p>
          <a:p>
            <a:r>
              <a:rPr lang="sk-SK" dirty="0" smtClean="0"/>
              <a:t>Voľba vhodných mužov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</a:t>
            </a:r>
            <a:r>
              <a:rPr lang="sk-SK" sz="3600" b="1" dirty="0"/>
              <a:t>Ďakujem za pozornosť!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ba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45517"/>
          <a:stretch/>
        </p:blipFill>
        <p:spPr bwMode="auto">
          <a:xfrm>
            <a:off x="362223" y="1205836"/>
            <a:ext cx="3364905" cy="45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05264"/>
            <a:ext cx="9144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03713" y="1864902"/>
            <a:ext cx="4845347" cy="345638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sk-SK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sk-SK" b="1" dirty="0" smtClean="0"/>
              <a:t>	Ing</a:t>
            </a:r>
            <a:r>
              <a:rPr lang="sk-SK" b="1" dirty="0"/>
              <a:t>. Ján Lalka, CFE</a:t>
            </a:r>
            <a:endParaRPr lang="sk-SK" dirty="0"/>
          </a:p>
          <a:p>
            <a:pPr eaLnBrk="1" hangingPunct="1">
              <a:buFont typeface="Wingdings" pitchFamily="2" charset="2"/>
              <a:buNone/>
            </a:pPr>
            <a:r>
              <a:rPr lang="sk-SK" sz="2200" dirty="0"/>
              <a:t>	</a:t>
            </a:r>
            <a:r>
              <a:rPr lang="sk-SK" sz="1900" dirty="0"/>
              <a:t>Managing Director | Surveilligence, s.r.o.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1900" dirty="0"/>
              <a:t>	Opletalova 55 | Praha 1 | Česká republika</a:t>
            </a:r>
          </a:p>
          <a:p>
            <a:pPr eaLnBrk="1" hangingPunct="1">
              <a:buFont typeface="Wingdings" pitchFamily="2" charset="2"/>
              <a:buNone/>
            </a:pPr>
            <a:endParaRPr lang="sk-SK" sz="900" dirty="0"/>
          </a:p>
          <a:p>
            <a:pPr eaLnBrk="1" hangingPunct="1">
              <a:buFont typeface="Wingdings" pitchFamily="2" charset="2"/>
              <a:buNone/>
            </a:pPr>
            <a:r>
              <a:rPr lang="sk-SK" sz="1900" dirty="0"/>
              <a:t>	T:	     +420 221 419 749</a:t>
            </a:r>
          </a:p>
          <a:p>
            <a:pPr eaLnBrk="1" hangingPunct="1">
              <a:buNone/>
            </a:pPr>
            <a:r>
              <a:rPr lang="sk-SK" sz="1900" dirty="0"/>
              <a:t>	F:	     +420 221 419 712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1900" dirty="0"/>
              <a:t>	M: 	     +420 737 235 595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1900" dirty="0"/>
              <a:t>	Mailto: </a:t>
            </a:r>
            <a:r>
              <a:rPr lang="sk-SK" sz="1900" dirty="0" smtClean="0"/>
              <a:t>     </a:t>
            </a:r>
            <a:r>
              <a:rPr lang="sk-SK" sz="1900" dirty="0" smtClean="0">
                <a:hlinkClick r:id="rId4"/>
              </a:rPr>
              <a:t>jan.lalka@surveilligence.com</a:t>
            </a:r>
            <a:endParaRPr lang="sk-SK" sz="1900" dirty="0"/>
          </a:p>
          <a:p>
            <a:pPr eaLnBrk="1" hangingPunct="1">
              <a:buFont typeface="Wingdings" pitchFamily="2" charset="2"/>
              <a:buNone/>
            </a:pPr>
            <a:r>
              <a:rPr lang="sk-SK" sz="1900" dirty="0"/>
              <a:t>	Http:    </a:t>
            </a:r>
            <a:r>
              <a:rPr lang="sk-SK" sz="1900" dirty="0" smtClean="0"/>
              <a:t>     </a:t>
            </a:r>
            <a:r>
              <a:rPr lang="sk-SK" sz="1900" dirty="0" smtClean="0">
                <a:hlinkClick r:id="rId5"/>
              </a:rPr>
              <a:t>www.surveilligence.com</a:t>
            </a:r>
            <a:endParaRPr lang="sk-SK" sz="19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44" y="6229694"/>
            <a:ext cx="2304256" cy="3840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00" y="6244836"/>
            <a:ext cx="522609" cy="3689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01" y="6237264"/>
            <a:ext cx="966905" cy="3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Dnešné témy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Venujeme pozornosť správnym osobám?</a:t>
            </a:r>
          </a:p>
          <a:p>
            <a:r>
              <a:rPr lang="sk-SK" dirty="0" smtClean="0"/>
              <a:t>Škody spôsobené podvodmi</a:t>
            </a:r>
          </a:p>
          <a:p>
            <a:r>
              <a:rPr lang="sk-SK" dirty="0" smtClean="0"/>
              <a:t>Prečo prevencia v českých a slovenských firmách zlyháva</a:t>
            </a:r>
          </a:p>
          <a:p>
            <a:r>
              <a:rPr lang="sk-SK" dirty="0" smtClean="0"/>
              <a:t>Základné princípy </a:t>
            </a:r>
            <a:r>
              <a:rPr lang="sk-SK" dirty="0" smtClean="0"/>
              <a:t>prevencie</a:t>
            </a:r>
            <a:endParaRPr lang="sk-SK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>
                <a:latin typeface="Cambria" panose="02040503050406030204" pitchFamily="18" charset="0"/>
              </a:rPr>
              <a:t>2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je páchateľom </a:t>
            </a:r>
            <a:r>
              <a:rPr lang="sk-SK" dirty="0" smtClean="0"/>
              <a:t>- svet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800" t="34666" r="17500" b="8798"/>
          <a:stretch/>
        </p:blipFill>
        <p:spPr>
          <a:xfrm>
            <a:off x="1478280" y="1051559"/>
            <a:ext cx="9235440" cy="4984207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3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264588" y="5389435"/>
            <a:ext cx="1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mbria" panose="02040503050406030204" pitchFamily="18" charset="0"/>
              </a:rPr>
              <a:t>Zdroj: ACFE, Report to </a:t>
            </a:r>
            <a:r>
              <a:rPr lang="cs-CZ" sz="1200" dirty="0" err="1" smtClean="0">
                <a:latin typeface="Cambria" panose="02040503050406030204" pitchFamily="18" charset="0"/>
              </a:rPr>
              <a:t>the</a:t>
            </a:r>
            <a:r>
              <a:rPr lang="cs-CZ" sz="1200" dirty="0" smtClean="0">
                <a:latin typeface="Cambria" panose="02040503050406030204" pitchFamily="18" charset="0"/>
              </a:rPr>
              <a:t> </a:t>
            </a:r>
            <a:r>
              <a:rPr lang="cs-CZ" sz="1200" dirty="0" err="1" smtClean="0">
                <a:latin typeface="Cambria" panose="02040503050406030204" pitchFamily="18" charset="0"/>
              </a:rPr>
              <a:t>nations</a:t>
            </a:r>
            <a:r>
              <a:rPr lang="cs-CZ" sz="1200" dirty="0" smtClean="0">
                <a:latin typeface="Cambria" panose="02040503050406030204" pitchFamily="18" charset="0"/>
              </a:rPr>
              <a:t> 2012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je páchateľom - ČR a SR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200" t="16374" r="21600" b="5288"/>
          <a:stretch/>
        </p:blipFill>
        <p:spPr>
          <a:xfrm>
            <a:off x="2743200" y="981512"/>
            <a:ext cx="6331428" cy="4953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4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264588" y="5389435"/>
            <a:ext cx="1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mbria" panose="02040503050406030204" pitchFamily="18" charset="0"/>
              </a:rPr>
              <a:t>Zdroj: Surveilligence, 2011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Škody podľa pozície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800" t="28568" r="20500" b="11016"/>
          <a:stretch/>
        </p:blipFill>
        <p:spPr>
          <a:xfrm>
            <a:off x="1508760" y="1005839"/>
            <a:ext cx="9098280" cy="4983481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5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264588" y="5389435"/>
            <a:ext cx="1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mbria" panose="02040503050406030204" pitchFamily="18" charset="0"/>
              </a:rPr>
              <a:t>Zdroj: ACFE, Report to </a:t>
            </a:r>
            <a:r>
              <a:rPr lang="cs-CZ" sz="1200" dirty="0" err="1" smtClean="0">
                <a:latin typeface="Cambria" panose="02040503050406030204" pitchFamily="18" charset="0"/>
              </a:rPr>
              <a:t>the</a:t>
            </a:r>
            <a:r>
              <a:rPr lang="cs-CZ" sz="1200" dirty="0" smtClean="0">
                <a:latin typeface="Cambria" panose="02040503050406030204" pitchFamily="18" charset="0"/>
              </a:rPr>
              <a:t> </a:t>
            </a:r>
            <a:r>
              <a:rPr lang="cs-CZ" sz="1200" dirty="0" err="1" smtClean="0">
                <a:latin typeface="Cambria" panose="02040503050406030204" pitchFamily="18" charset="0"/>
              </a:rPr>
              <a:t>nations</a:t>
            </a:r>
            <a:r>
              <a:rPr lang="cs-CZ" sz="1200" dirty="0" smtClean="0">
                <a:latin typeface="Cambria" panose="02040503050406030204" pitchFamily="18" charset="0"/>
              </a:rPr>
              <a:t> 2012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noProof="0" dirty="0" smtClean="0"/>
              <a:t>Venujeme pozornosť správnym osobám?</a:t>
            </a:r>
            <a:endParaRPr lang="sk-SK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Prečo </a:t>
            </a:r>
            <a:r>
              <a:rPr lang="pl-PL" dirty="0" smtClean="0"/>
              <a:t>má top manažment a majitelia v podvodoch navrch:</a:t>
            </a:r>
          </a:p>
          <a:p>
            <a:pPr lvl="1"/>
            <a:r>
              <a:rPr lang="sk-SK" dirty="0"/>
              <a:t>Obchádza kontrolný </a:t>
            </a:r>
            <a:r>
              <a:rPr lang="sk-SK" dirty="0" smtClean="0"/>
              <a:t>systém</a:t>
            </a:r>
          </a:p>
          <a:p>
            <a:pPr lvl="1"/>
            <a:r>
              <a:rPr lang="sk-SK" dirty="0" smtClean="0"/>
              <a:t>Zastrašuje zamestnancov – prepustenie, preradenie</a:t>
            </a:r>
          </a:p>
          <a:p>
            <a:pPr lvl="1"/>
            <a:r>
              <a:rPr lang="sk-SK" dirty="0" smtClean="0"/>
              <a:t>Motivuje </a:t>
            </a:r>
            <a:r>
              <a:rPr lang="sk-SK" dirty="0" smtClean="0"/>
              <a:t>„bezproblémových“ </a:t>
            </a:r>
            <a:r>
              <a:rPr lang="sk-SK" dirty="0" smtClean="0"/>
              <a:t>zamestnancov </a:t>
            </a:r>
            <a:r>
              <a:rPr lang="sk-SK" dirty="0" smtClean="0"/>
              <a:t>- odmeny</a:t>
            </a:r>
          </a:p>
          <a:p>
            <a:pPr lvl="1"/>
            <a:r>
              <a:rPr lang="sk-SK" dirty="0" smtClean="0"/>
              <a:t>Spolčuje sa s </a:t>
            </a:r>
            <a:r>
              <a:rPr lang="sk-SK" dirty="0"/>
              <a:t>tretími stranami</a:t>
            </a:r>
          </a:p>
          <a:p>
            <a:pPr lvl="1"/>
            <a:r>
              <a:rPr lang="sk-SK" dirty="0"/>
              <a:t>Úmyselne bráni zavedeniu kľúčových kontrol</a:t>
            </a:r>
          </a:p>
          <a:p>
            <a:pPr lvl="1"/>
            <a:r>
              <a:rPr lang="sk-SK" dirty="0" smtClean="0"/>
              <a:t>Má prístup k citlivým informáciám a tie poskytuje </a:t>
            </a:r>
            <a:r>
              <a:rPr lang="sk-SK" dirty="0"/>
              <a:t>tretím stranám</a:t>
            </a:r>
          </a:p>
          <a:p>
            <a:pPr lvl="1"/>
            <a:r>
              <a:rPr lang="sk-SK" dirty="0" smtClean="0"/>
              <a:t>Obchodovanie so </a:t>
            </a:r>
            <a:r>
              <a:rPr lang="sk-SK" dirty="0"/>
              <a:t>spriaznenými subjektmi</a:t>
            </a:r>
          </a:p>
          <a:p>
            <a:r>
              <a:rPr lang="pl-PL" dirty="0" smtClean="0"/>
              <a:t>Ako </a:t>
            </a:r>
            <a:r>
              <a:rPr lang="pl-PL" dirty="0"/>
              <a:t>odradíte majiteľa od spáchania </a:t>
            </a:r>
            <a:r>
              <a:rPr lang="pl-PL" dirty="0" smtClean="0"/>
              <a:t>podvodu?</a:t>
            </a:r>
            <a:endParaRPr lang="sk-SK" noProof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Finančné dopady podvodov</a:t>
            </a:r>
            <a:endParaRPr lang="sk-SK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Bežná organizácia stráca približne </a:t>
            </a:r>
            <a:r>
              <a:rPr lang="sk-SK" sz="4400" b="1" dirty="0" smtClean="0"/>
              <a:t>5%</a:t>
            </a:r>
            <a:r>
              <a:rPr lang="sk-SK" dirty="0" smtClean="0"/>
              <a:t> z tržieb kvôli podvodom každý rok </a:t>
            </a:r>
            <a:r>
              <a:rPr lang="sk-SK" sz="1600" dirty="0" smtClean="0"/>
              <a:t>(vypočítané z 1388 prípadov </a:t>
            </a:r>
            <a:r>
              <a:rPr lang="sk-SK" sz="1600" dirty="0" smtClean="0"/>
              <a:t>podvodov, Zdroj: ACFE – Report to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nations</a:t>
            </a:r>
            <a:r>
              <a:rPr lang="sk-SK" sz="1600" dirty="0" smtClean="0"/>
              <a:t>, 2012)</a:t>
            </a:r>
            <a:endParaRPr lang="sk-SK" sz="1600" dirty="0" smtClean="0"/>
          </a:p>
          <a:p>
            <a:r>
              <a:rPr lang="sk-SK" noProof="0" dirty="0" smtClean="0"/>
              <a:t>Podvod = skryté náklady</a:t>
            </a:r>
          </a:p>
          <a:p>
            <a:r>
              <a:rPr lang="sk-SK" dirty="0" smtClean="0"/>
              <a:t>Efekt eliminácie podvodov – nárast zisku o 5%:</a:t>
            </a:r>
            <a:endParaRPr lang="sk-SK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473248"/>
              </p:ext>
            </p:extLst>
          </p:nvPr>
        </p:nvGraphicFramePr>
        <p:xfrm>
          <a:off x="2250441" y="3676862"/>
          <a:ext cx="508586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126"/>
                <a:gridCol w="1095693"/>
                <a:gridCol w="1095693"/>
                <a:gridCol w="74734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latin typeface="Cambria" panose="02040503050406030204" pitchFamily="18" charset="0"/>
                        </a:rPr>
                        <a:t>Tis. EUR</a:t>
                      </a:r>
                      <a:endParaRPr lang="en-US" b="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Cambria" panose="02040503050406030204" pitchFamily="18" charset="0"/>
                        </a:rPr>
                        <a:t>Tis. EUR</a:t>
                      </a:r>
                      <a:endParaRPr lang="en-US" b="0" dirty="0" smtClean="0">
                        <a:latin typeface="Cambria" panose="02040503050406030204" pitchFamily="18" charset="0"/>
                      </a:endParaRPr>
                    </a:p>
                    <a:p>
                      <a:pPr algn="r"/>
                      <a:endParaRPr lang="en-US" b="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en-US" b="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 panose="02040503050406030204" pitchFamily="18" charset="0"/>
                        </a:rPr>
                        <a:t>Výnosy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1 000 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1 000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 panose="02040503050406030204" pitchFamily="18" charset="0"/>
                        </a:rPr>
                        <a:t>Náklady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980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930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-50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 panose="02040503050406030204" pitchFamily="18" charset="0"/>
                        </a:rPr>
                        <a:t>Výsledok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20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70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+50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ambria" panose="02040503050406030204" pitchFamily="18" charset="0"/>
                        </a:rPr>
                        <a:t>Čistá zisková</a:t>
                      </a:r>
                      <a:r>
                        <a:rPr lang="sk-SK" baseline="0" dirty="0" smtClean="0">
                          <a:latin typeface="Cambria" panose="02040503050406030204" pitchFamily="18" charset="0"/>
                        </a:rPr>
                        <a:t> marža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en-US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Priame finančné straty z podvodov - svet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000" t="13545" r="8462" b="2603"/>
          <a:stretch/>
        </p:blipFill>
        <p:spPr>
          <a:xfrm>
            <a:off x="1607361" y="981512"/>
            <a:ext cx="8977277" cy="4877157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8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264588" y="5389435"/>
            <a:ext cx="1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mbria" panose="02040503050406030204" pitchFamily="18" charset="0"/>
              </a:rPr>
              <a:t>Zdroj: ACFE, Report to </a:t>
            </a:r>
            <a:r>
              <a:rPr lang="cs-CZ" sz="1200" dirty="0" err="1" smtClean="0">
                <a:latin typeface="Cambria" panose="02040503050406030204" pitchFamily="18" charset="0"/>
              </a:rPr>
              <a:t>the</a:t>
            </a:r>
            <a:r>
              <a:rPr lang="cs-CZ" sz="1200" dirty="0" smtClean="0">
                <a:latin typeface="Cambria" panose="02040503050406030204" pitchFamily="18" charset="0"/>
              </a:rPr>
              <a:t> </a:t>
            </a:r>
            <a:r>
              <a:rPr lang="cs-CZ" sz="1200" dirty="0" err="1" smtClean="0">
                <a:latin typeface="Cambria" panose="02040503050406030204" pitchFamily="18" charset="0"/>
              </a:rPr>
              <a:t>nations</a:t>
            </a:r>
            <a:r>
              <a:rPr lang="cs-CZ" sz="1200" dirty="0" smtClean="0">
                <a:latin typeface="Cambria" panose="02040503050406030204" pitchFamily="18" charset="0"/>
              </a:rPr>
              <a:t> 2012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Priame finančné straty z </a:t>
            </a:r>
            <a:r>
              <a:rPr lang="sk-SK" dirty="0" smtClean="0"/>
              <a:t>podvodov – ČR a SR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8100" t="27644" r="16600" b="9908"/>
          <a:stretch/>
        </p:blipFill>
        <p:spPr>
          <a:xfrm>
            <a:off x="1699260" y="1122990"/>
            <a:ext cx="8215705" cy="455160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0DE9-86C1-41E7-BDA6-1370C64D4E54}" type="slidenum">
              <a:rPr lang="en-US" smtClean="0"/>
              <a:t>9</a:t>
            </a:fld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264588" y="5028262"/>
            <a:ext cx="1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mbria" panose="02040503050406030204" pitchFamily="18" charset="0"/>
              </a:rPr>
              <a:t>Zdroj: Surveilligence, 2011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751</Words>
  <Application>Microsoft Office PowerPoint</Application>
  <PresentationFormat>Širokoúhlá obrazovka</PresentationFormat>
  <Paragraphs>188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Tahoma</vt:lpstr>
      <vt:lpstr>Wingdings</vt:lpstr>
      <vt:lpstr>Motiv Office</vt:lpstr>
      <vt:lpstr>Riadenie rizika podvodov</vt:lpstr>
      <vt:lpstr>Dnešné témy</vt:lpstr>
      <vt:lpstr>Kto je páchateľom - svet</vt:lpstr>
      <vt:lpstr>Kto je páchateľom - ČR a SR</vt:lpstr>
      <vt:lpstr>Škody podľa pozície</vt:lpstr>
      <vt:lpstr>Venujeme pozornosť správnym osobám?</vt:lpstr>
      <vt:lpstr>Finančné dopady podvodov</vt:lpstr>
      <vt:lpstr>Priame finančné straty z podvodov - svet</vt:lpstr>
      <vt:lpstr>Priame finančné straty z podvodov – ČR a SR</vt:lpstr>
      <vt:lpstr>Majú firmy problém komunikovať o podvodoch?</vt:lpstr>
      <vt:lpstr>Prečo nefunguje prevencia v bežnej firme</vt:lpstr>
      <vt:lpstr>Každý vníma systém pravidiel odlišne</vt:lpstr>
      <vt:lpstr>Dodržiavanie pravidiel</vt:lpstr>
      <vt:lpstr>Vedeli by ste takúto schému odhaliť a zamedziť jej?</vt:lpstr>
      <vt:lpstr>Ako na prevenciu</vt:lpstr>
      <vt:lpstr>Ako na prevenciu</vt:lpstr>
      <vt:lpstr>Umenie vojny - základné princípy prevencie</vt:lpstr>
      <vt:lpstr>Prezentace aplikace PowerPoint</vt:lpstr>
      <vt:lpstr>Kontakt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Prevencia podvodov</dc:title>
  <dc:creator>S</dc:creator>
  <cp:lastModifiedBy>S</cp:lastModifiedBy>
  <cp:revision>66</cp:revision>
  <dcterms:created xsi:type="dcterms:W3CDTF">2013-09-03T15:06:35Z</dcterms:created>
  <dcterms:modified xsi:type="dcterms:W3CDTF">2013-09-25T17:36:47Z</dcterms:modified>
</cp:coreProperties>
</file>