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7" r:id="rId11"/>
    <p:sldId id="268" r:id="rId12"/>
    <p:sldId id="270" r:id="rId13"/>
    <p:sldId id="271" r:id="rId14"/>
    <p:sldId id="263" r:id="rId1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4F4F4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5D9"/>
          </a:solidFill>
        </a:fill>
      </a:tcStyle>
    </a:wholeTbl>
    <a:band2H>
      <a:tcTxStyle/>
      <a:tcStyle>
        <a:tcBdr/>
        <a:fill>
          <a:solidFill>
            <a:srgbClr val="E8EBED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5E4"/>
          </a:solidFill>
        </a:fill>
      </a:tcStyle>
    </a:wholeTbl>
    <a:band2H>
      <a:tcTxStyle/>
      <a:tcStyle>
        <a:tcBdr/>
        <a:fill>
          <a:solidFill>
            <a:srgbClr val="E6EBF2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697051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543800" cy="138430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800"/>
              </a:lnSpc>
              <a:defRPr sz="4800" b="1" cap="all">
                <a:ln w="9525">
                  <a:solidFill>
                    <a:srgbClr val="FFFFFF">
                      <a:alpha val="0"/>
                    </a:srgbClr>
                  </a:solidFill>
                </a:ln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685800" y="5130000"/>
            <a:ext cx="7543800" cy="3261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500"/>
              </a:lnSpc>
              <a:spcBef>
                <a:spcPts val="0"/>
              </a:spcBef>
              <a:buSzTx/>
              <a:buFontTx/>
              <a:buNone/>
              <a:defRPr sz="2300" cap="al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indent="457200">
              <a:lnSpc>
                <a:spcPts val="2500"/>
              </a:lnSpc>
              <a:spcBef>
                <a:spcPts val="0"/>
              </a:spcBef>
              <a:buSzTx/>
              <a:buFontTx/>
              <a:buNone/>
              <a:defRPr sz="2300" cap="al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indent="914400">
              <a:lnSpc>
                <a:spcPts val="2500"/>
              </a:lnSpc>
              <a:spcBef>
                <a:spcPts val="0"/>
              </a:spcBef>
              <a:buSzTx/>
              <a:buFontTx/>
              <a:buNone/>
              <a:defRPr sz="2300" cap="al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indent="1371600">
              <a:lnSpc>
                <a:spcPts val="2500"/>
              </a:lnSpc>
              <a:spcBef>
                <a:spcPts val="0"/>
              </a:spcBef>
              <a:buSzTx/>
              <a:buFontTx/>
              <a:buNone/>
              <a:defRPr sz="2300" cap="al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indent="1828800">
              <a:lnSpc>
                <a:spcPts val="2500"/>
              </a:lnSpc>
              <a:spcBef>
                <a:spcPts val="0"/>
              </a:spcBef>
              <a:buSzTx/>
              <a:buFontTx/>
              <a:buNone/>
              <a:defRPr sz="2300" cap="al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sz="quarter" idx="13"/>
          </p:nvPr>
        </p:nvSpPr>
        <p:spPr>
          <a:xfrm>
            <a:off x="685800" y="5791200"/>
            <a:ext cx="7543800" cy="533400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ts val="1600"/>
              </a:lnSpc>
              <a:spcBef>
                <a:spcPts val="0"/>
              </a:spcBef>
              <a:buSzTx/>
              <a:buFontTx/>
              <a:buNone/>
              <a:defRPr sz="1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685800" y="5007842"/>
            <a:ext cx="7620001" cy="1589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685800" y="5637212"/>
            <a:ext cx="7620001" cy="1589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Slid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543800" cy="138430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800"/>
              </a:lnSpc>
              <a:defRPr sz="4800" b="1" cap="all">
                <a:ln w="9525">
                  <a:solidFill>
                    <a:srgbClr val="FFFFFF">
                      <a:alpha val="0"/>
                    </a:srgbClr>
                  </a:solidFill>
                </a:ln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Title Text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sz="quarter" idx="1"/>
          </p:nvPr>
        </p:nvSpPr>
        <p:spPr>
          <a:xfrm>
            <a:off x="685800" y="5130000"/>
            <a:ext cx="7543800" cy="3261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500"/>
              </a:lnSpc>
              <a:spcBef>
                <a:spcPts val="0"/>
              </a:spcBef>
              <a:buSzTx/>
              <a:buFontTx/>
              <a:buNone/>
              <a:defRPr sz="2300" cap="al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indent="457200">
              <a:lnSpc>
                <a:spcPts val="2500"/>
              </a:lnSpc>
              <a:spcBef>
                <a:spcPts val="0"/>
              </a:spcBef>
              <a:buSzTx/>
              <a:buFontTx/>
              <a:buNone/>
              <a:defRPr sz="2300" cap="al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indent="914400">
              <a:lnSpc>
                <a:spcPts val="2500"/>
              </a:lnSpc>
              <a:spcBef>
                <a:spcPts val="0"/>
              </a:spcBef>
              <a:buSzTx/>
              <a:buFontTx/>
              <a:buNone/>
              <a:defRPr sz="2300" cap="al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indent="1371600">
              <a:lnSpc>
                <a:spcPts val="2500"/>
              </a:lnSpc>
              <a:spcBef>
                <a:spcPts val="0"/>
              </a:spcBef>
              <a:buSzTx/>
              <a:buFontTx/>
              <a:buNone/>
              <a:defRPr sz="2300" cap="al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indent="1828800">
              <a:lnSpc>
                <a:spcPts val="2500"/>
              </a:lnSpc>
              <a:spcBef>
                <a:spcPts val="0"/>
              </a:spcBef>
              <a:buSzTx/>
              <a:buFontTx/>
              <a:buNone/>
              <a:defRPr sz="2300" cap="al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sz="quarter" idx="13"/>
          </p:nvPr>
        </p:nvSpPr>
        <p:spPr>
          <a:xfrm>
            <a:off x="685800" y="5791200"/>
            <a:ext cx="7543800" cy="533400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ts val="1600"/>
              </a:lnSpc>
              <a:spcBef>
                <a:spcPts val="0"/>
              </a:spcBef>
              <a:buSzTx/>
              <a:buFontTx/>
              <a:buNone/>
              <a:defRPr sz="1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2.png" descr="TI-symbo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98599" y="0"/>
            <a:ext cx="1645811" cy="1475134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0" y="6381327"/>
            <a:ext cx="9144000" cy="476673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E"/>
                </a:solidFill>
              </a:defRPr>
            </a:pPr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13"/>
          </p:nvPr>
        </p:nvSpPr>
        <p:spPr>
          <a:xfrm>
            <a:off x="539999" y="1651000"/>
            <a:ext cx="8057901" cy="38735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body" sz="quarter" idx="1"/>
          </p:nvPr>
        </p:nvSpPr>
        <p:spPr>
          <a:xfrm>
            <a:off x="539999" y="5613400"/>
            <a:ext cx="8120701" cy="6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200"/>
              </a:spcBef>
              <a:buSzTx/>
              <a:buFontTx/>
              <a:buNone/>
              <a:defRPr sz="1200">
                <a:solidFill>
                  <a:srgbClr val="858785"/>
                </a:solidFill>
              </a:defRPr>
            </a:lvl1pPr>
            <a:lvl2pPr marL="0" indent="457200">
              <a:spcBef>
                <a:spcPts val="200"/>
              </a:spcBef>
              <a:buSzTx/>
              <a:buFontTx/>
              <a:buNone/>
              <a:defRPr sz="1200">
                <a:solidFill>
                  <a:srgbClr val="858785"/>
                </a:solidFill>
              </a:defRPr>
            </a:lvl2pPr>
            <a:lvl3pPr marL="0" indent="914400">
              <a:spcBef>
                <a:spcPts val="200"/>
              </a:spcBef>
              <a:buSzTx/>
              <a:buFontTx/>
              <a:buNone/>
              <a:defRPr sz="1200">
                <a:solidFill>
                  <a:srgbClr val="858785"/>
                </a:solidFill>
              </a:defRPr>
            </a:lvl3pPr>
            <a:lvl4pPr marL="0" indent="1371600">
              <a:spcBef>
                <a:spcPts val="200"/>
              </a:spcBef>
              <a:buSzTx/>
              <a:buFontTx/>
              <a:buNone/>
              <a:defRPr sz="1200">
                <a:solidFill>
                  <a:srgbClr val="858785"/>
                </a:solidFill>
              </a:defRPr>
            </a:lvl4pPr>
            <a:lvl5pPr marL="0" indent="1828800">
              <a:spcBef>
                <a:spcPts val="200"/>
              </a:spcBef>
              <a:buSzTx/>
              <a:buFontTx/>
              <a:buNone/>
              <a:defRPr sz="1200">
                <a:solidFill>
                  <a:srgbClr val="85878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539999" y="571500"/>
            <a:ext cx="6337301" cy="79533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200" b="1" cap="all">
                <a:solidFill>
                  <a:srgbClr val="00ABE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Title Text</a:t>
            </a:r>
          </a:p>
        </p:txBody>
      </p:sp>
      <p:sp>
        <p:nvSpPr>
          <p:cNvPr id="65" name="Shape 65"/>
          <p:cNvSpPr/>
          <p:nvPr/>
        </p:nvSpPr>
        <p:spPr>
          <a:xfrm>
            <a:off x="539999" y="608012"/>
            <a:ext cx="5436002" cy="1589"/>
          </a:xfrm>
          <a:prstGeom prst="line">
            <a:avLst/>
          </a:prstGeom>
          <a:ln w="25400">
            <a:solidFill>
              <a:srgbClr val="00ABE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539999" y="1331912"/>
            <a:ext cx="5436002" cy="1589"/>
          </a:xfrm>
          <a:prstGeom prst="line">
            <a:avLst/>
          </a:prstGeom>
          <a:ln w="25400">
            <a:solidFill>
              <a:srgbClr val="00ABE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Picture with Caption"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2.png" descr="TI-symbo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98599" y="0"/>
            <a:ext cx="1645811" cy="1475134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/>
          <p:nvPr/>
        </p:nvSpPr>
        <p:spPr>
          <a:xfrm>
            <a:off x="0" y="6381327"/>
            <a:ext cx="9144000" cy="476673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E"/>
                </a:solidFill>
              </a:defRPr>
            </a:pPr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pic" sz="quarter" idx="13"/>
          </p:nvPr>
        </p:nvSpPr>
        <p:spPr>
          <a:xfrm>
            <a:off x="5667500" y="1651000"/>
            <a:ext cx="2930401" cy="4255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539999" y="5346700"/>
            <a:ext cx="4921001" cy="5715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200"/>
              </a:spcBef>
              <a:buSzTx/>
              <a:buFontTx/>
              <a:buNone/>
              <a:defRPr sz="1200">
                <a:solidFill>
                  <a:srgbClr val="858785"/>
                </a:solidFill>
              </a:defRPr>
            </a:lvl1pPr>
            <a:lvl2pPr marL="0" indent="457200">
              <a:spcBef>
                <a:spcPts val="200"/>
              </a:spcBef>
              <a:buSzTx/>
              <a:buFontTx/>
              <a:buNone/>
              <a:defRPr sz="1200">
                <a:solidFill>
                  <a:srgbClr val="858785"/>
                </a:solidFill>
              </a:defRPr>
            </a:lvl2pPr>
            <a:lvl3pPr marL="0" indent="914400">
              <a:spcBef>
                <a:spcPts val="200"/>
              </a:spcBef>
              <a:buSzTx/>
              <a:buFontTx/>
              <a:buNone/>
              <a:defRPr sz="1200">
                <a:solidFill>
                  <a:srgbClr val="858785"/>
                </a:solidFill>
              </a:defRPr>
            </a:lvl3pPr>
            <a:lvl4pPr marL="0" indent="1371600">
              <a:spcBef>
                <a:spcPts val="200"/>
              </a:spcBef>
              <a:buSzTx/>
              <a:buFontTx/>
              <a:buNone/>
              <a:defRPr sz="1200">
                <a:solidFill>
                  <a:srgbClr val="858785"/>
                </a:solidFill>
              </a:defRPr>
            </a:lvl4pPr>
            <a:lvl5pPr marL="0" indent="1828800">
              <a:spcBef>
                <a:spcPts val="200"/>
              </a:spcBef>
              <a:buSzTx/>
              <a:buFontTx/>
              <a:buNone/>
              <a:defRPr sz="1200">
                <a:solidFill>
                  <a:srgbClr val="85878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539999" y="571500"/>
            <a:ext cx="6337301" cy="79533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200" b="1" cap="all">
                <a:solidFill>
                  <a:srgbClr val="00ABE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Title Text</a:t>
            </a:r>
          </a:p>
        </p:txBody>
      </p:sp>
      <p:sp>
        <p:nvSpPr>
          <p:cNvPr id="79" name="Shape 79"/>
          <p:cNvSpPr/>
          <p:nvPr/>
        </p:nvSpPr>
        <p:spPr>
          <a:xfrm>
            <a:off x="539999" y="608012"/>
            <a:ext cx="5436002" cy="1589"/>
          </a:xfrm>
          <a:prstGeom prst="line">
            <a:avLst/>
          </a:prstGeom>
          <a:ln w="25400">
            <a:solidFill>
              <a:srgbClr val="00ABE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0" name="Shape 80"/>
          <p:cNvSpPr/>
          <p:nvPr/>
        </p:nvSpPr>
        <p:spPr>
          <a:xfrm>
            <a:off x="539999" y="1331912"/>
            <a:ext cx="5436002" cy="1589"/>
          </a:xfrm>
          <a:prstGeom prst="line">
            <a:avLst/>
          </a:prstGeom>
          <a:ln w="25400">
            <a:solidFill>
              <a:srgbClr val="00ABE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Picture with Caption"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2.png" descr="TI-symbo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98599" y="0"/>
            <a:ext cx="1645811" cy="1475134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hape 89"/>
          <p:cNvSpPr/>
          <p:nvPr/>
        </p:nvSpPr>
        <p:spPr>
          <a:xfrm>
            <a:off x="0" y="6381327"/>
            <a:ext cx="9144000" cy="476673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E"/>
                </a:solidFill>
              </a:defRPr>
            </a:pPr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body" sz="half" idx="1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rIns="0" bIns="0"/>
          <a:lstStyle>
            <a:lvl1pPr marL="179999" indent="-179999">
              <a:spcBef>
                <a:spcPts val="400"/>
              </a:spcBef>
              <a:buClr>
                <a:srgbClr val="00ABE2"/>
              </a:buClr>
              <a:defRPr sz="1900">
                <a:solidFill>
                  <a:srgbClr val="002C44"/>
                </a:solidFill>
              </a:defRPr>
            </a:lvl1pPr>
            <a:lvl2pPr marL="0" indent="457200">
              <a:spcBef>
                <a:spcPts val="400"/>
              </a:spcBef>
              <a:buClr>
                <a:srgbClr val="00ABE2"/>
              </a:buClr>
              <a:buSzTx/>
              <a:buNone/>
              <a:defRPr sz="1900">
                <a:solidFill>
                  <a:srgbClr val="002C44"/>
                </a:solidFill>
              </a:defRPr>
            </a:lvl2pPr>
            <a:lvl3pPr marL="1143000" indent="-228600">
              <a:spcBef>
                <a:spcPts val="400"/>
              </a:spcBef>
              <a:buClr>
                <a:srgbClr val="00ABE2"/>
              </a:buClr>
              <a:defRPr sz="1900">
                <a:solidFill>
                  <a:srgbClr val="002C44"/>
                </a:solidFill>
              </a:defRPr>
            </a:lvl3pPr>
            <a:lvl4pPr marL="1600200" indent="-228600">
              <a:spcBef>
                <a:spcPts val="400"/>
              </a:spcBef>
              <a:buClr>
                <a:srgbClr val="00ABE2"/>
              </a:buClr>
              <a:defRPr sz="1900">
                <a:solidFill>
                  <a:srgbClr val="002C44"/>
                </a:solidFill>
              </a:defRPr>
            </a:lvl4pPr>
            <a:lvl5pPr marL="2057400" indent="-228600">
              <a:spcBef>
                <a:spcPts val="400"/>
              </a:spcBef>
              <a:buClr>
                <a:srgbClr val="00ABE2"/>
              </a:buClr>
              <a:defRPr sz="1900">
                <a:solidFill>
                  <a:srgbClr val="002C44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539999" y="571500"/>
            <a:ext cx="6337301" cy="79533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200" b="1" cap="all">
                <a:solidFill>
                  <a:srgbClr val="00ABE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Title Text</a:t>
            </a:r>
          </a:p>
        </p:txBody>
      </p:sp>
      <p:sp>
        <p:nvSpPr>
          <p:cNvPr id="92" name="Shape 92"/>
          <p:cNvSpPr/>
          <p:nvPr/>
        </p:nvSpPr>
        <p:spPr>
          <a:xfrm>
            <a:off x="539999" y="608012"/>
            <a:ext cx="5436002" cy="1589"/>
          </a:xfrm>
          <a:prstGeom prst="line">
            <a:avLst/>
          </a:prstGeom>
          <a:ln w="25400">
            <a:solidFill>
              <a:srgbClr val="00ABE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3" name="Shape 93"/>
          <p:cNvSpPr/>
          <p:nvPr/>
        </p:nvSpPr>
        <p:spPr>
          <a:xfrm>
            <a:off x="539999" y="1331912"/>
            <a:ext cx="5436002" cy="1589"/>
          </a:xfrm>
          <a:prstGeom prst="line">
            <a:avLst/>
          </a:prstGeom>
          <a:ln w="25400">
            <a:solidFill>
              <a:srgbClr val="00ABE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5_Picture with Caption"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image2.png" descr="TI-symbo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98599" y="0"/>
            <a:ext cx="1645811" cy="147513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Shape 102"/>
          <p:cNvSpPr/>
          <p:nvPr/>
        </p:nvSpPr>
        <p:spPr>
          <a:xfrm>
            <a:off x="0" y="6381327"/>
            <a:ext cx="9144000" cy="476673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E"/>
                </a:solidFill>
              </a:defRPr>
            </a:pPr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body" sz="quarter" idx="1"/>
          </p:nvPr>
        </p:nvSpPr>
        <p:spPr>
          <a:xfrm>
            <a:off x="539999" y="1651000"/>
            <a:ext cx="2520002" cy="3937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600"/>
              </a:spcBef>
              <a:buSzTx/>
              <a:buFontTx/>
              <a:buNone/>
              <a:defRPr sz="2800" cap="all">
                <a:solidFill>
                  <a:srgbClr val="00ABE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indent="457200">
              <a:spcBef>
                <a:spcPts val="600"/>
              </a:spcBef>
              <a:buSzTx/>
              <a:buFontTx/>
              <a:buNone/>
              <a:defRPr sz="2800" cap="all">
                <a:solidFill>
                  <a:srgbClr val="00ABE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251284" indent="-336884">
              <a:spcBef>
                <a:spcPts val="600"/>
              </a:spcBef>
              <a:buFontTx/>
              <a:defRPr sz="2800" cap="all">
                <a:solidFill>
                  <a:srgbClr val="00ABE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708484" indent="-336884">
              <a:spcBef>
                <a:spcPts val="600"/>
              </a:spcBef>
              <a:buFontTx/>
              <a:defRPr sz="2800" cap="all">
                <a:solidFill>
                  <a:srgbClr val="00ABE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165684" indent="-336884">
              <a:spcBef>
                <a:spcPts val="600"/>
              </a:spcBef>
              <a:buFontTx/>
              <a:defRPr sz="2800" cap="all">
                <a:solidFill>
                  <a:srgbClr val="00ABE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539999" y="571500"/>
            <a:ext cx="6337301" cy="79533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200" b="1" cap="all">
                <a:solidFill>
                  <a:srgbClr val="00ABE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Title Text</a:t>
            </a:r>
          </a:p>
        </p:txBody>
      </p:sp>
      <p:sp>
        <p:nvSpPr>
          <p:cNvPr id="105" name="Shape 105"/>
          <p:cNvSpPr/>
          <p:nvPr/>
        </p:nvSpPr>
        <p:spPr>
          <a:xfrm>
            <a:off x="539999" y="608012"/>
            <a:ext cx="5436002" cy="1589"/>
          </a:xfrm>
          <a:prstGeom prst="line">
            <a:avLst/>
          </a:prstGeom>
          <a:ln w="25400">
            <a:solidFill>
              <a:srgbClr val="00ABE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539999" y="1331912"/>
            <a:ext cx="5436002" cy="1589"/>
          </a:xfrm>
          <a:prstGeom prst="line">
            <a:avLst/>
          </a:prstGeom>
          <a:ln w="25400">
            <a:solidFill>
              <a:srgbClr val="00ABE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section-screen300dpi.jp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startlab.sk/projekty/181-tvorme-statnu-spravu-odolnu-voci-korupcii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251519" y="252140"/>
            <a:ext cx="8640962" cy="6345212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836104" y="2994273"/>
            <a:ext cx="7543801" cy="1384303"/>
          </a:xfrm>
          <a:prstGeom prst="rect">
            <a:avLst/>
          </a:prstGeom>
        </p:spPr>
        <p:txBody>
          <a:bodyPr/>
          <a:lstStyle/>
          <a:p>
            <a:r>
              <a:t>Tvoríme štátnu správu odolnú voči korupcii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685800" y="5155400"/>
            <a:ext cx="7543800" cy="326159"/>
          </a:xfrm>
          <a:prstGeom prst="rect">
            <a:avLst/>
          </a:prstGeom>
        </p:spPr>
        <p:txBody>
          <a:bodyPr/>
          <a:lstStyle/>
          <a:p>
            <a:r>
              <a:t>Ciele a aktivity Projektu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marL="0" indent="0">
              <a:lnSpc>
                <a:spcPts val="1600"/>
              </a:lnSpc>
              <a:spcBef>
                <a:spcPts val="0"/>
              </a:spcBef>
              <a:buSzTx/>
              <a:buFontTx/>
              <a:buNone/>
              <a:defRPr sz="1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Transparency International Slovensko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SzTx/>
              <a:buFontTx/>
              <a:buNone/>
              <a:defRPr sz="1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marec 2017</a:t>
            </a:r>
          </a:p>
        </p:txBody>
      </p:sp>
      <p:sp>
        <p:nvSpPr>
          <p:cNvPr id="120" name="Shape 120"/>
          <p:cNvSpPr/>
          <p:nvPr/>
        </p:nvSpPr>
        <p:spPr>
          <a:xfrm>
            <a:off x="683567" y="5013176"/>
            <a:ext cx="7848874" cy="1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683567" y="5635847"/>
            <a:ext cx="7848874" cy="1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22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71097" y="358233"/>
            <a:ext cx="2949375" cy="10428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sz="half" idx="1"/>
          </p:nvPr>
        </p:nvSpPr>
        <p:spPr>
          <a:xfrm>
            <a:off x="539999" y="1651000"/>
            <a:ext cx="8057901" cy="39115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sz="31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Chceme úradníkom poskytnúť výbavu pre väčšiu odolnosť voči korupcii. </a:t>
            </a:r>
            <a:endParaRPr lang="sk-SK" sz="2400" dirty="0" smtClean="0"/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 smtClean="0"/>
              <a:t>1. Podpora tvorby</a:t>
            </a:r>
            <a:r>
              <a:rPr lang="sk-SK" sz="2400" b="1" dirty="0" smtClean="0"/>
              <a:t> „</a:t>
            </a:r>
            <a:r>
              <a:rPr lang="sk-SK" sz="2400" b="1" dirty="0" err="1" smtClean="0"/>
              <a:t>peer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group</a:t>
            </a:r>
            <a:r>
              <a:rPr lang="sk-SK" sz="2400" b="1" dirty="0" smtClean="0"/>
              <a:t>“ úradníkov</a:t>
            </a:r>
            <a:r>
              <a:rPr lang="sk-SK" sz="2400" dirty="0" smtClean="0"/>
              <a:t> </a:t>
            </a:r>
          </a:p>
          <a:p>
            <a:endParaRPr lang="sk-SK" sz="2400" dirty="0" smtClean="0"/>
          </a:p>
          <a:p>
            <a:r>
              <a:rPr lang="sk-SK" sz="2400" dirty="0"/>
              <a:t>2</a:t>
            </a:r>
            <a:r>
              <a:rPr lang="sk-SK" sz="2400" dirty="0" smtClean="0"/>
              <a:t>. </a:t>
            </a:r>
            <a:r>
              <a:rPr lang="sk-SK" sz="2400" b="1" dirty="0" smtClean="0"/>
              <a:t>Neformálne vzdelávanie </a:t>
            </a:r>
            <a:r>
              <a:rPr lang="sk-SK" sz="2400" dirty="0" smtClean="0"/>
              <a:t>– workshopy pre mladých úradníkov a sieťovanie</a:t>
            </a:r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3</a:t>
            </a:r>
            <a:r>
              <a:rPr lang="sk-SK" sz="2400" dirty="0" smtClean="0"/>
              <a:t>. </a:t>
            </a:r>
            <a:r>
              <a:rPr lang="sk-SK" sz="2400" b="1" dirty="0" smtClean="0"/>
              <a:t>Vstupné vzdelávanie na úradoch </a:t>
            </a:r>
            <a:r>
              <a:rPr lang="sk-SK" sz="2400" dirty="0" smtClean="0"/>
              <a:t>a tvorba vzdelávacích materiálov </a:t>
            </a:r>
          </a:p>
          <a:p>
            <a:endParaRPr lang="sk-SK" sz="2400" dirty="0"/>
          </a:p>
          <a:p>
            <a:r>
              <a:rPr lang="sk-SK" sz="2400" dirty="0" smtClean="0"/>
              <a:t>4. </a:t>
            </a:r>
            <a:r>
              <a:rPr lang="sk-SK" sz="2400" b="1" dirty="0" smtClean="0"/>
              <a:t>Webstránka</a:t>
            </a:r>
            <a:r>
              <a:rPr lang="sk-SK" sz="2400" dirty="0" smtClean="0"/>
              <a:t> pre úradníkov a </a:t>
            </a:r>
            <a:r>
              <a:rPr lang="sk-SK" sz="2400" dirty="0" err="1" smtClean="0"/>
              <a:t>peer</a:t>
            </a:r>
            <a:r>
              <a:rPr lang="sk-SK" sz="2400" dirty="0" smtClean="0"/>
              <a:t>-to-</a:t>
            </a:r>
            <a:r>
              <a:rPr lang="sk-SK" sz="2400" dirty="0" err="1" smtClean="0"/>
              <a:t>peer</a:t>
            </a:r>
            <a:r>
              <a:rPr lang="sk-SK" sz="2400" dirty="0" smtClean="0"/>
              <a:t> platforma </a:t>
            </a:r>
          </a:p>
          <a:p>
            <a:endParaRPr lang="sk-SK" sz="2400" dirty="0"/>
          </a:p>
          <a:p>
            <a:r>
              <a:rPr lang="sk-SK" sz="2400" dirty="0" smtClean="0"/>
              <a:t>5. Ocenenie úradníckej práce ako prostriedok zvýšenia povedomia o nej</a:t>
            </a:r>
            <a:endParaRPr lang="sk-SK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sk-SK" sz="2400" dirty="0">
              <a:solidFill>
                <a:schemeClr val="accent6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sk-SK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Vzdelávame a sieťujeme úradníkov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38534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sz="half" idx="1"/>
          </p:nvPr>
        </p:nvSpPr>
        <p:spPr>
          <a:xfrm>
            <a:off x="539999" y="1639983"/>
            <a:ext cx="7969766" cy="3911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Chceme inšpirovať mladých ľudí k angažovanosti vo verejnom dianí a hovoriť s nimi o význame práce pre štát.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Tri hlavné otázky:</a:t>
            </a:r>
          </a:p>
          <a:p>
            <a:pPr lvl="1" indent="-179999"/>
            <a:r>
              <a:rPr lang="sk-SK" dirty="0" smtClean="0"/>
              <a:t>Ako </a:t>
            </a:r>
            <a:r>
              <a:rPr lang="sk-SK" dirty="0" smtClean="0"/>
              <a:t>sa dá s korupciou bojovať a ako ju poraziť?</a:t>
            </a:r>
          </a:p>
          <a:p>
            <a:pPr marL="0" indent="0">
              <a:buNone/>
            </a:pPr>
            <a:r>
              <a:rPr lang="sk-SK" dirty="0" smtClean="0"/>
              <a:t>Prečo zostať na Slovensku?</a:t>
            </a:r>
          </a:p>
          <a:p>
            <a:pPr marL="0" indent="0">
              <a:buNone/>
            </a:pPr>
            <a:r>
              <a:rPr lang="sk-SK" dirty="0" smtClean="0"/>
              <a:t>Prečo pracovať v štátnej správe?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 smtClean="0"/>
              <a:t>1. </a:t>
            </a:r>
            <a:r>
              <a:rPr lang="sk-SK" b="1" dirty="0" smtClean="0"/>
              <a:t>Prednášky</a:t>
            </a:r>
            <a:r>
              <a:rPr lang="sk-SK" dirty="0" smtClean="0"/>
              <a:t>, </a:t>
            </a:r>
            <a:r>
              <a:rPr lang="sk-SK" b="1" dirty="0" smtClean="0"/>
              <a:t>diskusie a workshopy </a:t>
            </a:r>
            <a:r>
              <a:rPr lang="sk-SK" dirty="0" smtClean="0"/>
              <a:t>na vysokých a stredných školách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/>
              <a:t>2</a:t>
            </a:r>
            <a:r>
              <a:rPr lang="sk-SK" dirty="0" smtClean="0"/>
              <a:t>. Spolupráca s mládežníckymi organizáciami</a:t>
            </a:r>
          </a:p>
          <a:p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Zapájame mladých ľudí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931907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k-SK" dirty="0" smtClean="0"/>
              <a:t>Zdroj: LEAF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400" dirty="0" smtClean="0"/>
              <a:t>Slovákov v zahraničí odrádza od návratu domov aj korupcia</a:t>
            </a:r>
            <a:endParaRPr lang="sk-SK" sz="2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852" y="1841476"/>
            <a:ext cx="5038448" cy="358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8894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sz="half" idx="1"/>
          </p:nvPr>
        </p:nvSpPr>
        <p:spPr>
          <a:xfrm>
            <a:off x="539999" y="1651000"/>
            <a:ext cx="8057901" cy="3911599"/>
          </a:xfrm>
        </p:spPr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Školy a organizácie pracujúce s mladými ľuďmi</a:t>
            </a:r>
          </a:p>
          <a:p>
            <a:endParaRPr lang="sk-SK" dirty="0" smtClean="0"/>
          </a:p>
          <a:p>
            <a:r>
              <a:rPr lang="sk-SK" dirty="0" smtClean="0"/>
              <a:t>Úrady a verejné inštitúcie</a:t>
            </a:r>
          </a:p>
          <a:p>
            <a:endParaRPr lang="sk-SK" dirty="0" smtClean="0"/>
          </a:p>
          <a:p>
            <a:r>
              <a:rPr lang="sk-SK" dirty="0" smtClean="0"/>
              <a:t>Právnické firmy</a:t>
            </a:r>
          </a:p>
          <a:p>
            <a:endParaRPr lang="sk-SK" dirty="0" smtClean="0"/>
          </a:p>
          <a:p>
            <a:r>
              <a:rPr lang="sk-SK" dirty="0" smtClean="0"/>
              <a:t>Zamestnávateľov</a:t>
            </a:r>
          </a:p>
          <a:p>
            <a:endParaRPr lang="sk-SK" dirty="0" smtClean="0"/>
          </a:p>
          <a:p>
            <a:r>
              <a:rPr lang="sk-SK" dirty="0" smtClean="0"/>
              <a:t>Dobrovoľníkov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sz="2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Pridať sa k nám môžete aj prostredníctvom </a:t>
            </a:r>
            <a:r>
              <a:rPr lang="sk-SK" sz="2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crowdfundingu</a:t>
            </a:r>
            <a:r>
              <a:rPr lang="sk-SK" sz="2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na </a:t>
            </a:r>
          </a:p>
          <a:p>
            <a:pPr marL="0" indent="0">
              <a:buNone/>
            </a:pPr>
            <a:endParaRPr lang="sk-SK" sz="26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://www.startlab.sk/projekty/181-tvorme-statnu-spravu-odolnu-voci-korupcii</a:t>
            </a:r>
            <a:r>
              <a:rPr lang="sk-SK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sk-SK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/>
          </a:p>
          <a:p>
            <a:pPr marL="0" indent="0">
              <a:buNone/>
            </a:pPr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Hľadáme ďalších partnerov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088" y="2160534"/>
            <a:ext cx="3965272" cy="246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4936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251519" y="252140"/>
            <a:ext cx="8640962" cy="6345212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251519" y="4221088"/>
            <a:ext cx="8640962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700"/>
              </a:spcBef>
              <a:defRPr sz="20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dirty="0"/>
              <a:t>www.transparency.sk</a:t>
            </a:r>
          </a:p>
          <a:p>
            <a:pPr algn="ctr">
              <a:spcBef>
                <a:spcPts val="300"/>
              </a:spcBef>
              <a:defRPr sz="15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dirty="0"/>
              <a:t>facebook.com/</a:t>
            </a:r>
            <a:r>
              <a:rPr dirty="0" err="1"/>
              <a:t>transparencysk</a:t>
            </a:r>
            <a:endParaRPr dirty="0"/>
          </a:p>
          <a:p>
            <a:pPr algn="ctr">
              <a:spcBef>
                <a:spcPts val="300"/>
              </a:spcBef>
              <a:defRPr sz="15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dirty="0"/>
              <a:t>twitter.com/</a:t>
            </a:r>
            <a:r>
              <a:rPr dirty="0" err="1"/>
              <a:t>transparencysk</a:t>
            </a:r>
            <a:endParaRPr dirty="0"/>
          </a:p>
          <a:p>
            <a:pPr algn="ctr">
              <a:spcBef>
                <a:spcPts val="300"/>
              </a:spcBef>
              <a:defRPr sz="15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dirty="0" smtClean="0"/>
              <a:t>transparency.blog.sme.sk</a:t>
            </a:r>
            <a:endParaRPr lang="sk-SK" dirty="0" smtClean="0"/>
          </a:p>
          <a:p>
            <a:pPr algn="ctr">
              <a:spcBef>
                <a:spcPts val="300"/>
              </a:spcBef>
              <a:defRPr sz="15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 sz="3200" dirty="0"/>
          </a:p>
          <a:p>
            <a:pPr algn="ctr">
              <a:spcBef>
                <a:spcPts val="200"/>
              </a:spcBef>
              <a:defRPr sz="12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dirty="0" smtClean="0"/>
              <a:t>© </a:t>
            </a:r>
            <a:r>
              <a:rPr dirty="0"/>
              <a:t>2017 Transparency International Slovensko. </a:t>
            </a:r>
            <a:r>
              <a:rPr dirty="0" err="1"/>
              <a:t>Všetky</a:t>
            </a:r>
            <a:r>
              <a:rPr dirty="0"/>
              <a:t> </a:t>
            </a:r>
            <a:r>
              <a:rPr dirty="0" err="1"/>
              <a:t>práva</a:t>
            </a:r>
            <a:r>
              <a:rPr dirty="0"/>
              <a:t> </a:t>
            </a:r>
            <a:r>
              <a:rPr dirty="0" err="1"/>
              <a:t>vyhradené</a:t>
            </a:r>
            <a:r>
              <a:rPr dirty="0"/>
              <a:t>.</a:t>
            </a:r>
            <a:endParaRPr sz="3200" dirty="0"/>
          </a:p>
        </p:txBody>
      </p:sp>
      <p:pic>
        <p:nvPicPr>
          <p:cNvPr id="148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9439" y="3036614"/>
            <a:ext cx="2942721" cy="104045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BlokTextu 1"/>
          <p:cNvSpPr txBox="1"/>
          <p:nvPr/>
        </p:nvSpPr>
        <p:spPr>
          <a:xfrm>
            <a:off x="1410159" y="1189822"/>
            <a:ext cx="670927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Projekt podporil Fond pre transparentné Slovensko v Nadácii </a:t>
            </a:r>
            <a:r>
              <a:rPr kumimoji="0" lang="sk-SK" sz="1800" b="0" i="0" u="none" strike="noStrike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Pontis</a:t>
            </a:r>
            <a:endParaRPr kumimoji="0" lang="sk-SK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542" y="1691825"/>
            <a:ext cx="1580505" cy="158050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539999" y="571499"/>
            <a:ext cx="6337301" cy="79534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43484">
              <a:defRPr sz="2716"/>
            </a:lvl1pPr>
          </a:lstStyle>
          <a:p>
            <a:r>
              <a:t>Prečo sú Úradníci dôležití v boji proti korupcii?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539999" y="1676400"/>
            <a:ext cx="8352482" cy="3911600"/>
          </a:xfrm>
          <a:prstGeom prst="rect">
            <a:avLst/>
          </a:prstGeom>
        </p:spPr>
        <p:txBody>
          <a:bodyPr/>
          <a:lstStyle/>
          <a:p>
            <a:pPr marL="179999" indent="-179999">
              <a:spcBef>
                <a:spcPts val="400"/>
              </a:spcBef>
              <a:buClr>
                <a:srgbClr val="00ABE2"/>
              </a:buClr>
              <a:buSzPct val="100000"/>
              <a:buFont typeface="Arial"/>
              <a:buChar char="•"/>
              <a:defRPr sz="1900" cap="none">
                <a:solidFill>
                  <a:srgbClr val="002C44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>
              <a:spcBef>
                <a:spcPts val="400"/>
              </a:spcBef>
              <a:buClr>
                <a:srgbClr val="00ABE2"/>
              </a:buClr>
              <a:buSzPct val="100000"/>
              <a:defRPr sz="1900" b="1" cap="none">
                <a:solidFill>
                  <a:srgbClr val="002C44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179999" indent="-179999">
              <a:spcBef>
                <a:spcPts val="400"/>
              </a:spcBef>
              <a:buClr>
                <a:srgbClr val="00ABE2"/>
              </a:buClr>
              <a:buSzPct val="100000"/>
              <a:buFont typeface="Arial"/>
              <a:buChar char="•"/>
              <a:defRPr sz="1900" b="1" cap="none">
                <a:solidFill>
                  <a:srgbClr val="002C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Kľúčová</a:t>
            </a:r>
            <a:r>
              <a:rPr dirty="0"/>
              <a:t> </a:t>
            </a:r>
            <a:r>
              <a:rPr dirty="0" err="1"/>
              <a:t>rola</a:t>
            </a:r>
            <a:r>
              <a:rPr dirty="0"/>
              <a:t> </a:t>
            </a:r>
            <a:r>
              <a:rPr dirty="0" err="1"/>
              <a:t>pri</a:t>
            </a:r>
            <a:r>
              <a:rPr dirty="0"/>
              <a:t> „</a:t>
            </a:r>
            <a:r>
              <a:rPr dirty="0" err="1"/>
              <a:t>procesovaní</a:t>
            </a:r>
            <a:r>
              <a:rPr dirty="0"/>
              <a:t>“ </a:t>
            </a:r>
            <a:r>
              <a:rPr dirty="0" err="1"/>
              <a:t>verejných</a:t>
            </a:r>
            <a:r>
              <a:rPr dirty="0"/>
              <a:t> </a:t>
            </a:r>
            <a:r>
              <a:rPr dirty="0" err="1" smtClean="0"/>
              <a:t>zákaziek</a:t>
            </a:r>
            <a:endParaRPr lang="sk-SK" dirty="0" smtClean="0"/>
          </a:p>
          <a:p>
            <a:pPr marL="179999" indent="-179999">
              <a:spcBef>
                <a:spcPts val="400"/>
              </a:spcBef>
              <a:buClr>
                <a:srgbClr val="00ABE2"/>
              </a:buClr>
              <a:buSzPct val="100000"/>
              <a:buFont typeface="Arial"/>
              <a:buChar char="•"/>
              <a:defRPr sz="1900" b="1" cap="none">
                <a:solidFill>
                  <a:srgbClr val="002C44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179999" indent="-179999">
              <a:spcBef>
                <a:spcPts val="400"/>
              </a:spcBef>
              <a:buClr>
                <a:srgbClr val="00ABE2"/>
              </a:buClr>
              <a:buSzPct val="100000"/>
              <a:buFont typeface="Arial"/>
              <a:buChar char="•"/>
              <a:defRPr sz="1900" cap="none">
                <a:solidFill>
                  <a:srgbClr val="002C44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179999" indent="-179999">
              <a:spcBef>
                <a:spcPts val="400"/>
              </a:spcBef>
              <a:buClr>
                <a:srgbClr val="00ABE2"/>
              </a:buClr>
              <a:buSzPct val="100000"/>
              <a:buFont typeface="Arial"/>
              <a:buChar char="•"/>
              <a:defRPr sz="1900" cap="none">
                <a:solidFill>
                  <a:srgbClr val="002C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Fingované</a:t>
            </a:r>
            <a:r>
              <a:rPr dirty="0"/>
              <a:t> </a:t>
            </a:r>
            <a:r>
              <a:rPr dirty="0" err="1"/>
              <a:t>súťaže</a:t>
            </a:r>
            <a:r>
              <a:rPr dirty="0"/>
              <a:t> a </a:t>
            </a:r>
            <a:r>
              <a:rPr dirty="0" err="1"/>
              <a:t>predražené</a:t>
            </a:r>
            <a:r>
              <a:rPr dirty="0"/>
              <a:t> </a:t>
            </a:r>
            <a:r>
              <a:rPr dirty="0" err="1"/>
              <a:t>tendre</a:t>
            </a:r>
            <a:r>
              <a:rPr dirty="0"/>
              <a:t> </a:t>
            </a:r>
            <a:r>
              <a:rPr dirty="0" err="1"/>
              <a:t>prejdú</a:t>
            </a:r>
            <a:r>
              <a:rPr dirty="0"/>
              <a:t> </a:t>
            </a:r>
            <a:r>
              <a:rPr dirty="0" err="1"/>
              <a:t>rukami</a:t>
            </a:r>
            <a:r>
              <a:rPr dirty="0"/>
              <a:t> </a:t>
            </a:r>
            <a:r>
              <a:rPr dirty="0" err="1"/>
              <a:t>desiatky</a:t>
            </a:r>
            <a:r>
              <a:rPr dirty="0"/>
              <a:t> </a:t>
            </a:r>
            <a:r>
              <a:rPr dirty="0" err="1" smtClean="0"/>
              <a:t>úradníkov</a:t>
            </a:r>
            <a:endParaRPr lang="sk-SK" dirty="0" smtClean="0"/>
          </a:p>
          <a:p>
            <a:pPr marL="179999" indent="-179999">
              <a:spcBef>
                <a:spcPts val="400"/>
              </a:spcBef>
              <a:buClr>
                <a:srgbClr val="00ABE2"/>
              </a:buClr>
              <a:buSzPct val="100000"/>
              <a:buFont typeface="Arial"/>
              <a:buChar char="•"/>
              <a:defRPr sz="1900" cap="none">
                <a:solidFill>
                  <a:srgbClr val="002C44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179999" indent="-179999">
              <a:spcBef>
                <a:spcPts val="400"/>
              </a:spcBef>
              <a:buClr>
                <a:srgbClr val="00ABE2"/>
              </a:buClr>
              <a:buSzPct val="100000"/>
              <a:buFont typeface="Arial"/>
              <a:buChar char="•"/>
              <a:defRPr sz="1900" cap="none">
                <a:solidFill>
                  <a:srgbClr val="002C44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179999" indent="-179999">
              <a:spcBef>
                <a:spcPts val="400"/>
              </a:spcBef>
              <a:buClr>
                <a:srgbClr val="00ABE2"/>
              </a:buClr>
              <a:buSzPct val="100000"/>
              <a:buFont typeface="Arial"/>
              <a:buChar char="•"/>
              <a:defRPr sz="1900" cap="none">
                <a:solidFill>
                  <a:srgbClr val="002C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Často</a:t>
            </a:r>
            <a:r>
              <a:rPr dirty="0"/>
              <a:t> </a:t>
            </a:r>
            <a:r>
              <a:rPr dirty="0" err="1"/>
              <a:t>nesúhlas</a:t>
            </a:r>
            <a:r>
              <a:rPr dirty="0"/>
              <a:t> s </a:t>
            </a:r>
            <a:r>
              <a:rPr dirty="0" err="1"/>
              <a:t>postupom</a:t>
            </a:r>
            <a:r>
              <a:rPr dirty="0"/>
              <a:t>, no </a:t>
            </a:r>
            <a:r>
              <a:rPr dirty="0" err="1"/>
              <a:t>neschopnosť</a:t>
            </a:r>
            <a:r>
              <a:rPr dirty="0"/>
              <a:t> </a:t>
            </a:r>
            <a:r>
              <a:rPr dirty="0" err="1"/>
              <a:t>situáciu</a:t>
            </a:r>
            <a:r>
              <a:rPr dirty="0"/>
              <a:t> </a:t>
            </a:r>
            <a:r>
              <a:rPr dirty="0" err="1" smtClean="0"/>
              <a:t>zvrátiť</a:t>
            </a:r>
            <a:endParaRPr lang="sk-SK" dirty="0" smtClean="0"/>
          </a:p>
          <a:p>
            <a:pPr>
              <a:spcBef>
                <a:spcPts val="400"/>
              </a:spcBef>
              <a:buClr>
                <a:srgbClr val="00ABE2"/>
              </a:buClr>
              <a:buSzPct val="100000"/>
              <a:defRPr sz="1900" cap="none">
                <a:solidFill>
                  <a:srgbClr val="002C44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sk-SK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body" idx="1"/>
          </p:nvPr>
        </p:nvSpPr>
        <p:spPr>
          <a:xfrm>
            <a:off x="395535" y="1650999"/>
            <a:ext cx="7920882" cy="3911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endParaRPr dirty="0"/>
          </a:p>
          <a:p>
            <a:r>
              <a:rPr dirty="0" err="1"/>
              <a:t>Neschopnosť</a:t>
            </a:r>
            <a:r>
              <a:rPr dirty="0"/>
              <a:t> </a:t>
            </a:r>
            <a:r>
              <a:rPr dirty="0" err="1"/>
              <a:t>rozpoznať</a:t>
            </a:r>
            <a:r>
              <a:rPr dirty="0"/>
              <a:t> </a:t>
            </a:r>
            <a:r>
              <a:rPr dirty="0" err="1"/>
              <a:t>nekalé</a:t>
            </a:r>
            <a:r>
              <a:rPr dirty="0"/>
              <a:t> </a:t>
            </a:r>
            <a:r>
              <a:rPr dirty="0" err="1"/>
              <a:t>praktiky</a:t>
            </a:r>
            <a:endParaRPr dirty="0"/>
          </a:p>
          <a:p>
            <a:pPr marL="0" indent="0">
              <a:buSzTx/>
              <a:buNone/>
            </a:pPr>
            <a:endParaRPr dirty="0"/>
          </a:p>
          <a:p>
            <a:r>
              <a:rPr dirty="0" err="1"/>
              <a:t>Neznalosť</a:t>
            </a:r>
            <a:r>
              <a:rPr dirty="0"/>
              <a:t> </a:t>
            </a:r>
            <a:r>
              <a:rPr dirty="0" err="1"/>
              <a:t>procesov</a:t>
            </a:r>
            <a:r>
              <a:rPr dirty="0"/>
              <a:t>, </a:t>
            </a:r>
            <a:r>
              <a:rPr dirty="0" err="1"/>
              <a:t>ochranných</a:t>
            </a:r>
            <a:r>
              <a:rPr dirty="0"/>
              <a:t> </a:t>
            </a:r>
            <a:r>
              <a:rPr dirty="0" err="1"/>
              <a:t>mechanizmov</a:t>
            </a:r>
            <a:r>
              <a:rPr dirty="0"/>
              <a:t> a </a:t>
            </a:r>
            <a:r>
              <a:rPr dirty="0" err="1"/>
              <a:t>postupov</a:t>
            </a:r>
            <a:r>
              <a:rPr dirty="0"/>
              <a:t> </a:t>
            </a:r>
            <a:r>
              <a:rPr dirty="0" err="1"/>
              <a:t>pri</a:t>
            </a:r>
            <a:r>
              <a:rPr dirty="0"/>
              <a:t> </a:t>
            </a:r>
            <a:r>
              <a:rPr dirty="0" err="1"/>
              <a:t>nahlasovaní</a:t>
            </a:r>
            <a:endParaRPr dirty="0"/>
          </a:p>
          <a:p>
            <a:endParaRPr dirty="0"/>
          </a:p>
          <a:p>
            <a:r>
              <a:rPr dirty="0" err="1"/>
              <a:t>Neznalosť</a:t>
            </a:r>
            <a:r>
              <a:rPr dirty="0"/>
              <a:t> </a:t>
            </a:r>
            <a:r>
              <a:rPr dirty="0" err="1"/>
              <a:t>práv</a:t>
            </a:r>
            <a:r>
              <a:rPr dirty="0"/>
              <a:t> a </a:t>
            </a:r>
            <a:r>
              <a:rPr dirty="0" err="1"/>
              <a:t>právomocí</a:t>
            </a:r>
            <a:r>
              <a:rPr dirty="0"/>
              <a:t> </a:t>
            </a:r>
            <a:r>
              <a:rPr dirty="0" err="1"/>
              <a:t>ohlasovateľov</a:t>
            </a:r>
            <a:endParaRPr dirty="0"/>
          </a:p>
          <a:p>
            <a:endParaRPr dirty="0"/>
          </a:p>
          <a:p>
            <a:r>
              <a:rPr dirty="0" err="1"/>
              <a:t>Nízka</a:t>
            </a:r>
            <a:r>
              <a:rPr dirty="0"/>
              <a:t> </a:t>
            </a:r>
            <a:r>
              <a:rPr dirty="0" err="1"/>
              <a:t>viera</a:t>
            </a:r>
            <a:r>
              <a:rPr dirty="0"/>
              <a:t> v </a:t>
            </a:r>
            <a:r>
              <a:rPr dirty="0" err="1"/>
              <a:t>schopnosť</a:t>
            </a:r>
            <a:r>
              <a:rPr dirty="0"/>
              <a:t> </a:t>
            </a:r>
            <a:r>
              <a:rPr dirty="0" err="1"/>
              <a:t>pozitívne</a:t>
            </a:r>
            <a:r>
              <a:rPr dirty="0"/>
              <a:t> </a:t>
            </a:r>
            <a:r>
              <a:rPr dirty="0" err="1"/>
              <a:t>ovplyvniť</a:t>
            </a:r>
            <a:r>
              <a:rPr dirty="0"/>
              <a:t> </a:t>
            </a:r>
            <a:r>
              <a:rPr dirty="0" err="1"/>
              <a:t>dianie</a:t>
            </a:r>
            <a:r>
              <a:rPr dirty="0"/>
              <a:t> </a:t>
            </a:r>
            <a:r>
              <a:rPr dirty="0" err="1"/>
              <a:t>bez</a:t>
            </a:r>
            <a:r>
              <a:rPr dirty="0"/>
              <a:t> </a:t>
            </a:r>
            <a:r>
              <a:rPr dirty="0" err="1"/>
              <a:t>nežiaducich</a:t>
            </a:r>
            <a:r>
              <a:rPr dirty="0"/>
              <a:t> </a:t>
            </a:r>
            <a:r>
              <a:rPr dirty="0" err="1"/>
              <a:t>dôsledkov</a:t>
            </a:r>
            <a:endParaRPr dirty="0"/>
          </a:p>
          <a:p>
            <a:endParaRPr dirty="0"/>
          </a:p>
          <a:p>
            <a:r>
              <a:rPr dirty="0" err="1"/>
              <a:t>Pasivita</a:t>
            </a:r>
            <a:r>
              <a:rPr dirty="0"/>
              <a:t> a </a:t>
            </a:r>
            <a:r>
              <a:rPr dirty="0" err="1" smtClean="0"/>
              <a:t>rezignovanosť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Obava z negatívnych dôsledkov</a:t>
            </a:r>
            <a:endParaRPr dirty="0"/>
          </a:p>
        </p:txBody>
      </p:sp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539999" y="571499"/>
            <a:ext cx="6337301" cy="795340"/>
          </a:xfrm>
          <a:prstGeom prst="rect">
            <a:avLst/>
          </a:prstGeom>
        </p:spPr>
        <p:txBody>
          <a:bodyPr/>
          <a:lstStyle/>
          <a:p>
            <a:r>
              <a:t>V čom vidíme problém?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xfrm>
            <a:off x="540000" y="1650999"/>
            <a:ext cx="8057899" cy="3911600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endParaRPr dirty="0"/>
          </a:p>
          <a:p>
            <a:r>
              <a:rPr dirty="0" err="1"/>
              <a:t>Efektívne</a:t>
            </a:r>
            <a:r>
              <a:rPr b="1" dirty="0"/>
              <a:t> </a:t>
            </a:r>
            <a:r>
              <a:rPr b="1" dirty="0" err="1"/>
              <a:t>chrániť</a:t>
            </a:r>
            <a:r>
              <a:rPr b="1" dirty="0"/>
              <a:t> </a:t>
            </a:r>
            <a:r>
              <a:rPr dirty="0" err="1"/>
              <a:t>whistleblowerov</a:t>
            </a:r>
            <a:endParaRPr dirty="0"/>
          </a:p>
          <a:p>
            <a:endParaRPr dirty="0"/>
          </a:p>
          <a:p>
            <a:endParaRPr dirty="0"/>
          </a:p>
          <a:p>
            <a:r>
              <a:rPr b="1" dirty="0" err="1"/>
              <a:t>Vzdelávať</a:t>
            </a:r>
            <a:r>
              <a:rPr b="1" dirty="0"/>
              <a:t> a </a:t>
            </a:r>
            <a:r>
              <a:rPr b="1" dirty="0" err="1"/>
              <a:t>sieťovať</a:t>
            </a:r>
            <a:r>
              <a:rPr b="1" dirty="0"/>
              <a:t> </a:t>
            </a:r>
            <a:r>
              <a:rPr dirty="0" err="1"/>
              <a:t>úradníkov</a:t>
            </a:r>
            <a:r>
              <a:rPr dirty="0"/>
              <a:t> a </a:t>
            </a:r>
            <a:r>
              <a:rPr dirty="0" err="1"/>
              <a:t>podporiť</a:t>
            </a:r>
            <a:r>
              <a:rPr dirty="0"/>
              <a:t> </a:t>
            </a:r>
            <a:r>
              <a:rPr dirty="0" err="1"/>
              <a:t>tak</a:t>
            </a:r>
            <a:r>
              <a:rPr dirty="0"/>
              <a:t> </a:t>
            </a:r>
            <a:r>
              <a:rPr dirty="0" err="1"/>
              <a:t>ich</a:t>
            </a:r>
            <a:r>
              <a:rPr dirty="0"/>
              <a:t> </a:t>
            </a:r>
            <a:r>
              <a:rPr dirty="0" err="1"/>
              <a:t>odolnosť</a:t>
            </a:r>
            <a:r>
              <a:rPr dirty="0"/>
              <a:t> </a:t>
            </a:r>
            <a:r>
              <a:rPr dirty="0" err="1"/>
              <a:t>voči</a:t>
            </a:r>
            <a:r>
              <a:rPr dirty="0"/>
              <a:t> </a:t>
            </a:r>
            <a:r>
              <a:rPr dirty="0" err="1"/>
              <a:t>korupcii</a:t>
            </a:r>
            <a:endParaRPr dirty="0"/>
          </a:p>
          <a:p>
            <a:endParaRPr dirty="0"/>
          </a:p>
          <a:p>
            <a:endParaRPr dirty="0"/>
          </a:p>
          <a:p>
            <a:r>
              <a:rPr b="1" dirty="0" err="1"/>
              <a:t>Inšpirovať</a:t>
            </a:r>
            <a:r>
              <a:rPr dirty="0"/>
              <a:t> </a:t>
            </a:r>
            <a:r>
              <a:rPr dirty="0" err="1"/>
              <a:t>mladých</a:t>
            </a:r>
            <a:r>
              <a:rPr dirty="0"/>
              <a:t> </a:t>
            </a:r>
            <a:r>
              <a:rPr dirty="0" err="1"/>
              <a:t>ľudí</a:t>
            </a:r>
            <a:r>
              <a:rPr dirty="0"/>
              <a:t> k </a:t>
            </a:r>
            <a:r>
              <a:rPr dirty="0" err="1"/>
              <a:t>angažovanosti</a:t>
            </a:r>
            <a:r>
              <a:rPr dirty="0"/>
              <a:t> </a:t>
            </a:r>
            <a:r>
              <a:rPr dirty="0" err="1"/>
              <a:t>vo</a:t>
            </a:r>
            <a:r>
              <a:rPr dirty="0"/>
              <a:t> </a:t>
            </a:r>
            <a:r>
              <a:rPr dirty="0" err="1"/>
              <a:t>verejnom</a:t>
            </a:r>
            <a:r>
              <a:rPr dirty="0"/>
              <a:t> </a:t>
            </a:r>
            <a:r>
              <a:rPr dirty="0" err="1" smtClean="0"/>
              <a:t>dianí</a:t>
            </a:r>
            <a:endParaRPr dirty="0"/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539999" y="571499"/>
            <a:ext cx="6337301" cy="795340"/>
          </a:xfrm>
          <a:prstGeom prst="rect">
            <a:avLst/>
          </a:prstGeom>
        </p:spPr>
        <p:txBody>
          <a:bodyPr/>
          <a:lstStyle/>
          <a:p>
            <a:r>
              <a:t>Naše ciele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image4.png" descr="grey-ti.pn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1158" r="1158"/>
          <a:stretch>
            <a:fillRect/>
          </a:stretch>
        </p:blipFill>
        <p:spPr>
          <a:xfrm>
            <a:off x="1575412" y="1651000"/>
            <a:ext cx="5827924" cy="3873500"/>
          </a:xfrm>
          <a:prstGeom prst="rect">
            <a:avLst/>
          </a:prstGeom>
        </p:spPr>
      </p:pic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xfrm>
            <a:off x="539999" y="571499"/>
            <a:ext cx="6337301" cy="79534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43484">
              <a:defRPr sz="2716"/>
            </a:lvl1pPr>
          </a:lstStyle>
          <a:p>
            <a:r>
              <a:rPr dirty="0" err="1"/>
              <a:t>Mladí</a:t>
            </a:r>
            <a:r>
              <a:rPr dirty="0"/>
              <a:t> </a:t>
            </a:r>
            <a:r>
              <a:rPr dirty="0" err="1"/>
              <a:t>majú</a:t>
            </a:r>
            <a:r>
              <a:rPr dirty="0"/>
              <a:t> </a:t>
            </a:r>
            <a:r>
              <a:rPr dirty="0" err="1"/>
              <a:t>nižšiu</a:t>
            </a:r>
            <a:r>
              <a:rPr dirty="0"/>
              <a:t> </a:t>
            </a:r>
            <a:r>
              <a:rPr dirty="0" err="1"/>
              <a:t>tendenciu</a:t>
            </a:r>
            <a:r>
              <a:rPr dirty="0"/>
              <a:t> </a:t>
            </a:r>
            <a:r>
              <a:rPr dirty="0" err="1"/>
              <a:t>tolerovať</a:t>
            </a:r>
            <a:r>
              <a:rPr dirty="0"/>
              <a:t> </a:t>
            </a:r>
            <a:r>
              <a:rPr dirty="0" err="1"/>
              <a:t>korupciu</a:t>
            </a:r>
            <a:endParaRPr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411" y="1626206"/>
            <a:ext cx="5907972" cy="3898293"/>
          </a:xfrm>
          <a:prstGeom prst="rect">
            <a:avLst/>
          </a:prstGeom>
        </p:spPr>
      </p:pic>
      <p:sp>
        <p:nvSpPr>
          <p:cNvPr id="3" name="Zástupný symbol textu 2"/>
          <p:cNvSpPr>
            <a:spLocks noGrp="1"/>
          </p:cNvSpPr>
          <p:nvPr>
            <p:ph type="body" sz="quarter" idx="1"/>
          </p:nvPr>
        </p:nvSpPr>
        <p:spPr>
          <a:xfrm>
            <a:off x="539999" y="5698633"/>
            <a:ext cx="8120701" cy="170466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Zdroj: Transparency International Slovensko</a:t>
            </a:r>
            <a:endParaRPr lang="sk-SK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body" sz="quarter" idx="1"/>
          </p:nvPr>
        </p:nvSpPr>
        <p:spPr>
          <a:xfrm>
            <a:off x="539999" y="5704518"/>
            <a:ext cx="8405697" cy="41512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dirty="0" smtClean="0"/>
              <a:t>V kategórii „Štátna správa, hospodárska a sociálna politika štátu“ a „Zahraničné veci“ podľa klasifikácie ekonomických činností OKEČ v roku 2014. Zdroj: Inštitút finančnej politiky, Sociálna poisťovňa</a:t>
            </a:r>
            <a:endParaRPr dirty="0"/>
          </a:p>
        </p:txBody>
      </p:sp>
      <p:sp>
        <p:nvSpPr>
          <p:cNvPr id="139" name="Shape 139"/>
          <p:cNvSpPr/>
          <p:nvPr/>
        </p:nvSpPr>
        <p:spPr>
          <a:xfrm>
            <a:off x="539999" y="1650999"/>
            <a:ext cx="4921001" cy="11097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179999" indent="-179999">
              <a:spcBef>
                <a:spcPts val="400"/>
              </a:spcBef>
              <a:defRPr sz="1900">
                <a:solidFill>
                  <a:srgbClr val="00ABE2"/>
                </a:solidFill>
              </a:defRPr>
            </a:lvl1pPr>
          </a:lstStyle>
          <a:p>
            <a:endParaRPr dirty="0"/>
          </a:p>
        </p:txBody>
      </p:sp>
      <p:sp>
        <p:nvSpPr>
          <p:cNvPr id="140" name="Shape 140"/>
          <p:cNvSpPr/>
          <p:nvPr/>
        </p:nvSpPr>
        <p:spPr>
          <a:xfrm>
            <a:off x="5761993" y="2205852"/>
            <a:ext cx="3183703" cy="2587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spcBef>
                <a:spcPts val="400"/>
              </a:spcBef>
              <a:defRPr sz="1900">
                <a:solidFill>
                  <a:srgbClr val="002C44"/>
                </a:solidFill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sk-S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Do 34 rokov: 18 049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Od 35 do 49: 39 340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Od 50 do 64: 42 416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Nad 64: 3 248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CELKOM: 103 053</a:t>
            </a:r>
            <a:endParaRPr dirty="0"/>
          </a:p>
        </p:txBody>
      </p:sp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xfrm>
            <a:off x="539999" y="571499"/>
            <a:ext cx="6337301" cy="79534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Vekové</a:t>
            </a:r>
            <a:r>
              <a:rPr dirty="0"/>
              <a:t> </a:t>
            </a:r>
            <a:r>
              <a:rPr dirty="0" err="1"/>
              <a:t>zloženie</a:t>
            </a:r>
            <a:r>
              <a:rPr dirty="0"/>
              <a:t> </a:t>
            </a:r>
            <a:r>
              <a:rPr dirty="0" err="1"/>
              <a:t>Štátnej</a:t>
            </a:r>
            <a:r>
              <a:rPr dirty="0"/>
              <a:t> </a:t>
            </a:r>
            <a:r>
              <a:rPr dirty="0" err="1"/>
              <a:t>Správy</a:t>
            </a:r>
            <a:endParaRPr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8" t="12182" r="7251" b="10077"/>
          <a:stretch/>
        </p:blipFill>
        <p:spPr>
          <a:xfrm>
            <a:off x="407623" y="1366839"/>
            <a:ext cx="4560121" cy="433767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sz="quarter" idx="1"/>
          </p:nvPr>
        </p:nvSpPr>
        <p:spPr>
          <a:xfrm>
            <a:off x="539999" y="5885875"/>
            <a:ext cx="7686668" cy="429659"/>
          </a:xfrm>
        </p:spPr>
        <p:txBody>
          <a:bodyPr>
            <a:normAutofit/>
          </a:bodyPr>
          <a:lstStyle/>
          <a:p>
            <a:r>
              <a:rPr lang="sk-SK" dirty="0" smtClean="0"/>
              <a:t>Zdroj: </a:t>
            </a:r>
            <a:r>
              <a:rPr lang="sk-SK" dirty="0" err="1" smtClean="0"/>
              <a:t>Global</a:t>
            </a:r>
            <a:r>
              <a:rPr lang="sk-SK" dirty="0" smtClean="0"/>
              <a:t> </a:t>
            </a:r>
            <a:r>
              <a:rPr lang="sk-SK" dirty="0" err="1" smtClean="0"/>
              <a:t>Corruption</a:t>
            </a:r>
            <a:r>
              <a:rPr lang="sk-SK" dirty="0" smtClean="0"/>
              <a:t> Barometer 2016, </a:t>
            </a:r>
            <a:r>
              <a:rPr lang="sk-SK" dirty="0" err="1" smtClean="0"/>
              <a:t>Corruption</a:t>
            </a:r>
            <a:r>
              <a:rPr lang="sk-SK" dirty="0" smtClean="0"/>
              <a:t> </a:t>
            </a:r>
            <a:r>
              <a:rPr lang="sk-SK" dirty="0" err="1" smtClean="0"/>
              <a:t>Perceptions</a:t>
            </a:r>
            <a:r>
              <a:rPr lang="sk-SK" dirty="0" smtClean="0"/>
              <a:t> Index 2016, Transparency International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Pomáhame </a:t>
            </a:r>
            <a:r>
              <a:rPr lang="sk-SK" dirty="0" err="1" smtClean="0"/>
              <a:t>whistleblowerom</a:t>
            </a:r>
            <a:r>
              <a:rPr lang="sk-SK" dirty="0" smtClean="0"/>
              <a:t> - Čísla</a:t>
            </a:r>
            <a:endParaRPr lang="sk-SK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9" b="10143"/>
          <a:stretch/>
        </p:blipFill>
        <p:spPr>
          <a:xfrm>
            <a:off x="2098713" y="1515306"/>
            <a:ext cx="3707176" cy="422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3596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body" idx="1"/>
          </p:nvPr>
        </p:nvSpPr>
        <p:spPr>
          <a:xfrm>
            <a:off x="546100" y="1651000"/>
            <a:ext cx="8051801" cy="3911599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sz="2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Chceme znížiť možnosť negatívnych dôsledkov pre </a:t>
            </a:r>
            <a:r>
              <a:rPr lang="sk-SK" sz="2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whistleblowerov</a:t>
            </a:r>
            <a:r>
              <a:rPr lang="sk-SK" sz="2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a tým zvýšiť tendenciu úradníkov nahlasovať korupciu.</a:t>
            </a:r>
          </a:p>
          <a:p>
            <a:endParaRPr lang="sk-SK" dirty="0" smtClean="0"/>
          </a:p>
          <a:p>
            <a:pPr marL="0" indent="0">
              <a:buNone/>
            </a:pPr>
            <a:endParaRPr lang="sk-SK" sz="2400" b="1" dirty="0" smtClean="0"/>
          </a:p>
          <a:p>
            <a:pPr marL="0" indent="0">
              <a:buNone/>
            </a:pPr>
            <a:r>
              <a:rPr lang="sk-SK" sz="2400" b="1" dirty="0" smtClean="0"/>
              <a:t>Tri</a:t>
            </a:r>
            <a:r>
              <a:rPr sz="2400" b="1" dirty="0" smtClean="0"/>
              <a:t> </a:t>
            </a:r>
            <a:r>
              <a:rPr lang="sk-SK" sz="2400" b="1" dirty="0" smtClean="0"/>
              <a:t>kľúčové </a:t>
            </a:r>
            <a:r>
              <a:rPr sz="2400" b="1" dirty="0" err="1" smtClean="0"/>
              <a:t>oblasti</a:t>
            </a:r>
            <a:r>
              <a:rPr lang="sk-SK" sz="2400" b="1" dirty="0" smtClean="0"/>
              <a:t> </a:t>
            </a:r>
            <a:r>
              <a:rPr sz="2400" dirty="0" err="1" smtClean="0"/>
              <a:t>pri</a:t>
            </a:r>
            <a:r>
              <a:rPr sz="2400" dirty="0" smtClean="0"/>
              <a:t> </a:t>
            </a:r>
            <a:r>
              <a:rPr sz="2400" dirty="0" err="1"/>
              <a:t>efektívnej</a:t>
            </a:r>
            <a:r>
              <a:rPr sz="2400" dirty="0"/>
              <a:t> </a:t>
            </a:r>
            <a:r>
              <a:rPr sz="2400" dirty="0" err="1"/>
              <a:t>pomoci</a:t>
            </a:r>
            <a:r>
              <a:rPr sz="2400" dirty="0"/>
              <a:t> </a:t>
            </a:r>
            <a:r>
              <a:rPr sz="2400" dirty="0" err="1" smtClean="0"/>
              <a:t>whistleblowerom</a:t>
            </a:r>
            <a:r>
              <a:rPr sz="2400" dirty="0" smtClean="0"/>
              <a:t>:</a:t>
            </a:r>
            <a:endParaRPr sz="2400" dirty="0"/>
          </a:p>
          <a:p>
            <a:endParaRPr dirty="0"/>
          </a:p>
          <a:p>
            <a:r>
              <a:rPr dirty="0"/>
              <a:t>1. </a:t>
            </a:r>
            <a:r>
              <a:rPr b="1" dirty="0" err="1"/>
              <a:t>zamestnanie</a:t>
            </a:r>
            <a:r>
              <a:rPr dirty="0"/>
              <a:t> </a:t>
            </a:r>
            <a:r>
              <a:rPr lang="sk-SK" dirty="0" smtClean="0"/>
              <a:t>–</a:t>
            </a:r>
            <a:r>
              <a:rPr dirty="0" smtClean="0"/>
              <a:t> </a:t>
            </a:r>
            <a:r>
              <a:rPr lang="sk-SK" dirty="0" smtClean="0"/>
              <a:t>sieť zamestnávateľov a odborníkov na ľudské zdroje</a:t>
            </a:r>
          </a:p>
          <a:p>
            <a:endParaRPr dirty="0"/>
          </a:p>
          <a:p>
            <a:r>
              <a:rPr dirty="0"/>
              <a:t>2. </a:t>
            </a:r>
            <a:r>
              <a:rPr b="1" dirty="0" err="1"/>
              <a:t>právna</a:t>
            </a:r>
            <a:r>
              <a:rPr b="1" dirty="0"/>
              <a:t> </a:t>
            </a:r>
            <a:r>
              <a:rPr b="1" dirty="0" err="1"/>
              <a:t>pomoc</a:t>
            </a:r>
            <a:r>
              <a:rPr b="1" dirty="0"/>
              <a:t> </a:t>
            </a:r>
            <a:r>
              <a:rPr dirty="0"/>
              <a:t>- </a:t>
            </a:r>
            <a:r>
              <a:rPr dirty="0" err="1"/>
              <a:t>sieť</a:t>
            </a:r>
            <a:r>
              <a:rPr dirty="0"/>
              <a:t> </a:t>
            </a:r>
            <a:r>
              <a:rPr dirty="0" err="1"/>
              <a:t>právnických</a:t>
            </a:r>
            <a:r>
              <a:rPr dirty="0"/>
              <a:t> </a:t>
            </a:r>
            <a:r>
              <a:rPr dirty="0" err="1" smtClean="0"/>
              <a:t>firiem</a:t>
            </a:r>
            <a:r>
              <a:rPr lang="sk-SK" dirty="0" smtClean="0"/>
              <a:t> pre </a:t>
            </a:r>
            <a:r>
              <a:rPr lang="sk-SK" i="1" dirty="0" smtClean="0"/>
              <a:t>pro </a:t>
            </a:r>
            <a:r>
              <a:rPr lang="sk-SK" i="1" dirty="0" err="1" smtClean="0"/>
              <a:t>bono</a:t>
            </a:r>
            <a:r>
              <a:rPr lang="sk-SK" i="1" dirty="0" smtClean="0"/>
              <a:t> </a:t>
            </a:r>
            <a:r>
              <a:rPr lang="sk-SK" dirty="0" smtClean="0"/>
              <a:t>zastupovanie</a:t>
            </a:r>
          </a:p>
          <a:p>
            <a:endParaRPr lang="sk-SK" dirty="0" smtClean="0"/>
          </a:p>
          <a:p>
            <a:r>
              <a:rPr dirty="0" smtClean="0"/>
              <a:t>3</a:t>
            </a:r>
            <a:r>
              <a:rPr dirty="0"/>
              <a:t>. </a:t>
            </a:r>
            <a:r>
              <a:rPr b="1" dirty="0" err="1"/>
              <a:t>mediálna</a:t>
            </a:r>
            <a:r>
              <a:rPr b="1" dirty="0"/>
              <a:t> </a:t>
            </a:r>
            <a:r>
              <a:rPr b="1" dirty="0" err="1" smtClean="0"/>
              <a:t>podpora</a:t>
            </a:r>
            <a:r>
              <a:rPr b="1" dirty="0" smtClean="0"/>
              <a:t> </a:t>
            </a:r>
            <a:r>
              <a:rPr dirty="0"/>
              <a:t>- </a:t>
            </a:r>
            <a:r>
              <a:rPr dirty="0" err="1"/>
              <a:t>sieť</a:t>
            </a:r>
            <a:r>
              <a:rPr dirty="0"/>
              <a:t> </a:t>
            </a:r>
            <a:r>
              <a:rPr dirty="0" err="1"/>
              <a:t>mimovládnych</a:t>
            </a:r>
            <a:r>
              <a:rPr dirty="0"/>
              <a:t> </a:t>
            </a:r>
            <a:r>
              <a:rPr dirty="0" err="1"/>
              <a:t>organizácií</a:t>
            </a:r>
            <a:r>
              <a:rPr dirty="0"/>
              <a:t>, </a:t>
            </a:r>
            <a:r>
              <a:rPr dirty="0" err="1" smtClean="0"/>
              <a:t>komunikačných</a:t>
            </a:r>
            <a:r>
              <a:rPr dirty="0" smtClean="0"/>
              <a:t> </a:t>
            </a:r>
            <a:r>
              <a:rPr dirty="0" err="1"/>
              <a:t>expertov</a:t>
            </a:r>
            <a:r>
              <a:rPr dirty="0"/>
              <a:t> </a:t>
            </a:r>
            <a:r>
              <a:rPr lang="sk-SK" dirty="0" smtClean="0"/>
              <a:t>a dobrovoľníkov </a:t>
            </a:r>
            <a:endParaRPr dirty="0"/>
          </a:p>
          <a:p>
            <a:endParaRPr dirty="0"/>
          </a:p>
          <a:p>
            <a:r>
              <a:rPr dirty="0"/>
              <a:t>Fond pre </a:t>
            </a:r>
            <a:r>
              <a:rPr dirty="0" err="1" smtClean="0"/>
              <a:t>whistleblowerov</a:t>
            </a:r>
            <a:endParaRPr dirty="0"/>
          </a:p>
        </p:txBody>
      </p:sp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k-SK" dirty="0" smtClean="0"/>
              <a:t>Pomáhame </a:t>
            </a:r>
            <a:r>
              <a:rPr dirty="0" err="1" smtClean="0"/>
              <a:t>whistleblowero</a:t>
            </a:r>
            <a:r>
              <a:rPr lang="sk-SK" dirty="0" smtClean="0"/>
              <a:t>m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body" sz="quarter" idx="1"/>
          </p:nvPr>
        </p:nvSpPr>
        <p:spPr>
          <a:xfrm>
            <a:off x="539999" y="5704518"/>
            <a:ext cx="8405697" cy="41512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dirty="0" smtClean="0"/>
              <a:t>Zdroj: Inštitút finančnej politiky, Sociálna poisťovňa</a:t>
            </a:r>
            <a:endParaRPr dirty="0"/>
          </a:p>
        </p:txBody>
      </p:sp>
      <p:sp>
        <p:nvSpPr>
          <p:cNvPr id="139" name="Shape 139"/>
          <p:cNvSpPr/>
          <p:nvPr/>
        </p:nvSpPr>
        <p:spPr>
          <a:xfrm>
            <a:off x="539999" y="1650999"/>
            <a:ext cx="4921001" cy="11097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179999" indent="-179999">
              <a:spcBef>
                <a:spcPts val="400"/>
              </a:spcBef>
              <a:defRPr sz="1900">
                <a:solidFill>
                  <a:srgbClr val="00ABE2"/>
                </a:solidFill>
              </a:defRPr>
            </a:lvl1pPr>
          </a:lstStyle>
          <a:p>
            <a:endParaRPr dirty="0"/>
          </a:p>
        </p:txBody>
      </p:sp>
      <p:sp>
        <p:nvSpPr>
          <p:cNvPr id="140" name="Shape 140"/>
          <p:cNvSpPr/>
          <p:nvPr/>
        </p:nvSpPr>
        <p:spPr>
          <a:xfrm>
            <a:off x="539999" y="1380334"/>
            <a:ext cx="2820318" cy="901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spcBef>
                <a:spcPts val="400"/>
              </a:spcBef>
              <a:defRPr sz="1900">
                <a:solidFill>
                  <a:srgbClr val="002C44"/>
                </a:solidFill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sk-SK" dirty="0" smtClean="0"/>
          </a:p>
          <a:p>
            <a:r>
              <a:rPr lang="sk-SK" dirty="0" smtClean="0"/>
              <a:t>Kľúčová cieľová skupina:</a:t>
            </a:r>
            <a:endParaRPr dirty="0"/>
          </a:p>
        </p:txBody>
      </p:sp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xfrm>
            <a:off x="539999" y="571499"/>
            <a:ext cx="6337301" cy="79534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sk-SK" dirty="0" smtClean="0"/>
              <a:t>Vzdelávame a sieťujeme úradníkov</a:t>
            </a:r>
            <a:endParaRPr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43" b="16286"/>
          <a:stretch/>
        </p:blipFill>
        <p:spPr>
          <a:xfrm>
            <a:off x="2054655" y="2205852"/>
            <a:ext cx="5376384" cy="321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58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-presentation-template-2014">
  <a:themeElements>
    <a:clrScheme name="ti-presentation-template-2014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FBFBF"/>
      </a:accent1>
      <a:accent2>
        <a:srgbClr val="595959"/>
      </a:accent2>
      <a:accent3>
        <a:srgbClr val="4F7689"/>
      </a:accent3>
      <a:accent4>
        <a:srgbClr val="60BCDF"/>
      </a:accent4>
      <a:accent5>
        <a:srgbClr val="009FEE"/>
      </a:accent5>
      <a:accent6>
        <a:srgbClr val="0076B1"/>
      </a:accent6>
      <a:hlink>
        <a:srgbClr val="0000FF"/>
      </a:hlink>
      <a:folHlink>
        <a:srgbClr val="FF00FF"/>
      </a:folHlink>
    </a:clrScheme>
    <a:fontScheme name="ti-presentation-template-2014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i-presentation-template-20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i-presentation-template-2014">
  <a:themeElements>
    <a:clrScheme name="ti-presentation-template-2014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FBFBF"/>
      </a:accent1>
      <a:accent2>
        <a:srgbClr val="595959"/>
      </a:accent2>
      <a:accent3>
        <a:srgbClr val="4F7689"/>
      </a:accent3>
      <a:accent4>
        <a:srgbClr val="60BCDF"/>
      </a:accent4>
      <a:accent5>
        <a:srgbClr val="009FEE"/>
      </a:accent5>
      <a:accent6>
        <a:srgbClr val="0076B1"/>
      </a:accent6>
      <a:hlink>
        <a:srgbClr val="0000FF"/>
      </a:hlink>
      <a:folHlink>
        <a:srgbClr val="FF00FF"/>
      </a:folHlink>
    </a:clrScheme>
    <a:fontScheme name="ti-presentation-template-2014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i-presentation-template-20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486</Words>
  <Application>Microsoft Office PowerPoint</Application>
  <PresentationFormat>Prezentácia na obrazovke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Calibri</vt:lpstr>
      <vt:lpstr>ti-presentation-template-2014</vt:lpstr>
      <vt:lpstr>Tvoríme štátnu správu odolnú voči korupcii</vt:lpstr>
      <vt:lpstr>Prečo sú Úradníci dôležití v boji proti korupcii?</vt:lpstr>
      <vt:lpstr>V čom vidíme problém?</vt:lpstr>
      <vt:lpstr>Naše ciele</vt:lpstr>
      <vt:lpstr>Mladí majú nižšiu tendenciu tolerovať korupciu</vt:lpstr>
      <vt:lpstr>Vekové zloženie Štátnej Správy</vt:lpstr>
      <vt:lpstr>Pomáhame whistleblowerom - Čísla</vt:lpstr>
      <vt:lpstr>Pomáhame whistleblowerom</vt:lpstr>
      <vt:lpstr>Vzdelávame a sieťujeme úradníkov</vt:lpstr>
      <vt:lpstr>Vzdelávame a sieťujeme úradníkov</vt:lpstr>
      <vt:lpstr>Zapájame mladých ľudí</vt:lpstr>
      <vt:lpstr>Slovákov v zahraničí odrádza od návratu domov aj korupcia</vt:lpstr>
      <vt:lpstr>Hľadáme ďalších partnerov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Tvoríme štátnu správu odolnú voči korupcii</dc:title>
  <cp:lastModifiedBy>Zuzana</cp:lastModifiedBy>
  <cp:revision>33</cp:revision>
  <dcterms:modified xsi:type="dcterms:W3CDTF">2017-03-28T08:32:31Z</dcterms:modified>
</cp:coreProperties>
</file>