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</p:sldMasterIdLst>
  <p:notesMasterIdLst>
    <p:notesMasterId r:id="rId17"/>
  </p:notesMasterIdLst>
  <p:handoutMasterIdLst>
    <p:handoutMasterId r:id="rId18"/>
  </p:handoutMasterIdLst>
  <p:sldIdLst>
    <p:sldId id="271" r:id="rId3"/>
    <p:sldId id="269" r:id="rId4"/>
    <p:sldId id="272" r:id="rId5"/>
    <p:sldId id="277" r:id="rId6"/>
    <p:sldId id="267" r:id="rId7"/>
    <p:sldId id="281" r:id="rId8"/>
    <p:sldId id="280" r:id="rId9"/>
    <p:sldId id="270" r:id="rId10"/>
    <p:sldId id="275" r:id="rId11"/>
    <p:sldId id="274" r:id="rId12"/>
    <p:sldId id="276" r:id="rId13"/>
    <p:sldId id="279" r:id="rId14"/>
    <p:sldId id="278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5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E"/>
    <a:srgbClr val="A0A0A0"/>
    <a:srgbClr val="FF17DA"/>
    <a:srgbClr val="00ABE2"/>
    <a:srgbClr val="002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591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1920"/>
        <p:guide pos="5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C139-AD9E-DA47-80CB-CBC7E0BE66E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34C3-330C-944D-A4BD-2C2D45D96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021D-ED58-5749-A2C1-A9EFEA84B5B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B81B-317C-0249-98A8-A4CDC4F70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MAIN</a:t>
            </a:r>
            <a:br>
              <a:rPr lang="ga-IE" dirty="0"/>
            </a:br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SECTION SUB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-symbo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600" y="0"/>
            <a:ext cx="1645810" cy="14751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lasnetruby.transparency.sk/" TargetMode="Externa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90044"/>
            <a:ext cx="7543800" cy="1384301"/>
          </a:xfrm>
        </p:spPr>
        <p:txBody>
          <a:bodyPr/>
          <a:lstStyle/>
          <a:p>
            <a:r>
              <a:rPr lang="sk-SK" sz="3600" b="1" dirty="0"/>
              <a:t>Komu budú slúžiť radničné noviny v Hajdákoch?</a:t>
            </a:r>
            <a:endParaRPr lang="sk-SK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55400"/>
            <a:ext cx="7543800" cy="326158"/>
          </a:xfrm>
          <a:ln>
            <a:noFill/>
          </a:ln>
        </p:spPr>
        <p:txBody>
          <a:bodyPr/>
          <a:lstStyle/>
          <a:p>
            <a:r>
              <a:rPr lang="sk-SK" i="1" dirty="0"/>
              <a:t>Prípadová štúdia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/>
              <a:t>Michal Piško												     Čierny Balog, 2017</a:t>
            </a:r>
            <a:endParaRPr lang="en-US" dirty="0"/>
          </a:p>
          <a:p>
            <a:r>
              <a:rPr lang="sk-SK" dirty="0"/>
              <a:t>Nikola Gurgoľová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5013176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568" y="5635848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56176" y="579284"/>
            <a:ext cx="2413635" cy="574675"/>
          </a:xfrm>
          <a:prstGeom prst="rect">
            <a:avLst/>
          </a:prstGeom>
          <a:solidFill>
            <a:srgbClr val="FF17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 Box 2"/>
          <p:cNvSpPr txBox="1"/>
          <p:nvPr/>
        </p:nvSpPr>
        <p:spPr>
          <a:xfrm>
            <a:off x="6156176" y="764704"/>
            <a:ext cx="2413635" cy="2298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1000"/>
              </a:spcAft>
            </a:pPr>
            <a:r>
              <a:rPr lang="en-US" sz="950" dirty="0">
                <a:solidFill>
                  <a:srgbClr val="000000"/>
                </a:solidFill>
                <a:effectLst/>
                <a:latin typeface="Arial"/>
                <a:ea typeface="Cambria"/>
                <a:cs typeface="Times New Roman"/>
              </a:rPr>
              <a:t>INSERT CHAPTER LOGO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94" y="498897"/>
            <a:ext cx="2638936" cy="76148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b="56151"/>
          <a:stretch/>
        </p:blipFill>
        <p:spPr>
          <a:xfrm>
            <a:off x="742928" y="724103"/>
            <a:ext cx="4927916" cy="23965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755576" y="2204864"/>
            <a:ext cx="3600400" cy="3600400"/>
          </a:xfrm>
        </p:spPr>
        <p:txBody>
          <a:bodyPr/>
          <a:lstStyle/>
          <a:p>
            <a:r>
              <a:rPr lang="sk-SK" sz="2400" dirty="0"/>
              <a:t>Hodnota za peniaze</a:t>
            </a:r>
          </a:p>
          <a:p>
            <a:endParaRPr lang="sk-SK" sz="2400" dirty="0"/>
          </a:p>
          <a:p>
            <a:r>
              <a:rPr lang="sk-SK" sz="2400" dirty="0"/>
              <a:t>Praktické informácie o živote komunity</a:t>
            </a:r>
          </a:p>
          <a:p>
            <a:endParaRPr lang="sk-SK" sz="2400" dirty="0"/>
          </a:p>
          <a:p>
            <a:r>
              <a:rPr lang="sk-SK" sz="2400" dirty="0"/>
              <a:t>Koalično – opozičné spory nie sú priorita</a:t>
            </a:r>
          </a:p>
          <a:p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b="1" dirty="0"/>
              <a:t>aktívni občania</a:t>
            </a:r>
            <a:endParaRPr lang="en-US" sz="28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204864"/>
            <a:ext cx="4680520" cy="278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6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539999" y="2060848"/>
            <a:ext cx="4539828" cy="3672408"/>
          </a:xfrm>
        </p:spPr>
        <p:txBody>
          <a:bodyPr/>
          <a:lstStyle/>
          <a:p>
            <a:r>
              <a:rPr lang="sk-SK" sz="2400" dirty="0"/>
              <a:t>Nestranný názor</a:t>
            </a:r>
          </a:p>
          <a:p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Reprezentanti etických štandardov</a:t>
            </a:r>
          </a:p>
          <a:p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Pracovný nástroj - Etický kódex novinára</a:t>
            </a:r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b="1" dirty="0"/>
              <a:t>Tlačová rada sr</a:t>
            </a:r>
            <a:endParaRPr lang="en-US" sz="28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9827" y="2636913"/>
            <a:ext cx="3327508" cy="33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2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539999" y="1700808"/>
            <a:ext cx="7776417" cy="1584176"/>
          </a:xfrm>
        </p:spPr>
        <p:txBody>
          <a:bodyPr/>
          <a:lstStyle/>
          <a:p>
            <a:pPr lvl="0"/>
            <a:r>
              <a:rPr lang="sk-SK" sz="1800" dirty="0"/>
              <a:t>Komisia musí prijať odporúčanie na nasledovné otázky </a:t>
            </a:r>
            <a:r>
              <a:rPr lang="sk-SK" sz="1800" b="1" dirty="0"/>
              <a:t>jednohlasne</a:t>
            </a:r>
            <a:r>
              <a:rPr lang="sk-SK" sz="1800" dirty="0"/>
              <a:t>: </a:t>
            </a:r>
          </a:p>
          <a:p>
            <a:pPr lvl="0"/>
            <a:endParaRPr lang="sk-SK" sz="1800" dirty="0"/>
          </a:p>
          <a:p>
            <a:pPr lvl="0"/>
            <a:r>
              <a:rPr lang="sk-SK" sz="1800" dirty="0"/>
              <a:t>1. Malo by mesto </a:t>
            </a:r>
            <a:r>
              <a:rPr lang="sk-SK" sz="1800" b="1" dirty="0"/>
              <a:t>vydávať noviny za daných podmienok aj naďalej</a:t>
            </a:r>
            <a:r>
              <a:rPr lang="sk-SK" sz="1800" dirty="0"/>
              <a:t>, prípadne malo by pristúpiť k zmene vydavateľských podmienok (napríklad zmena nákladu, periodicity, spoplatnenie titulu, atď.)?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b="1" dirty="0"/>
              <a:t>ROZHODOVANIE</a:t>
            </a:r>
            <a:endParaRPr lang="en-US" sz="28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428998"/>
            <a:ext cx="2759476" cy="2759476"/>
          </a:xfrm>
          <a:prstGeom prst="rect">
            <a:avLst/>
          </a:prstGeom>
        </p:spPr>
      </p:pic>
      <p:sp>
        <p:nvSpPr>
          <p:cNvPr id="10" name="Content Placeholder 8"/>
          <p:cNvSpPr>
            <a:spLocks noGrp="1"/>
          </p:cNvSpPr>
          <p:nvPr>
            <p:ph idx="20"/>
          </p:nvPr>
        </p:nvSpPr>
        <p:spPr>
          <a:xfrm>
            <a:off x="544924" y="3685954"/>
            <a:ext cx="5472608" cy="2245565"/>
          </a:xfrm>
        </p:spPr>
        <p:txBody>
          <a:bodyPr/>
          <a:lstStyle/>
          <a:p>
            <a:pPr lvl="0"/>
            <a:r>
              <a:rPr lang="sk-SK" sz="1800" dirty="0"/>
              <a:t>2. V prípade, že komisia odporučí v akejkoľvek podobe pokračovať vo vydávaní radničných novín, navrhne komisia (na základe identifikovaných nedostatkov v súčasnej podobe radničných novín) </a:t>
            </a:r>
            <a:r>
              <a:rPr lang="sk-SK" sz="1800" b="1" dirty="0"/>
              <a:t>päť kľúčových opatrení na zvýšenie kvality </a:t>
            </a:r>
            <a:r>
              <a:rPr lang="sk-SK" sz="1800" dirty="0" err="1"/>
              <a:t>Hajdáckych</a:t>
            </a:r>
            <a:r>
              <a:rPr lang="sk-SK" sz="1800" dirty="0"/>
              <a:t> Zvestí v zmysle poskytovania verejnoprávnej služby</a:t>
            </a:r>
          </a:p>
        </p:txBody>
      </p:sp>
    </p:spTree>
    <p:extLst>
      <p:ext uri="{BB962C8B-B14F-4D97-AF65-F5344CB8AC3E}">
        <p14:creationId xmlns:p14="http://schemas.microsoft.com/office/powerpoint/2010/main" val="189752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/>
          <p:cNvSpPr>
            <a:spLocks noGrp="1"/>
          </p:cNvSpPr>
          <p:nvPr>
            <p:ph idx="20"/>
          </p:nvPr>
        </p:nvSpPr>
        <p:spPr>
          <a:xfrm>
            <a:off x="2555776" y="2636912"/>
            <a:ext cx="3553418" cy="2016224"/>
          </a:xfrm>
        </p:spPr>
        <p:txBody>
          <a:bodyPr/>
          <a:lstStyle/>
          <a:p>
            <a:pPr marL="0" indent="0">
              <a:buNone/>
            </a:pPr>
            <a:r>
              <a:rPr lang="sk-SK" sz="13800" b="1" dirty="0"/>
              <a:t>???</a:t>
            </a:r>
            <a:endParaRPr lang="sk-SK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Navrhnuté opatrenia</a:t>
            </a:r>
          </a:p>
        </p:txBody>
      </p:sp>
    </p:spTree>
    <p:extLst>
      <p:ext uri="{BB962C8B-B14F-4D97-AF65-F5344CB8AC3E}">
        <p14:creationId xmlns:p14="http://schemas.microsoft.com/office/powerpoint/2010/main" val="401054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251520" y="4221088"/>
            <a:ext cx="8640960" cy="19940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None/>
            </a:pPr>
            <a:r>
              <a:rPr lang="sk-SK" sz="2000" dirty="0">
                <a:solidFill>
                  <a:schemeClr val="bg1"/>
                </a:solidFill>
                <a:latin typeface="Arial Narrow Bold"/>
                <a:cs typeface="Arial Narrow Bold"/>
              </a:rPr>
              <a:t>www.transparency.sk</a:t>
            </a:r>
          </a:p>
          <a:p>
            <a:pPr marL="0" indent="0" algn="ctr">
              <a:spcAft>
                <a:spcPts val="1750"/>
              </a:spcAft>
              <a:buNone/>
            </a:pPr>
            <a:endParaRPr lang="en-US" sz="20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spcBef>
                <a:spcPts val="1488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Arial Narrow Bold"/>
                <a:cs typeface="Arial Narrow Bold"/>
              </a:rPr>
              <a:t>© 201</a:t>
            </a:r>
            <a:r>
              <a:rPr lang="sk-SK" sz="1200" dirty="0">
                <a:solidFill>
                  <a:schemeClr val="bg1"/>
                </a:solidFill>
                <a:latin typeface="Arial Narrow Bold"/>
                <a:cs typeface="Arial Narrow Bold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Arial Narrow Bold"/>
                <a:cs typeface="Arial Narrow Bold"/>
              </a:rPr>
              <a:t> </a:t>
            </a:r>
            <a:r>
              <a:rPr lang="sk-SK" sz="1200" dirty="0">
                <a:solidFill>
                  <a:schemeClr val="bg1"/>
                </a:solidFill>
                <a:latin typeface="Arial Narrow Bold"/>
                <a:cs typeface="Arial Narrow Bold"/>
              </a:rPr>
              <a:t>Transparency International Slovensko. </a:t>
            </a:r>
            <a:r>
              <a:rPr lang="en-US" sz="1200" dirty="0">
                <a:solidFill>
                  <a:schemeClr val="bg1"/>
                </a:solidFill>
                <a:latin typeface="Arial Narrow Bold"/>
                <a:cs typeface="Arial Narrow Bold"/>
              </a:rPr>
              <a:t>All rights reserved.</a:t>
            </a:r>
          </a:p>
          <a:p>
            <a:pPr marL="0" indent="0" algn="ctr">
              <a:buNone/>
            </a:pP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509" y="3284984"/>
            <a:ext cx="2413635" cy="574675"/>
          </a:xfrm>
          <a:prstGeom prst="rect">
            <a:avLst/>
          </a:prstGeom>
          <a:solidFill>
            <a:srgbClr val="FF17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/>
          <p:nvPr/>
        </p:nvSpPr>
        <p:spPr>
          <a:xfrm>
            <a:off x="3454509" y="3470404"/>
            <a:ext cx="2413635" cy="2298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1000"/>
              </a:spcAft>
            </a:pPr>
            <a:r>
              <a:rPr lang="en-US" sz="950" dirty="0">
                <a:solidFill>
                  <a:srgbClr val="000000"/>
                </a:solidFill>
                <a:effectLst/>
                <a:latin typeface="Arial"/>
                <a:ea typeface="Cambria"/>
                <a:cs typeface="Times New Roman"/>
              </a:rPr>
              <a:t>INSERT CHAPTER LOGO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21" y="3243424"/>
            <a:ext cx="2428562" cy="657793"/>
          </a:xfrm>
          <a:prstGeom prst="rect">
            <a:avLst/>
          </a:prstGeom>
        </p:spPr>
      </p:pic>
      <p:sp>
        <p:nvSpPr>
          <p:cNvPr id="9" name="Content Placeholder 9"/>
          <p:cNvSpPr txBox="1">
            <a:spLocks/>
          </p:cNvSpPr>
          <p:nvPr/>
        </p:nvSpPr>
        <p:spPr>
          <a:xfrm>
            <a:off x="863588" y="1196752"/>
            <a:ext cx="7416824" cy="917243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None/>
            </a:pPr>
            <a:r>
              <a:rPr lang="sk-SK" sz="2000" dirty="0">
                <a:solidFill>
                  <a:schemeClr val="bg1"/>
                </a:solidFill>
                <a:latin typeface="Arial Narrow Bold"/>
                <a:cs typeface="Arial Narrow Bold"/>
              </a:rPr>
              <a:t>Ďakujeme za účasť i pozornosť</a:t>
            </a:r>
          </a:p>
          <a:p>
            <a:pPr marL="0" indent="0" algn="ctr">
              <a:spcAft>
                <a:spcPts val="1750"/>
              </a:spcAft>
              <a:buNone/>
            </a:pPr>
            <a:endParaRPr lang="en-US" sz="20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21"/>
          </p:nvPr>
        </p:nvSpPr>
        <p:spPr>
          <a:xfrm>
            <a:off x="540000" y="1651000"/>
            <a:ext cx="1511720" cy="4586312"/>
          </a:xfrm>
        </p:spPr>
        <p:txBody>
          <a:bodyPr/>
          <a:lstStyle/>
          <a:p>
            <a:r>
              <a:rPr lang="sk-SK" sz="2200" dirty="0">
                <a:latin typeface="Arial Narrow Bold"/>
                <a:ea typeface="+mj-ea"/>
                <a:cs typeface="Arial Narrow Bold"/>
              </a:rPr>
              <a:t>Čo?</a:t>
            </a:r>
          </a:p>
          <a:p>
            <a:endParaRPr lang="sk-SK" dirty="0"/>
          </a:p>
          <a:p>
            <a:endParaRPr lang="sk-SK" dirty="0"/>
          </a:p>
          <a:p>
            <a:r>
              <a:rPr lang="sk-SK" sz="2200" dirty="0">
                <a:latin typeface="Arial Narrow Bold"/>
                <a:ea typeface="+mj-ea"/>
                <a:cs typeface="Arial Narrow Bold"/>
              </a:rPr>
              <a:t>Prečo?</a:t>
            </a:r>
          </a:p>
          <a:p>
            <a:endParaRPr lang="sk-SK" sz="2000" dirty="0"/>
          </a:p>
          <a:p>
            <a:endParaRPr lang="sk-SK" sz="2000" dirty="0"/>
          </a:p>
          <a:p>
            <a:r>
              <a:rPr lang="sk-SK" sz="2200" dirty="0">
                <a:latin typeface="Arial Narrow Bold"/>
                <a:ea typeface="+mj-ea"/>
                <a:cs typeface="Arial Narrow Bold"/>
              </a:rPr>
              <a:t>limity</a:t>
            </a:r>
            <a:endParaRPr lang="en-US" sz="2200" dirty="0">
              <a:latin typeface="Arial Narrow Bold"/>
              <a:ea typeface="+mj-ea"/>
              <a:cs typeface="Arial Narrow Bold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8208" y="548680"/>
            <a:ext cx="6337300" cy="795338"/>
          </a:xfrm>
        </p:spPr>
        <p:txBody>
          <a:bodyPr>
            <a:normAutofit/>
          </a:bodyPr>
          <a:lstStyle/>
          <a:p>
            <a:r>
              <a:rPr lang="sk-SK" sz="2200" b="1" dirty="0"/>
              <a:t>Case study</a:t>
            </a:r>
            <a:endParaRPr lang="en-US" sz="2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2267744" y="1651000"/>
            <a:ext cx="6330156" cy="4586312"/>
          </a:xfrm>
        </p:spPr>
        <p:txBody>
          <a:bodyPr/>
          <a:lstStyle/>
          <a:p>
            <a:r>
              <a:rPr lang="sk-SK" sz="1800" dirty="0"/>
              <a:t>Simulácia </a:t>
            </a:r>
            <a:r>
              <a:rPr lang="sk-SK" sz="1800" b="1" dirty="0"/>
              <a:t>reálnych dilém </a:t>
            </a:r>
            <a:r>
              <a:rPr lang="sk-SK" sz="1800" dirty="0"/>
              <a:t>a rozhodovania</a:t>
            </a:r>
          </a:p>
          <a:p>
            <a:r>
              <a:rPr lang="sk-SK" sz="1800" dirty="0"/>
              <a:t>Cez </a:t>
            </a:r>
            <a:r>
              <a:rPr lang="sk-SK" sz="1800" b="1" dirty="0"/>
              <a:t>optiku reálnych účastníkov </a:t>
            </a:r>
            <a:r>
              <a:rPr lang="sk-SK" sz="1800" dirty="0"/>
              <a:t>a za pomoci dostupných informácií navrhnúť / analyzovať / zhodnotiť </a:t>
            </a:r>
            <a:r>
              <a:rPr lang="sk-SK" sz="1800" b="1" dirty="0"/>
              <a:t>riešenie</a:t>
            </a:r>
          </a:p>
          <a:p>
            <a:endParaRPr lang="sk-SK" sz="1800" dirty="0"/>
          </a:p>
          <a:p>
            <a:r>
              <a:rPr lang="sk-SK" sz="1800" dirty="0"/>
              <a:t>Namiesto pasívneho prijímania informácií </a:t>
            </a:r>
            <a:r>
              <a:rPr lang="sk-SK" sz="1800" b="1" dirty="0"/>
              <a:t>aktívne objavovať stanovisko</a:t>
            </a:r>
            <a:r>
              <a:rPr lang="sk-SK" sz="1800" dirty="0"/>
              <a:t> a konštruovať riešenie</a:t>
            </a:r>
          </a:p>
          <a:p>
            <a:r>
              <a:rPr lang="sk-SK" sz="1800" b="1" dirty="0"/>
              <a:t>Kritické myslenie</a:t>
            </a:r>
            <a:r>
              <a:rPr lang="sk-SK" sz="1800" dirty="0"/>
              <a:t>, aktívne počúvanie, argumentovanie, presviedčanie</a:t>
            </a:r>
            <a:endParaRPr lang="ga-IE" sz="1800" dirty="0"/>
          </a:p>
          <a:p>
            <a:endParaRPr lang="sk-SK" sz="1800" dirty="0"/>
          </a:p>
          <a:p>
            <a:r>
              <a:rPr lang="sk-SK" sz="1800" dirty="0"/>
              <a:t>Kvantum informácií vs. obmedzené dáta</a:t>
            </a:r>
            <a:endParaRPr lang="ga-IE" sz="1800" dirty="0"/>
          </a:p>
          <a:p>
            <a:r>
              <a:rPr lang="sk-SK" sz="1800" dirty="0"/>
              <a:t>Celkový kontext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21"/>
          </p:nvPr>
        </p:nvSpPr>
        <p:spPr>
          <a:xfrm>
            <a:off x="251520" y="1651000"/>
            <a:ext cx="1511720" cy="4658320"/>
          </a:xfrm>
        </p:spPr>
        <p:txBody>
          <a:bodyPr/>
          <a:lstStyle/>
          <a:p>
            <a:r>
              <a:rPr lang="sk-SK" sz="1600" dirty="0"/>
              <a:t>Predstavenie prípadu, skupín </a:t>
            </a:r>
          </a:p>
          <a:p>
            <a:endParaRPr lang="sk-SK" sz="1600" dirty="0"/>
          </a:p>
          <a:p>
            <a:endParaRPr lang="sk-SK" sz="1600" dirty="0"/>
          </a:p>
          <a:p>
            <a:r>
              <a:rPr lang="sk-SK" sz="1600" dirty="0"/>
              <a:t>Práca v skupine</a:t>
            </a:r>
          </a:p>
          <a:p>
            <a:endParaRPr lang="sk-SK" sz="1600" dirty="0"/>
          </a:p>
          <a:p>
            <a:endParaRPr lang="sk-SK" sz="1600" dirty="0"/>
          </a:p>
          <a:p>
            <a:endParaRPr lang="sk-SK" sz="1400" dirty="0"/>
          </a:p>
          <a:p>
            <a:r>
              <a:rPr lang="sk-SK" sz="1600" dirty="0"/>
              <a:t>Prezentácia odpovedí a Diskusia</a:t>
            </a:r>
          </a:p>
          <a:p>
            <a:endParaRPr lang="sk-SK" dirty="0"/>
          </a:p>
          <a:p>
            <a:r>
              <a:rPr lang="sk-SK" sz="1600" dirty="0"/>
              <a:t>ROKOVANIE</a:t>
            </a:r>
          </a:p>
          <a:p>
            <a:endParaRPr lang="sk-SK" sz="1800" dirty="0"/>
          </a:p>
          <a:p>
            <a:r>
              <a:rPr lang="sk-SK" sz="1800" dirty="0"/>
              <a:t>Zhrnutie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8208" y="548680"/>
            <a:ext cx="6337300" cy="795338"/>
          </a:xfrm>
        </p:spPr>
        <p:txBody>
          <a:bodyPr>
            <a:normAutofit/>
          </a:bodyPr>
          <a:lstStyle/>
          <a:p>
            <a:r>
              <a:rPr lang="sk-SK" sz="2200" b="1" dirty="0"/>
              <a:t>čo nás čaká</a:t>
            </a:r>
            <a:endParaRPr lang="en-US" sz="2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2915816" y="1651000"/>
            <a:ext cx="6048672" cy="4586312"/>
          </a:xfrm>
        </p:spPr>
        <p:txBody>
          <a:bodyPr/>
          <a:lstStyle/>
          <a:p>
            <a:r>
              <a:rPr lang="sk-SK" sz="1600" dirty="0"/>
              <a:t>Kontext vydávania radničných novín v Hajdákoch – status quo, aktéri a ich záujmy, problém – rozhodnutie ako ďalej</a:t>
            </a:r>
          </a:p>
          <a:p>
            <a:endParaRPr lang="sk-SK" sz="1600" dirty="0"/>
          </a:p>
          <a:p>
            <a:endParaRPr lang="sk-SK" sz="1600" dirty="0"/>
          </a:p>
          <a:p>
            <a:r>
              <a:rPr lang="sk-SK" sz="1600" dirty="0"/>
              <a:t>Zhodnotenie problému a možnosti riešenia optikou rôznych aktérov, t.j. 4 pracovné skupiny (zástupcovia radnice, opoziční poslanci, obyvatelia, členovia Tlačovej rady)</a:t>
            </a:r>
          </a:p>
          <a:p>
            <a:endParaRPr lang="sk-SK" sz="2000" dirty="0"/>
          </a:p>
          <a:p>
            <a:r>
              <a:rPr lang="sk-SK" sz="1600" dirty="0"/>
              <a:t>Každá skupina 7 min – svoj pohľad, spoločná diskusia – 12 min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2000" dirty="0"/>
          </a:p>
          <a:p>
            <a:r>
              <a:rPr lang="sk-SK" sz="1600" dirty="0"/>
              <a:t>Prijatie rozhodnutia – vydávať noviny </a:t>
            </a:r>
            <a:r>
              <a:rPr lang="sk-SK" sz="1600"/>
              <a:t>naďalej? </a:t>
            </a:r>
            <a:r>
              <a:rPr lang="sk-SK" sz="1600" dirty="0"/>
              <a:t>V akej podobe? (5 top opatrení)</a:t>
            </a:r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/>
          </a:p>
          <a:p>
            <a:r>
              <a:rPr lang="sk-SK" sz="1600" dirty="0"/>
              <a:t>Zhrnutie návrhov</a:t>
            </a: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763240" y="1651000"/>
            <a:ext cx="1008112" cy="45863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800" kern="1200" cap="all">
                <a:solidFill>
                  <a:srgbClr val="00ABE2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dirty="0">
                <a:solidFill>
                  <a:srgbClr val="A0A0A0"/>
                </a:solidFill>
              </a:rPr>
              <a:t>10 min</a:t>
            </a:r>
          </a:p>
          <a:p>
            <a:pPr algn="ctr"/>
            <a:endParaRPr lang="sk-SK" sz="1600" dirty="0">
              <a:solidFill>
                <a:srgbClr val="A0A0A0"/>
              </a:solidFill>
            </a:endParaRPr>
          </a:p>
          <a:p>
            <a:pPr algn="ctr"/>
            <a:endParaRPr lang="sk-SK" sz="1600" dirty="0">
              <a:solidFill>
                <a:srgbClr val="A0A0A0"/>
              </a:solidFill>
            </a:endParaRPr>
          </a:p>
          <a:p>
            <a:pPr algn="ctr"/>
            <a:endParaRPr lang="sk-SK" sz="1600" dirty="0">
              <a:solidFill>
                <a:srgbClr val="A0A0A0"/>
              </a:solidFill>
            </a:endParaRPr>
          </a:p>
          <a:p>
            <a:pPr algn="ctr"/>
            <a:r>
              <a:rPr lang="sk-SK" sz="1600" dirty="0">
                <a:solidFill>
                  <a:srgbClr val="A0A0A0"/>
                </a:solidFill>
              </a:rPr>
              <a:t>25 min</a:t>
            </a:r>
          </a:p>
          <a:p>
            <a:pPr algn="ctr"/>
            <a:endParaRPr lang="sk-SK" sz="1600" dirty="0">
              <a:solidFill>
                <a:srgbClr val="A0A0A0"/>
              </a:solidFill>
            </a:endParaRPr>
          </a:p>
          <a:p>
            <a:pPr algn="ctr"/>
            <a:endParaRPr lang="sk-SK" sz="1600" dirty="0">
              <a:solidFill>
                <a:srgbClr val="A0A0A0"/>
              </a:solidFill>
            </a:endParaRPr>
          </a:p>
          <a:p>
            <a:pPr algn="ctr"/>
            <a:endParaRPr lang="sk-SK" sz="1200" dirty="0">
              <a:solidFill>
                <a:srgbClr val="A0A0A0"/>
              </a:solidFill>
            </a:endParaRPr>
          </a:p>
          <a:p>
            <a:pPr algn="ctr"/>
            <a:r>
              <a:rPr lang="sk-SK" sz="1600" dirty="0">
                <a:solidFill>
                  <a:srgbClr val="A0A0A0"/>
                </a:solidFill>
              </a:rPr>
              <a:t>40 min</a:t>
            </a:r>
          </a:p>
          <a:p>
            <a:pPr algn="ctr"/>
            <a:endParaRPr lang="sk-SK" sz="1600" dirty="0">
              <a:solidFill>
                <a:srgbClr val="A0A0A0"/>
              </a:solidFill>
            </a:endParaRPr>
          </a:p>
          <a:p>
            <a:pPr algn="ctr"/>
            <a:endParaRPr lang="sk-SK" sz="1800" dirty="0">
              <a:solidFill>
                <a:srgbClr val="A0A0A0"/>
              </a:solidFill>
            </a:endParaRPr>
          </a:p>
          <a:p>
            <a:pPr algn="ctr"/>
            <a:endParaRPr lang="sk-SK" sz="1800" dirty="0">
              <a:solidFill>
                <a:srgbClr val="A0A0A0"/>
              </a:solidFill>
            </a:endParaRPr>
          </a:p>
          <a:p>
            <a:pPr algn="ctr"/>
            <a:r>
              <a:rPr lang="sk-SK" sz="1600" dirty="0">
                <a:solidFill>
                  <a:srgbClr val="A0A0A0"/>
                </a:solidFill>
              </a:rPr>
              <a:t>10 min</a:t>
            </a:r>
          </a:p>
          <a:p>
            <a:pPr algn="ctr"/>
            <a:endParaRPr lang="sk-SK" sz="2400" dirty="0">
              <a:solidFill>
                <a:srgbClr val="A0A0A0"/>
              </a:solidFill>
            </a:endParaRPr>
          </a:p>
          <a:p>
            <a:pPr algn="ctr"/>
            <a:r>
              <a:rPr lang="sk-SK" sz="1600" dirty="0">
                <a:solidFill>
                  <a:srgbClr val="A0A0A0"/>
                </a:solidFill>
              </a:rPr>
              <a:t>5 min</a:t>
            </a:r>
          </a:p>
        </p:txBody>
      </p:sp>
    </p:spTree>
    <p:extLst>
      <p:ext uri="{BB962C8B-B14F-4D97-AF65-F5344CB8AC3E}">
        <p14:creationId xmlns:p14="http://schemas.microsoft.com/office/powerpoint/2010/main" val="179583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Analýza TIS, február 2017</a:t>
            </a:r>
          </a:p>
        </p:txBody>
      </p:sp>
      <p:sp>
        <p:nvSpPr>
          <p:cNvPr id="8" name="Zástupný objekt pre obsah 7"/>
          <p:cNvSpPr>
            <a:spLocks noGrp="1"/>
          </p:cNvSpPr>
          <p:nvPr>
            <p:ph idx="20"/>
          </p:nvPr>
        </p:nvSpPr>
        <p:spPr>
          <a:xfrm>
            <a:off x="251520" y="2161213"/>
            <a:ext cx="3455936" cy="37436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83 najväčších samospráv </a:t>
            </a:r>
          </a:p>
          <a:p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3/4  mestských periodík verejnej kontrole skôr škodia</a:t>
            </a:r>
          </a:p>
          <a:p>
            <a:endParaRPr lang="sk-SK" dirty="0"/>
          </a:p>
          <a:p>
            <a:r>
              <a:rPr lang="sk-SK" sz="3200" dirty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r>
              <a:rPr lang="sk-SK" dirty="0"/>
              <a:t>m. č. Nové Mesto (BA)</a:t>
            </a:r>
          </a:p>
          <a:p>
            <a:r>
              <a:rPr lang="sk-SK" sz="3200" dirty="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r>
              <a:rPr lang="sk-SK" dirty="0"/>
              <a:t>Rimavská Sobota, Humenné</a:t>
            </a:r>
          </a:p>
          <a:p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200" b="1" dirty="0">
                <a:hlinkClick r:id="rId3"/>
              </a:rPr>
              <a:t>hlasnetruby.transparency.sk</a:t>
            </a:r>
            <a:endParaRPr lang="sk-SK" sz="2200" b="1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4"/>
          <a:srcRect r="4608"/>
          <a:stretch/>
        </p:blipFill>
        <p:spPr>
          <a:xfrm>
            <a:off x="3851920" y="1959315"/>
            <a:ext cx="5074949" cy="36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96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200" b="1" dirty="0"/>
              <a:t>HAJDÁCKE ZVESTI</a:t>
            </a:r>
            <a:endParaRPr lang="en-US" sz="2200" b="1" dirty="0"/>
          </a:p>
        </p:txBody>
      </p:sp>
      <p:sp>
        <p:nvSpPr>
          <p:cNvPr id="7" name="Obdĺžnik 6"/>
          <p:cNvSpPr/>
          <p:nvPr/>
        </p:nvSpPr>
        <p:spPr>
          <a:xfrm>
            <a:off x="540000" y="2118601"/>
            <a:ext cx="259228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r>
              <a:rPr lang="sk-SK" b="1" dirty="0"/>
              <a:t>Radničné noviny </a:t>
            </a:r>
            <a:r>
              <a:rPr lang="sk-SK" dirty="0"/>
              <a:t>so </a:t>
            </a:r>
            <a:r>
              <a:rPr lang="sk-SK" dirty="0">
                <a:solidFill>
                  <a:srgbClr val="009FEE"/>
                </a:solidFill>
              </a:rPr>
              <a:t>47-ročnou</a:t>
            </a:r>
            <a:r>
              <a:rPr lang="sk-SK" dirty="0"/>
              <a:t> tradíciou </a:t>
            </a:r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r>
              <a:rPr lang="sk-SK" dirty="0"/>
              <a:t>Náklad </a:t>
            </a:r>
            <a:r>
              <a:rPr lang="sk-SK" dirty="0">
                <a:solidFill>
                  <a:srgbClr val="009FEE"/>
                </a:solidFill>
              </a:rPr>
              <a:t>9 tisíc výtlačkov</a:t>
            </a:r>
            <a:r>
              <a:rPr lang="sk-SK" dirty="0"/>
              <a:t>, zdarma do všetkých domácností</a:t>
            </a:r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r>
              <a:rPr lang="sk-SK" dirty="0"/>
              <a:t>Mesačné náklady 41 258 € ročne</a:t>
            </a:r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endParaRPr lang="sk-SK" sz="16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6928"/>
            <a:ext cx="4453854" cy="62980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200" b="1" dirty="0"/>
              <a:t>SPOR o podobu HAJDÁCKYCH ZVESTÍ</a:t>
            </a:r>
            <a:endParaRPr lang="en-US" sz="22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094187"/>
            <a:ext cx="2143125" cy="2143125"/>
          </a:xfrm>
          <a:prstGeom prst="rect">
            <a:avLst/>
          </a:prstGeom>
        </p:spPr>
      </p:pic>
      <p:sp>
        <p:nvSpPr>
          <p:cNvPr id="10" name="Content Placeholder 7"/>
          <p:cNvSpPr>
            <a:spLocks noGrp="1"/>
          </p:cNvSpPr>
          <p:nvPr>
            <p:ph idx="20"/>
          </p:nvPr>
        </p:nvSpPr>
        <p:spPr>
          <a:xfrm>
            <a:off x="540000" y="1556792"/>
            <a:ext cx="6624288" cy="4680520"/>
          </a:xfrm>
        </p:spPr>
        <p:txBody>
          <a:bodyPr/>
          <a:lstStyle/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Miestne pomery: </a:t>
            </a:r>
            <a:r>
              <a:rPr lang="sk-SK" sz="2000" dirty="0">
                <a:solidFill>
                  <a:srgbClr val="009FEE"/>
                </a:solidFill>
              </a:rPr>
              <a:t>primátor</a:t>
            </a:r>
            <a:r>
              <a:rPr lang="sk-SK" sz="2000" dirty="0"/>
              <a:t> Ing. Imrich </a:t>
            </a:r>
            <a:r>
              <a:rPr lang="sk-SK" sz="2000" dirty="0" err="1"/>
              <a:t>Drmoľa</a:t>
            </a:r>
            <a:r>
              <a:rPr lang="sk-SK" sz="2000" dirty="0"/>
              <a:t> /Za Slušné </a:t>
            </a:r>
            <a:r>
              <a:rPr lang="sk-SK" sz="2000" dirty="0" err="1"/>
              <a:t>Hajdáky</a:t>
            </a:r>
            <a:r>
              <a:rPr lang="sk-SK" sz="2000" dirty="0"/>
              <a:t>/ na stoličke </a:t>
            </a:r>
            <a:r>
              <a:rPr lang="sk-SK" sz="2000" dirty="0">
                <a:solidFill>
                  <a:srgbClr val="009FEE"/>
                </a:solidFill>
              </a:rPr>
              <a:t>druhé volebné obdobie, </a:t>
            </a:r>
            <a:r>
              <a:rPr lang="sk-SK" sz="2000" dirty="0"/>
              <a:t>disponuje tesnou poslaneckou väčšinou, spory s  </a:t>
            </a:r>
            <a:r>
              <a:rPr lang="sk-SK" sz="2000" dirty="0">
                <a:solidFill>
                  <a:srgbClr val="009FEE"/>
                </a:solidFill>
              </a:rPr>
              <a:t>opozíciou</a:t>
            </a:r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endParaRPr lang="sk-SK" sz="1800" dirty="0"/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Radničné noviny </a:t>
            </a:r>
            <a:r>
              <a:rPr lang="sk-SK" sz="2000" dirty="0"/>
              <a:t>so </a:t>
            </a:r>
            <a:r>
              <a:rPr lang="sk-SK" sz="2000" dirty="0">
                <a:solidFill>
                  <a:srgbClr val="009FEE"/>
                </a:solidFill>
              </a:rPr>
              <a:t>47-ročnou</a:t>
            </a:r>
            <a:r>
              <a:rPr lang="sk-SK" sz="2000" dirty="0"/>
              <a:t> tradíciou s </a:t>
            </a:r>
            <a:r>
              <a:rPr lang="sk-SK" sz="2000" dirty="0">
                <a:solidFill>
                  <a:srgbClr val="009FEE"/>
                </a:solidFill>
              </a:rPr>
              <a:t>9 tisícovým </a:t>
            </a:r>
            <a:r>
              <a:rPr lang="sk-SK" sz="2000" dirty="0"/>
              <a:t>nákladom mesačne, 41 258 € ročne</a:t>
            </a:r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endParaRPr lang="sk-SK" sz="1800" dirty="0"/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Problém</a:t>
            </a:r>
            <a:r>
              <a:rPr lang="sk-SK" sz="2000" dirty="0"/>
              <a:t>: Hajdácke zvesti – komu slúžia?</a:t>
            </a:r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endParaRPr lang="sk-SK" sz="1800" dirty="0"/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Zriadenie </a:t>
            </a:r>
            <a:r>
              <a:rPr lang="sk-SK" sz="2000" b="1" dirty="0">
                <a:solidFill>
                  <a:schemeClr val="accent1"/>
                </a:solidFill>
              </a:rPr>
              <a:t>pracovnej komisie </a:t>
            </a:r>
            <a:r>
              <a:rPr lang="sk-SK" sz="2000" dirty="0"/>
              <a:t>zo zástupcov </a:t>
            </a:r>
            <a:r>
              <a:rPr lang="sk-SK" sz="2000" dirty="0">
                <a:solidFill>
                  <a:srgbClr val="009FEE"/>
                </a:solidFill>
              </a:rPr>
              <a:t>radnice</a:t>
            </a:r>
            <a:r>
              <a:rPr lang="sk-SK" sz="2000" dirty="0"/>
              <a:t>, </a:t>
            </a:r>
            <a:r>
              <a:rPr lang="sk-SK" sz="2000" dirty="0">
                <a:solidFill>
                  <a:srgbClr val="009FEE"/>
                </a:solidFill>
              </a:rPr>
              <a:t>opozície</a:t>
            </a:r>
            <a:r>
              <a:rPr lang="sk-SK" sz="2000" dirty="0"/>
              <a:t>, aktívnych </a:t>
            </a:r>
            <a:r>
              <a:rPr lang="sk-SK" sz="2000" dirty="0">
                <a:solidFill>
                  <a:srgbClr val="009FEE"/>
                </a:solidFill>
              </a:rPr>
              <a:t>občanov</a:t>
            </a:r>
            <a:r>
              <a:rPr lang="sk-SK" sz="2000" dirty="0"/>
              <a:t>, členov </a:t>
            </a:r>
            <a:r>
              <a:rPr lang="sk-SK" sz="2000" dirty="0">
                <a:solidFill>
                  <a:srgbClr val="009FEE"/>
                </a:solidFill>
              </a:rPr>
              <a:t>Tlačovej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009FEE"/>
                </a:solidFill>
              </a:rPr>
              <a:t>rady</a:t>
            </a:r>
            <a:r>
              <a:rPr lang="sk-SK" sz="2000" dirty="0"/>
              <a:t> SR</a:t>
            </a:r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Komisia </a:t>
            </a:r>
            <a:r>
              <a:rPr lang="sk-SK" sz="2000" b="1" dirty="0"/>
              <a:t>odporučí zastupiteľstvu </a:t>
            </a:r>
            <a:r>
              <a:rPr lang="sk-SK" sz="2000" dirty="0"/>
              <a:t>ďalší postup ohľadom vydávania miestnych novín</a:t>
            </a:r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endParaRPr lang="sk-SK" sz="1800" dirty="0"/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endParaRPr lang="sk-SK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851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924944"/>
            <a:ext cx="2926080" cy="206349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200" b="1" dirty="0"/>
              <a:t>TRI OTÁZKY PRE KOMISIU</a:t>
            </a:r>
            <a:endParaRPr lang="en-US" sz="2200" b="1" dirty="0"/>
          </a:p>
        </p:txBody>
      </p:sp>
      <p:sp>
        <p:nvSpPr>
          <p:cNvPr id="10" name="Content Placeholder 7"/>
          <p:cNvSpPr>
            <a:spLocks noGrp="1"/>
          </p:cNvSpPr>
          <p:nvPr>
            <p:ph idx="20"/>
          </p:nvPr>
        </p:nvSpPr>
        <p:spPr>
          <a:xfrm>
            <a:off x="540000" y="1484784"/>
            <a:ext cx="8136456" cy="1944216"/>
          </a:xfrm>
        </p:spPr>
        <p:txBody>
          <a:bodyPr/>
          <a:lstStyle/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r>
              <a:rPr lang="sk-SK" sz="1800" dirty="0"/>
              <a:t>1. </a:t>
            </a:r>
            <a:r>
              <a:rPr lang="sk-SK" sz="1800" b="1" dirty="0"/>
              <a:t>Malo by mesto vydávať noviny </a:t>
            </a:r>
            <a:r>
              <a:rPr lang="sk-SK" sz="1800" dirty="0"/>
              <a:t>za daných podmienok aj naďalej, prípadne malo by pristúpiť k zmene vydavateľských podmienok (napríklad zmena formy, nákladu, periodicity, spoplatnenie titulu, atď.)? </a:t>
            </a:r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endParaRPr lang="sk-SK" sz="1800" dirty="0"/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r>
              <a:rPr lang="sk-SK" sz="1800" dirty="0"/>
              <a:t>2. Aké konkrétne </a:t>
            </a:r>
            <a:r>
              <a:rPr lang="sk-SK" sz="1800" b="1" dirty="0"/>
              <a:t>nedostatky, problémy či riziká </a:t>
            </a:r>
            <a:r>
              <a:rPr lang="sk-SK" sz="1800" dirty="0"/>
              <a:t>ste identifikovali pri súčasnej podobe novín?</a:t>
            </a:r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endParaRPr lang="sk-SK" sz="1800" dirty="0"/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endParaRPr lang="sk-SK" sz="1800" dirty="0"/>
          </a:p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endParaRPr lang="sk-SK" sz="1800" dirty="0"/>
          </a:p>
          <a:p>
            <a:endParaRPr lang="en-US" sz="1800" dirty="0"/>
          </a:p>
        </p:txBody>
      </p:sp>
      <p:sp>
        <p:nvSpPr>
          <p:cNvPr id="5" name="Obdĺžnik 4"/>
          <p:cNvSpPr/>
          <p:nvPr/>
        </p:nvSpPr>
        <p:spPr>
          <a:xfrm>
            <a:off x="540000" y="5294483"/>
            <a:ext cx="813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FEE"/>
              </a:buClr>
              <a:buFont typeface="Arial" panose="020B0604020202020204" pitchFamily="34" charset="0"/>
              <a:buChar char="•"/>
            </a:pPr>
            <a:r>
              <a:rPr lang="sk-SK" dirty="0"/>
              <a:t>3. Aké </a:t>
            </a:r>
            <a:r>
              <a:rPr lang="sk-SK" b="1" dirty="0"/>
              <a:t>konkrétne opatrenia </a:t>
            </a:r>
            <a:r>
              <a:rPr lang="sk-SK" dirty="0"/>
              <a:t>navrhujete prijať pre odstránenie identifikovaných nedostatkov a pre zvýšenie užitočnosti novín pre obyvateľov mesta? </a:t>
            </a:r>
          </a:p>
        </p:txBody>
      </p:sp>
    </p:spTree>
    <p:extLst>
      <p:ext uri="{BB962C8B-B14F-4D97-AF65-F5344CB8AC3E}">
        <p14:creationId xmlns:p14="http://schemas.microsoft.com/office/powerpoint/2010/main" val="92955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755576" y="1988840"/>
            <a:ext cx="7841580" cy="3551559"/>
          </a:xfrm>
        </p:spPr>
        <p:txBody>
          <a:bodyPr/>
          <a:lstStyle/>
          <a:p>
            <a:r>
              <a:rPr lang="sk-SK" sz="2200" dirty="0"/>
              <a:t>Z</a:t>
            </a:r>
            <a:r>
              <a:rPr lang="sk-SK" sz="2400" dirty="0"/>
              <a:t>odpovednosť za súčasnú podobu novín</a:t>
            </a:r>
          </a:p>
          <a:p>
            <a:pPr marL="0" indent="0">
              <a:buNone/>
            </a:pPr>
            <a:endParaRPr lang="sk-SK" sz="2400" dirty="0"/>
          </a:p>
          <a:p>
            <a:r>
              <a:rPr lang="sk-SK" sz="2400" dirty="0"/>
              <a:t>Kľúčový nástroj informovania občanov o dianí v Hajdákoch</a:t>
            </a:r>
          </a:p>
          <a:p>
            <a:pPr marL="0" indent="0">
              <a:buNone/>
            </a:pPr>
            <a:endParaRPr lang="sk-SK" sz="2400" dirty="0"/>
          </a:p>
          <a:p>
            <a:r>
              <a:rPr lang="sk-SK" sz="2400" dirty="0"/>
              <a:t>Priestor na reakciu na dezinformačné informácie, resp. interpretácie</a:t>
            </a:r>
          </a:p>
          <a:p>
            <a:endParaRPr lang="sk-SK" sz="2200" dirty="0"/>
          </a:p>
          <a:p>
            <a:endParaRPr lang="sk-SK" sz="22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11475"/>
          <a:stretch/>
        </p:blipFill>
        <p:spPr>
          <a:xfrm>
            <a:off x="3275856" y="4718272"/>
            <a:ext cx="2952328" cy="164425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b="1" dirty="0"/>
              <a:t>Zástupcovia radnice Hajdák</a:t>
            </a: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611560" y="1916832"/>
            <a:ext cx="4680520" cy="4221088"/>
          </a:xfrm>
        </p:spPr>
        <p:txBody>
          <a:bodyPr/>
          <a:lstStyle/>
          <a:p>
            <a:r>
              <a:rPr lang="sk-SK" sz="2400" dirty="0"/>
              <a:t>Hajdácke zvesti – hlásna trúba primátora</a:t>
            </a:r>
          </a:p>
          <a:p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Nezaznieva ich hlas</a:t>
            </a:r>
          </a:p>
          <a:p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Asymetria v informovaní o práci primátora (radnice) a zastupiteľstva</a:t>
            </a:r>
          </a:p>
          <a:p>
            <a:endParaRPr lang="sk-SK" sz="2400" dirty="0"/>
          </a:p>
          <a:p>
            <a:endParaRPr lang="sk-SK" sz="2400" dirty="0"/>
          </a:p>
          <a:p>
            <a:pPr marL="0" indent="0">
              <a:buNone/>
            </a:pPr>
            <a:endParaRPr lang="sk-SK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b="1" dirty="0"/>
              <a:t>Opoziční poslanci</a:t>
            </a:r>
            <a:endParaRPr lang="en-US" sz="28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316" y="2348880"/>
            <a:ext cx="231596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06030"/>
      </p:ext>
    </p:extLst>
  </p:cSld>
  <p:clrMapOvr>
    <a:masterClrMapping/>
  </p:clrMapOvr>
</p:sld>
</file>

<file path=ppt/theme/theme1.xml><?xml version="1.0" encoding="utf-8"?>
<a:theme xmlns:a="http://schemas.openxmlformats.org/drawingml/2006/main" name="ti-presentation-template-2014">
  <a:themeElements>
    <a:clrScheme name="Transparency International">
      <a:dk1>
        <a:sysClr val="windowText" lastClr="000000"/>
      </a:dk1>
      <a:lt1>
        <a:sysClr val="window" lastClr="FFFFFF"/>
      </a:lt1>
      <a:dk2>
        <a:srgbClr val="0B0D11"/>
      </a:dk2>
      <a:lt2>
        <a:srgbClr val="DDDEDD"/>
      </a:lt2>
      <a:accent1>
        <a:srgbClr val="BFBFBF"/>
      </a:accent1>
      <a:accent2>
        <a:srgbClr val="595959"/>
      </a:accent2>
      <a:accent3>
        <a:srgbClr val="4F7689"/>
      </a:accent3>
      <a:accent4>
        <a:srgbClr val="60BCDF"/>
      </a:accent4>
      <a:accent5>
        <a:srgbClr val="009FEE"/>
      </a:accent5>
      <a:accent6>
        <a:srgbClr val="0076B1"/>
      </a:accent6>
      <a:hlink>
        <a:srgbClr val="009FEE"/>
      </a:hlink>
      <a:folHlink>
        <a:srgbClr val="009F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EXALA">
    <a:dk1>
      <a:srgbClr val="002C44"/>
    </a:dk1>
    <a:lt1>
      <a:srgbClr val="FFFFFE"/>
    </a:lt1>
    <a:dk2>
      <a:srgbClr val="002C44"/>
    </a:dk2>
    <a:lt2>
      <a:srgbClr val="DDDEDD"/>
    </a:lt2>
    <a:accent1>
      <a:srgbClr val="141313"/>
    </a:accent1>
    <a:accent2>
      <a:srgbClr val="313231"/>
    </a:accent2>
    <a:accent3>
      <a:srgbClr val="505150"/>
    </a:accent3>
    <a:accent4>
      <a:srgbClr val="6D6E6D"/>
    </a:accent4>
    <a:accent5>
      <a:srgbClr val="8D8E8D"/>
    </a:accent5>
    <a:accent6>
      <a:srgbClr val="B2B3B2"/>
    </a:accent6>
    <a:hlink>
      <a:srgbClr val="29ABE2"/>
    </a:hlink>
    <a:folHlink>
      <a:srgbClr val="002C4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ti-presentation-template-2014.potx</Template>
  <TotalTime>1261</TotalTime>
  <Words>524</Words>
  <Application>Microsoft Office PowerPoint</Application>
  <PresentationFormat>Prezentácia na obrazovke (4:3)</PresentationFormat>
  <Paragraphs>136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Arial Narrow Bold</vt:lpstr>
      <vt:lpstr>Calibri</vt:lpstr>
      <vt:lpstr>Cambria</vt:lpstr>
      <vt:lpstr>Times New Roman</vt:lpstr>
      <vt:lpstr>Wingdings</vt:lpstr>
      <vt:lpstr>ti-presentation-template-2014</vt:lpstr>
      <vt:lpstr>Office Theme</vt:lpstr>
      <vt:lpstr>Komu budú slúžiť radničné noviny v Hajdákoch?</vt:lpstr>
      <vt:lpstr>Case study</vt:lpstr>
      <vt:lpstr>čo nás čaká</vt:lpstr>
      <vt:lpstr>hlasnetruby.transparency.sk</vt:lpstr>
      <vt:lpstr>HAJDÁCKE ZVESTI</vt:lpstr>
      <vt:lpstr>SPOR o podobu HAJDÁCKYCH ZVESTÍ</vt:lpstr>
      <vt:lpstr>TRI OTÁZKY PRE KOMISIU</vt:lpstr>
      <vt:lpstr>Zástupcovia radnice Hajdák</vt:lpstr>
      <vt:lpstr>Opoziční poslanci</vt:lpstr>
      <vt:lpstr>aktívni občania</vt:lpstr>
      <vt:lpstr>Tlačová rada sr</vt:lpstr>
      <vt:lpstr>ROZHODOVANIE</vt:lpstr>
      <vt:lpstr>Navrhnuté opatrenia</vt:lpstr>
      <vt:lpstr>Prezentácia programu PowerPoint</vt:lpstr>
    </vt:vector>
  </TitlesOfParts>
  <Manager/>
  <Company>bruc1e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charlie  brown</dc:creator>
  <cp:keywords/>
  <dc:description/>
  <cp:lastModifiedBy>Michal Pisko (TI SK)</cp:lastModifiedBy>
  <cp:revision>217</cp:revision>
  <dcterms:created xsi:type="dcterms:W3CDTF">2013-10-14T13:11:05Z</dcterms:created>
  <dcterms:modified xsi:type="dcterms:W3CDTF">2017-07-27T10:33:20Z</dcterms:modified>
  <cp:category/>
</cp:coreProperties>
</file>