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3" r:id="rId3"/>
    <p:sldId id="257" r:id="rId4"/>
    <p:sldId id="275" r:id="rId5"/>
    <p:sldId id="289" r:id="rId6"/>
    <p:sldId id="290" r:id="rId7"/>
    <p:sldId id="291" r:id="rId8"/>
    <p:sldId id="285" r:id="rId9"/>
    <p:sldId id="262" r:id="rId10"/>
    <p:sldId id="286" r:id="rId11"/>
    <p:sldId id="258" r:id="rId12"/>
    <p:sldId id="280" r:id="rId13"/>
    <p:sldId id="259" r:id="rId14"/>
    <p:sldId id="281" r:id="rId15"/>
    <p:sldId id="264" r:id="rId16"/>
    <p:sldId id="287" r:id="rId17"/>
    <p:sldId id="261" r:id="rId18"/>
    <p:sldId id="276" r:id="rId19"/>
    <p:sldId id="277" r:id="rId20"/>
    <p:sldId id="260" r:id="rId21"/>
    <p:sldId id="268" r:id="rId22"/>
    <p:sldId id="278" r:id="rId23"/>
    <p:sldId id="269" r:id="rId24"/>
    <p:sldId id="270" r:id="rId25"/>
    <p:sldId id="271" r:id="rId26"/>
    <p:sldId id="284" r:id="rId27"/>
    <p:sldId id="279" r:id="rId28"/>
    <p:sldId id="272" r:id="rId29"/>
    <p:sldId id="282" r:id="rId30"/>
    <p:sldId id="273" r:id="rId31"/>
    <p:sldId id="288" r:id="rId32"/>
    <p:sldId id="274" r:id="rId33"/>
    <p:sldId id="292" r:id="rId3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105AA7-6642-48E1-8963-622839A9B364}" type="datetimeFigureOut">
              <a:rPr lang="sk-SK" smtClean="0"/>
              <a:pPr/>
              <a:t>24.7.2017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3DEC52-4993-4699-A8DC-83AB3BE4987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kontrolor@krupina.sk" TargetMode="External"/><Relationship Id="rId2" Type="http://schemas.openxmlformats.org/officeDocument/2006/relationships/hyperlink" Target="mailto:adrianmacko.88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Účinná kontrola mestských firiem a                    organizácií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Adrián Macko</a:t>
            </a:r>
          </a:p>
          <a:p>
            <a:r>
              <a:rPr lang="sk-SK" dirty="0" smtClean="0"/>
              <a:t>Čierny Balog</a:t>
            </a:r>
          </a:p>
          <a:p>
            <a:r>
              <a:rPr lang="sk-SK" dirty="0" smtClean="0"/>
              <a:t>22. júl 2017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(</a:t>
            </a:r>
            <a:r>
              <a:rPr lang="sk-SK" sz="2000" b="1" dirty="0" smtClean="0"/>
              <a:t>3) Ak tento zákon pripúšťa, </a:t>
            </a:r>
            <a:r>
              <a:rPr lang="sk-SK" sz="2000" b="1" dirty="0" smtClean="0">
                <a:solidFill>
                  <a:srgbClr val="FF0000"/>
                </a:solidFill>
              </a:rPr>
              <a:t>aby spoločnosť založil jediný zakladateľ, spoločenskú zmluvu nahrádza zakladateľská listina. </a:t>
            </a:r>
            <a:r>
              <a:rPr lang="sk-SK" sz="2000" b="1" dirty="0" smtClean="0"/>
              <a:t>Zakladateľská listina musí obsahovať rovnaké podstatné časti ako spoločenská zmluva alebo zakladateľská zmluva. 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problémy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sk-SK" b="1" dirty="0" smtClean="0"/>
          </a:p>
          <a:p>
            <a:pPr>
              <a:buFont typeface="Wingdings" pitchFamily="2" charset="2"/>
              <a:buChar char="Ø"/>
            </a:pPr>
            <a:r>
              <a:rPr lang="sk-SK" sz="8000" b="1" dirty="0" smtClean="0"/>
              <a:t>niektorí primátori si mýlia svoj výkon pôsobnosti valného zhromaždenia, teda zastupovanie mesta  s ich súkromným vlastníctvom spoločnosti</a:t>
            </a:r>
          </a:p>
          <a:p>
            <a:pPr>
              <a:buFont typeface="Wingdings" pitchFamily="2" charset="2"/>
              <a:buChar char="Ø"/>
            </a:pPr>
            <a:endParaRPr lang="sk-SK" sz="8000" b="1" dirty="0"/>
          </a:p>
          <a:p>
            <a:pPr>
              <a:buFont typeface="Wingdings" pitchFamily="2" charset="2"/>
              <a:buChar char="Ø"/>
            </a:pPr>
            <a:r>
              <a:rPr lang="sk-SK" sz="8000" b="1" dirty="0"/>
              <a:t>n</a:t>
            </a:r>
            <a:r>
              <a:rPr lang="sk-SK" sz="8000" b="1" dirty="0" smtClean="0"/>
              <a:t>eakceptujú vôľu zastupiteľstva  prejavenú hlasovaním  o orgánoch spoločnosti</a:t>
            </a:r>
          </a:p>
          <a:p>
            <a:pPr>
              <a:buFont typeface="Wingdings" pitchFamily="2" charset="2"/>
              <a:buChar char="Ø"/>
            </a:pPr>
            <a:endParaRPr lang="sk-SK" sz="8000" b="1" dirty="0"/>
          </a:p>
          <a:p>
            <a:pPr>
              <a:buFont typeface="Wingdings" pitchFamily="2" charset="2"/>
              <a:buChar char="Ø"/>
            </a:pPr>
            <a:r>
              <a:rPr lang="sk-SK" sz="8000" b="1" dirty="0" smtClean="0"/>
              <a:t>primátori zvolia štatutárne a kontrolné orgány len podľa Obchodného zákonníka, z pozície valného zhromaždenia  (bez schvaľujúceho uznesenia </a:t>
            </a:r>
            <a:r>
              <a:rPr lang="sk-SK" sz="8000" b="1" dirty="0" err="1" smtClean="0"/>
              <a:t>MsZ</a:t>
            </a:r>
            <a:r>
              <a:rPr lang="sk-SK" sz="8000" b="1" dirty="0" smtClean="0"/>
              <a:t>) ===  nimi zvolení konatelia sú kontrolovaní  ich dozornými radami ===  takýto nezákonný postup vytvára obrovské korupčné prostredie a predpoklad na  zlé hospodárenie s verejnými zdrojmi </a:t>
            </a:r>
            <a:r>
              <a:rPr lang="sk-SK" sz="8000" b="1" dirty="0" smtClean="0">
                <a:solidFill>
                  <a:srgbClr val="FF0000"/>
                </a:solidFill>
              </a:rPr>
              <a:t>( príklad  )</a:t>
            </a:r>
          </a:p>
          <a:p>
            <a:pPr>
              <a:buFont typeface="Wingdings" pitchFamily="2" charset="2"/>
              <a:buChar char="Ø"/>
            </a:pPr>
            <a:endParaRPr lang="sk-SK" sz="7200" b="1" dirty="0" smtClean="0"/>
          </a:p>
          <a:p>
            <a:pPr>
              <a:buNone/>
            </a:pPr>
            <a:endParaRPr lang="sk-SK" sz="2200" b="1" dirty="0" smtClean="0"/>
          </a:p>
          <a:p>
            <a:pPr>
              <a:buNone/>
            </a:pPr>
            <a:endParaRPr lang="sk-SK" sz="2200" b="1" dirty="0" smtClean="0"/>
          </a:p>
          <a:p>
            <a:pPr>
              <a:buFont typeface="Wingdings" pitchFamily="2" charset="2"/>
              <a:buChar char="Ø"/>
            </a:pPr>
            <a:endParaRPr lang="sk-SK" sz="2200" b="1" dirty="0" smtClean="0"/>
          </a:p>
          <a:p>
            <a:pPr>
              <a:buFont typeface="Wingdings" pitchFamily="2" charset="2"/>
              <a:buChar char="Ø"/>
            </a:pPr>
            <a:endParaRPr lang="sk-SK" sz="1200" b="1" dirty="0"/>
          </a:p>
          <a:p>
            <a:pPr>
              <a:buFont typeface="Wingdings" pitchFamily="2" charset="2"/>
              <a:buChar char="Ø"/>
            </a:pPr>
            <a:endParaRPr lang="sk-SK" sz="12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 smtClean="0"/>
              <a:t>Jozef </a:t>
            </a:r>
            <a:r>
              <a:rPr lang="sk-SK" sz="2800" b="1" dirty="0" err="1" smtClean="0"/>
              <a:t>Tekeli</a:t>
            </a:r>
            <a:r>
              <a:rPr lang="sk-SK" sz="2800" b="1" dirty="0" smtClean="0"/>
              <a:t> – Marian </a:t>
            </a:r>
            <a:r>
              <a:rPr lang="sk-SK" sz="2800" b="1" dirty="0" err="1" smtClean="0"/>
              <a:t>Hoffmann</a:t>
            </a:r>
            <a:r>
              <a:rPr lang="sk-SK" sz="2800" b="1" dirty="0" smtClean="0"/>
              <a:t> – „Zákon o obecnom zriadení  - Komentár“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	</a:t>
            </a:r>
          </a:p>
          <a:p>
            <a:pPr>
              <a:buNone/>
            </a:pPr>
            <a:r>
              <a:rPr lang="sk-SK" b="1" dirty="0" smtClean="0"/>
              <a:t>   </a:t>
            </a:r>
            <a:r>
              <a:rPr lang="sk-SK" b="1" dirty="0" smtClean="0">
                <a:solidFill>
                  <a:srgbClr val="7030A0"/>
                </a:solidFill>
              </a:rPr>
              <a:t>„</a:t>
            </a:r>
            <a:r>
              <a:rPr lang="sk-SK" sz="2400" b="1" dirty="0" smtClean="0">
                <a:solidFill>
                  <a:srgbClr val="7030A0"/>
                </a:solidFill>
              </a:rPr>
              <a:t>Z dôvodu odstránenia nejasností ohľadne toho, ktorý orgán rozhoduje a schvaľuje zástupcov obce do orgánov obchodnej spoločnosti, a to tak štatutárnych orgánov, ako aj kontrolných orgánov  (napr. konateľ a dozorná rada spoločnosti, s ručením obmedzeným), zákon o obecnom zriadení túto kompetenciu výslovne zveril obecnému zastupiteľstvu.“</a:t>
            </a: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</a:rPr>
              <a:t>                                   (som právnik???)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Riešenia pre transparentnosť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čestný  primátor, ktorý dodržiava zákony , rešpektuje kompetencie a vôľu poslancov ako rovnocenného orgánu samosprávy  - problémom je, že uvedené riešenie sa dá aplikovať, len raz za 4 roky (voľby), resp. využitie možnosti  vyhlásenia referenda na odvolanie primátora</a:t>
            </a:r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výberové konania do štatutárnych orgánov spoločností by mali byť verejné = verejné vypočutie</a:t>
            </a:r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výberovú komisia by mala byť zložená zo všetkých poslancov s hlasovacím právom a odborníkov  v danej oblasti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endParaRPr lang="sk-SK" sz="1200" b="1" dirty="0" smtClean="0"/>
          </a:p>
          <a:p>
            <a:pPr>
              <a:buFont typeface="Wingdings" pitchFamily="2" charset="2"/>
              <a:buChar char="q"/>
            </a:pPr>
            <a:endParaRPr lang="sk-SK" sz="1200" b="1" dirty="0" smtClean="0"/>
          </a:p>
          <a:p>
            <a:pPr>
              <a:buFont typeface="Wingdings" pitchFamily="2" charset="2"/>
              <a:buChar char="q"/>
            </a:pPr>
            <a:endParaRPr lang="sk-SK" sz="1200" b="1" dirty="0" smtClean="0"/>
          </a:p>
          <a:p>
            <a:pPr>
              <a:buNone/>
            </a:pPr>
            <a:endParaRPr lang="sk-SK" sz="1200" b="1" dirty="0" smtClean="0"/>
          </a:p>
          <a:p>
            <a:pPr>
              <a:buFont typeface="Wingdings" pitchFamily="2" charset="2"/>
              <a:buChar char="q"/>
            </a:pPr>
            <a:endParaRPr lang="sk-SK" sz="1200" b="1" dirty="0" smtClean="0"/>
          </a:p>
          <a:p>
            <a:pPr>
              <a:buFont typeface="Wingdings" pitchFamily="2" charset="2"/>
              <a:buChar char="q"/>
            </a:pPr>
            <a:endParaRPr lang="sk-SK" sz="1200" b="1" dirty="0" smtClean="0"/>
          </a:p>
          <a:p>
            <a:pPr>
              <a:buFont typeface="Wingdings" pitchFamily="2" charset="2"/>
              <a:buChar char="q"/>
            </a:pPr>
            <a:endParaRPr lang="sk-SK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komisiu by nemal menovať sám primátor a nemal by do nej menovať spriaznených(politicky) ľudí = výber </a:t>
            </a:r>
            <a:r>
              <a:rPr lang="sk-SK" sz="2400" b="1" dirty="0" err="1" smtClean="0"/>
              <a:t>pro</a:t>
            </a:r>
            <a:r>
              <a:rPr lang="sk-SK" sz="2400" b="1" dirty="0" smtClean="0"/>
              <a:t> forma</a:t>
            </a:r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čestný konateľ,  riadne schválený zastupiteľstvom = základ dobrého spravovania verejného majetku</a:t>
            </a:r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nezávislé a  dostatočne odborné  dozorné rady obchodných spoločností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poslanecké prieskumy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nezávislý hlavný kontrolór</a:t>
            </a:r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NKÚ (plán kontrolnej činnosti, -podnety-)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informovanie verejnosti o  zlom hospodárení v spoločnosti resp. o podozreniach na zlé zaobchádzanie so zvereným majetkom</a:t>
            </a:r>
          </a:p>
          <a:p>
            <a:pPr>
              <a:buNone/>
            </a:pPr>
            <a:endParaRPr lang="sk-SK" sz="2400" b="1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v prípade zistení  porušovania  zákonov  primátorom = podnety na prokuratúru === </a:t>
            </a:r>
            <a:r>
              <a:rPr lang="sk-SK" sz="2400" b="1" dirty="0" smtClean="0">
                <a:solidFill>
                  <a:srgbClr val="FF0000"/>
                </a:solidFill>
              </a:rPr>
              <a:t>obrovská dávka trpezlivosti , úsilia a času (príklad od návštevy prokurátora až po tretí opakovaný podnet na GP)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v prípade  zistení závažných porušení zákonov štatutárnym orgánom spoločnosti (napr. konateľ) podanie </a:t>
            </a:r>
            <a:r>
              <a:rPr lang="sk-SK" sz="2400" b="1" dirty="0" smtClean="0">
                <a:solidFill>
                  <a:srgbClr val="FF0000"/>
                </a:solidFill>
              </a:rPr>
              <a:t>trestných oznámení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Orgány spoločnosti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valné zhromaždenie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konatelia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dozorná rada</a:t>
            </a:r>
          </a:p>
          <a:p>
            <a:pPr>
              <a:buNone/>
            </a:pPr>
            <a:endParaRPr lang="sk-SK" sz="1800" b="1" dirty="0" smtClean="0"/>
          </a:p>
          <a:p>
            <a:pPr>
              <a:buNone/>
            </a:pPr>
            <a:endParaRPr lang="sk-SK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najvyšším  orgánom obchodných spoločností  je valné zhromaždenie</a:t>
            </a:r>
          </a:p>
          <a:p>
            <a:pPr>
              <a:buNone/>
            </a:pPr>
            <a:endParaRPr lang="sk-SK" sz="2400" b="1" dirty="0" smtClean="0"/>
          </a:p>
          <a:p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pôsobnosť valného zhromaždenia v 100 % - </a:t>
            </a:r>
            <a:r>
              <a:rPr lang="sk-SK" sz="2400" b="1" dirty="0" err="1" smtClean="0"/>
              <a:t>ných</a:t>
            </a:r>
            <a:r>
              <a:rPr lang="sk-SK" sz="2400" b="1" dirty="0" smtClean="0"/>
              <a:t> mestských firmách = primátor</a:t>
            </a:r>
          </a:p>
          <a:p>
            <a:pPr>
              <a:buNone/>
            </a:pPr>
            <a:endParaRPr lang="sk-SK" sz="2400" b="1" dirty="0" smtClean="0"/>
          </a:p>
          <a:p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prípad, keď mesto nemá 100 % - </a:t>
            </a:r>
            <a:r>
              <a:rPr lang="sk-SK" sz="2400" b="1" dirty="0" err="1" smtClean="0"/>
              <a:t>ný</a:t>
            </a:r>
            <a:r>
              <a:rPr lang="sk-SK" sz="2400" b="1" dirty="0" smtClean="0"/>
              <a:t> podiel v obchodnej spoločnosti = rozdelenie hlasovacích práv</a:t>
            </a:r>
          </a:p>
          <a:p>
            <a:pPr>
              <a:buNone/>
            </a:pPr>
            <a:endParaRPr lang="sk-SK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Konatelia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/>
              <a:t>                                        § 133 </a:t>
            </a:r>
          </a:p>
          <a:p>
            <a:pPr>
              <a:buNone/>
            </a:pPr>
            <a:r>
              <a:rPr lang="sk-SK" sz="2400" b="1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Štatutárnym orgánom spoločnosti je jeden alebo viac konateľov. Ak je konateľov viac, je oprávnený konať v mene spoločnosti každý z   nich samostatne, ak spoločenská  zmluva neurčuje inak. </a:t>
            </a:r>
            <a:endParaRPr lang="sk-SK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Právne predpisy a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k-SK" sz="2400" dirty="0" smtClean="0"/>
              <a:t> Zákon č. 369/1990 Zb. o obecnom zriadení v </a:t>
            </a:r>
            <a:r>
              <a:rPr lang="sk-SK" sz="2400" dirty="0" err="1" smtClean="0"/>
              <a:t>z.n.p</a:t>
            </a:r>
            <a:r>
              <a:rPr lang="sk-SK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Zákon č. 513/1991 Zb. obchodný zákonník v. </a:t>
            </a:r>
            <a:r>
              <a:rPr lang="sk-SK" sz="2400" dirty="0" err="1" smtClean="0"/>
              <a:t>z.n.p</a:t>
            </a:r>
            <a:r>
              <a:rPr lang="sk-SK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Zákon č. 596/2003 </a:t>
            </a:r>
            <a:r>
              <a:rPr lang="sk-SK" sz="2400" dirty="0" err="1" smtClean="0"/>
              <a:t>Z.z</a:t>
            </a:r>
            <a:r>
              <a:rPr lang="sk-SK" sz="2400" dirty="0" smtClean="0"/>
              <a:t>. o štátnej správe v školstve  a školskej samospráve v </a:t>
            </a:r>
            <a:r>
              <a:rPr lang="sk-SK" sz="2400" dirty="0" err="1" smtClean="0"/>
              <a:t>z.n.p</a:t>
            </a:r>
            <a:r>
              <a:rPr lang="sk-SK" sz="24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Zákon č. 523/2004 </a:t>
            </a:r>
            <a:r>
              <a:rPr lang="sk-SK" sz="2400" dirty="0" err="1" smtClean="0"/>
              <a:t>Z.z</a:t>
            </a:r>
            <a:r>
              <a:rPr lang="sk-SK" sz="2400" dirty="0" smtClean="0"/>
              <a:t>. o rozpočtových pravidlách verejnej správy v </a:t>
            </a:r>
            <a:r>
              <a:rPr lang="sk-SK" sz="2400" dirty="0" err="1" smtClean="0"/>
              <a:t>z.n.p</a:t>
            </a:r>
            <a:r>
              <a:rPr lang="sk-SK" sz="2400" dirty="0" smtClean="0"/>
              <a:t>.</a:t>
            </a:r>
          </a:p>
          <a:p>
            <a:pPr>
              <a:buNone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Jozef </a:t>
            </a:r>
            <a:r>
              <a:rPr lang="sk-SK" sz="2400" dirty="0" err="1" smtClean="0"/>
              <a:t>Tekeli</a:t>
            </a:r>
            <a:r>
              <a:rPr lang="sk-SK" sz="2400" dirty="0" smtClean="0"/>
              <a:t> – Marian </a:t>
            </a:r>
            <a:r>
              <a:rPr lang="sk-SK" sz="2400" dirty="0" err="1" smtClean="0"/>
              <a:t>Hoffmann</a:t>
            </a:r>
            <a:r>
              <a:rPr lang="sk-SK" sz="2400" dirty="0" smtClean="0"/>
              <a:t> </a:t>
            </a:r>
          </a:p>
          <a:p>
            <a:pPr>
              <a:buNone/>
            </a:pPr>
            <a:r>
              <a:rPr lang="sk-SK" sz="2400" dirty="0" smtClean="0"/>
              <a:t>    ZÁKON O OBECNOM ZRIADENÍ</a:t>
            </a:r>
          </a:p>
          <a:p>
            <a:pPr>
              <a:buNone/>
            </a:pPr>
            <a:r>
              <a:rPr lang="sk-SK" sz="2400" dirty="0" smtClean="0"/>
              <a:t>                           Komentár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Kontrola podľa Obchodného zákonníka DOZORNÁ  RADA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k-SK" b="1" dirty="0" smtClean="0"/>
              <a:t>                                                                                                </a:t>
            </a:r>
            <a:endParaRPr lang="sk-SK" sz="6400" b="1" dirty="0" smtClean="0"/>
          </a:p>
          <a:p>
            <a:pPr>
              <a:buNone/>
            </a:pPr>
            <a:r>
              <a:rPr lang="sk-SK" sz="64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sz="8000" b="1" dirty="0" smtClean="0"/>
              <a:t>a) dohliada na činnosť konateľov, </a:t>
            </a:r>
          </a:p>
          <a:p>
            <a:pPr>
              <a:buFont typeface="Wingdings" pitchFamily="2" charset="2"/>
              <a:buChar char="Ø"/>
            </a:pPr>
            <a:endParaRPr lang="sk-SK" sz="8000" b="1" dirty="0" smtClean="0"/>
          </a:p>
          <a:p>
            <a:pPr>
              <a:buFont typeface="Wingdings" pitchFamily="2" charset="2"/>
              <a:buChar char="Ø"/>
            </a:pPr>
            <a:r>
              <a:rPr lang="sk-SK" sz="8000" b="1" dirty="0" smtClean="0"/>
              <a:t>b) nahliada do obchodných a účtovných kníh a iných dokladov a kontroluje tam obsiahnuté údaje, </a:t>
            </a:r>
          </a:p>
          <a:p>
            <a:pPr>
              <a:buNone/>
            </a:pPr>
            <a:endParaRPr lang="sk-SK" sz="8000" b="1" dirty="0" smtClean="0"/>
          </a:p>
          <a:p>
            <a:pPr>
              <a:buFont typeface="Wingdings" pitchFamily="2" charset="2"/>
              <a:buChar char="Ø"/>
            </a:pPr>
            <a:r>
              <a:rPr lang="sk-SK" sz="8000" b="1" dirty="0" smtClean="0"/>
              <a:t>c) preskúmava účtovné závierky, ktoré je spoločnosť povinná vyhotovovať podľa osobitného predpisu a návrh na rozdelenie zisku alebo úhradu strát a predkladá svoje vyjadrenie valnému zhromaždeniu, </a:t>
            </a:r>
          </a:p>
          <a:p>
            <a:pPr>
              <a:buNone/>
            </a:pPr>
            <a:r>
              <a:rPr lang="sk-SK" sz="80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sz="8000" b="1" dirty="0" smtClean="0"/>
              <a:t>d) podáva správy valnému zhromaždeniu v lehote určenej spoločenskou zmluvou, inak raz ročne. </a:t>
            </a:r>
          </a:p>
          <a:p>
            <a:pPr>
              <a:buFont typeface="Wingdings" pitchFamily="2" charset="2"/>
              <a:buChar char="Ø"/>
            </a:pPr>
            <a:endParaRPr lang="sk-SK" sz="7200" b="1" dirty="0" smtClean="0"/>
          </a:p>
          <a:p>
            <a:pPr>
              <a:buNone/>
            </a:pPr>
            <a:r>
              <a:rPr lang="sk-SK" sz="5000" dirty="0" smtClean="0"/>
              <a:t> </a:t>
            </a:r>
            <a:endParaRPr lang="sk-SK" sz="5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Najdôležitejšie predpoklady pre výkon funkcie členov dozornej rady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nezávislosť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odbornosť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err="1" smtClean="0"/>
              <a:t>neovplyvniteľnosť</a:t>
            </a:r>
            <a:r>
              <a:rPr lang="sk-SK" sz="2400" b="1" dirty="0" smtClean="0"/>
              <a:t> (valným zhromaždením, konateľom</a:t>
            </a:r>
            <a:r>
              <a:rPr lang="sk-SK" b="1" dirty="0" smtClean="0"/>
              <a:t>)</a:t>
            </a:r>
          </a:p>
          <a:p>
            <a:pPr>
              <a:buNone/>
            </a:pPr>
            <a:endParaRPr lang="sk-SK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Problémy pri ustanovovaní orgánov mestských spoločností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k-SK" sz="2400" b="1" smtClean="0">
                <a:solidFill>
                  <a:srgbClr val="FF0000"/>
                </a:solidFill>
              </a:rPr>
              <a:t>Ustanovovanie </a:t>
            </a:r>
            <a:r>
              <a:rPr lang="sk-SK" sz="2400" b="1" dirty="0" smtClean="0">
                <a:solidFill>
                  <a:srgbClr val="FF0000"/>
                </a:solidFill>
              </a:rPr>
              <a:t>orgánov sa riadi dvoma zákonmi (č. 369/1990 Zb., 513/1991 Zb.)</a:t>
            </a:r>
          </a:p>
          <a:p>
            <a:pPr>
              <a:buNone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Z dôvodu, že sa jedná o mestské firmy Zákon o obecnom zriadení má mať prednosť pred Obchodným zákonníkom = najprv by orgány spoločností mali byť v zastupiteľstve schválené a až následne zvolené valným zhromaždením </a:t>
            </a:r>
            <a:r>
              <a:rPr lang="sk-SK" sz="2400" b="1" dirty="0" smtClean="0">
                <a:solidFill>
                  <a:srgbClr val="FF0000"/>
                </a:solidFill>
              </a:rPr>
              <a:t>= špeciálny režim</a:t>
            </a:r>
          </a:p>
          <a:p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Najväčším problémom je nerešpektovanie schválených zmien podľa zákona o obecnom zriadení primátormi, ktorí vykonávajú pôsobnosť valného zhromaždenia</a:t>
            </a:r>
          </a:p>
          <a:p>
            <a:endParaRPr lang="sk-SK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Kontrola mestských firiem z pohľadu hlavného kontrolóra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k-SK" b="1" dirty="0" smtClean="0"/>
              <a:t>                    Rozsah kontrolnej činnosti 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 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  Kontrolnej činnosti podľa tohto zákona podliehajú:</a:t>
            </a:r>
          </a:p>
          <a:p>
            <a:pPr>
              <a:buNone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r>
              <a:rPr lang="sk-SK" dirty="0" smtClean="0"/>
              <a:t>c</a:t>
            </a:r>
            <a:r>
              <a:rPr lang="sk-SK" sz="2600" b="1" dirty="0" smtClean="0"/>
              <a:t>) právnické osoby, v ktorých má obec majetkovú účasť, a iné osoby, ktoré nakladajú s majetkom obce alebo ktorým bol majetok obce prenechaný na užívanie, </a:t>
            </a:r>
            <a:r>
              <a:rPr lang="sk-SK" sz="2600" b="1" dirty="0" smtClean="0">
                <a:solidFill>
                  <a:srgbClr val="FF0000"/>
                </a:solidFill>
              </a:rPr>
              <a:t>a to v rozsahu dotýkajúcom sa tohto majetku, </a:t>
            </a:r>
          </a:p>
          <a:p>
            <a:pPr>
              <a:buNone/>
            </a:pPr>
            <a:r>
              <a:rPr lang="sk-SK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Problémy pri kontrole hlavným kontrolórom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neochota zo strany  konateľov spolupracovať pri výkone kontroly s hlavným kontrolórom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obštrukčné konanie  zo strany konateľov pri odovzdávaní vyžiadanej dokumentácie, s odôvodnením, že kontrolór ,môže kontrolovať len v rozsahu dotýkajúcom  sa majetku mesta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zastrašovanie kontrolórov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nerešpektovanie kontrolných zistení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endParaRPr lang="sk-SK" sz="1800" b="1" dirty="0" smtClean="0"/>
          </a:p>
          <a:p>
            <a:pPr>
              <a:buFont typeface="Wingdings" pitchFamily="2" charset="2"/>
              <a:buChar char="Ø"/>
            </a:pPr>
            <a:endParaRPr lang="sk-SK" sz="1200" b="1" dirty="0" smtClean="0"/>
          </a:p>
          <a:p>
            <a:pPr>
              <a:buFont typeface="Wingdings" pitchFamily="2" charset="2"/>
              <a:buChar char="Ø"/>
            </a:pPr>
            <a:endParaRPr lang="sk-SK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Odporúčania  kontrolórom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k-SK" sz="2400" dirty="0" smtClean="0"/>
              <a:t>     </a:t>
            </a:r>
            <a:r>
              <a:rPr lang="sk-SK" sz="3400" b="1" dirty="0" smtClean="0"/>
              <a:t>Otázky hlavného kontrolóra konateľovi v prípade obštrukčného konania</a:t>
            </a:r>
          </a:p>
          <a:p>
            <a:pPr>
              <a:buNone/>
            </a:pPr>
            <a:endParaRPr lang="sk-SK" sz="3400" b="1" dirty="0" smtClean="0"/>
          </a:p>
          <a:p>
            <a:pPr>
              <a:buNone/>
            </a:pPr>
            <a:endParaRPr lang="sk-SK" sz="3400" b="1" dirty="0" smtClean="0"/>
          </a:p>
          <a:p>
            <a:pPr>
              <a:buFont typeface="Wingdings" pitchFamily="2" charset="2"/>
              <a:buChar char="Ø"/>
            </a:pPr>
            <a:r>
              <a:rPr lang="sk-SK" sz="4400" b="1" dirty="0" smtClean="0"/>
              <a:t>kto založil spoločnosť ????? ---- MESTO!!!!!</a:t>
            </a:r>
          </a:p>
          <a:p>
            <a:pPr>
              <a:buNone/>
            </a:pPr>
            <a:endParaRPr lang="sk-SK" sz="4400" b="1" dirty="0" smtClean="0"/>
          </a:p>
          <a:p>
            <a:pPr>
              <a:buFont typeface="Wingdings" pitchFamily="2" charset="2"/>
              <a:buChar char="Ø"/>
            </a:pPr>
            <a:r>
              <a:rPr lang="sk-SK" sz="4400" b="1" dirty="0" smtClean="0"/>
              <a:t>čí majetok spoločnosť spravuje????? ----- mestský !!!!!</a:t>
            </a:r>
          </a:p>
          <a:p>
            <a:pPr>
              <a:buNone/>
            </a:pPr>
            <a:endParaRPr lang="sk-SK" sz="4400" b="1" dirty="0" smtClean="0"/>
          </a:p>
          <a:p>
            <a:pPr>
              <a:buFont typeface="Wingdings" pitchFamily="2" charset="2"/>
              <a:buChar char="Ø"/>
            </a:pPr>
            <a:r>
              <a:rPr lang="sk-SK" sz="4400" b="1" dirty="0" smtClean="0"/>
              <a:t>kto môže spoločnosť zrušiť ????? ------ poslanci hlasovaním!!!!!</a:t>
            </a:r>
          </a:p>
          <a:p>
            <a:pPr>
              <a:buNone/>
            </a:pPr>
            <a:endParaRPr lang="sk-SK" sz="4400" b="1" dirty="0" smtClean="0"/>
          </a:p>
          <a:p>
            <a:pPr>
              <a:buFont typeface="Wingdings" pitchFamily="2" charset="2"/>
              <a:buChar char="Ø"/>
            </a:pPr>
            <a:r>
              <a:rPr lang="sk-SK" sz="4400" b="1" dirty="0" smtClean="0"/>
              <a:t>posledná otázka  = ešte stále trváte na tom, že existuje v tejto spoločnosti niečo, čo nemôžem kontrolovať????? </a:t>
            </a:r>
          </a:p>
          <a:p>
            <a:pPr>
              <a:buFont typeface="Wingdings" pitchFamily="2" charset="2"/>
              <a:buChar char="Ø"/>
            </a:pPr>
            <a:endParaRPr lang="sk-SK" sz="3400" b="1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  <a:p>
            <a:pPr>
              <a:buFont typeface="Wingdings" pitchFamily="2" charset="2"/>
              <a:buChar char="Ø"/>
            </a:pPr>
            <a:endParaRPr lang="sk-SK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!!!</a:t>
            </a:r>
            <a:r>
              <a:rPr lang="sk-SK" b="1" dirty="0" smtClean="0"/>
              <a:t> </a:t>
            </a:r>
            <a:r>
              <a:rPr lang="sk-SK" sz="2400" b="1" dirty="0" smtClean="0"/>
              <a:t>Uvedený postup kontrolóra je možné uplatniť len pri spoločnostiach so 100 % -</a:t>
            </a:r>
            <a:r>
              <a:rPr lang="sk-SK" sz="2400" b="1" dirty="0" err="1" smtClean="0"/>
              <a:t>nou</a:t>
            </a:r>
            <a:r>
              <a:rPr lang="sk-SK" sz="2400" b="1" dirty="0" smtClean="0"/>
              <a:t> účasťou mesta</a:t>
            </a:r>
            <a:r>
              <a:rPr lang="sk-SK" sz="2400" b="1" dirty="0" smtClean="0">
                <a:solidFill>
                  <a:srgbClr val="FF0000"/>
                </a:solidFill>
              </a:rPr>
              <a:t>!!!</a:t>
            </a:r>
            <a:endParaRPr lang="sk-SK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Vytrvalosť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sk-SK" sz="2000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najväčšou devízou pri kontrole v spoločnosti v ktorej je niečo </a:t>
            </a:r>
            <a:r>
              <a:rPr lang="sk-SK" sz="2400" b="1" dirty="0" smtClean="0">
                <a:solidFill>
                  <a:srgbClr val="FF0000"/>
                </a:solidFill>
              </a:rPr>
              <a:t>„tajné“,  </a:t>
            </a:r>
            <a:r>
              <a:rPr lang="sk-SK" sz="2400" b="1" dirty="0" smtClean="0"/>
              <a:t>je vytrvalosť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/>
              <a:t>v prípade, že konateľ nespolupracuje, prípadne neodovzdá vyžiadanú dokumentáciu, je aj takéto neodovzdanie a zatajovanie informácií kontrolným zistením 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/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FF0000"/>
                </a:solidFill>
              </a:rPr>
              <a:t>UPOZORNENIE !!!!!</a:t>
            </a:r>
          </a:p>
          <a:p>
            <a:pPr>
              <a:buFont typeface="Wingdings" pitchFamily="2" charset="2"/>
              <a:buChar char="Ø"/>
            </a:pPr>
            <a:endParaRPr lang="sk-SK" sz="24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FF0000"/>
                </a:solidFill>
              </a:rPr>
              <a:t>celá komunikácia so spoločnosťou musí mať písomnú formu = kontrolór chráni aj sám seba (príklad skúsenosť</a:t>
            </a:r>
            <a:r>
              <a:rPr lang="sk-SK" sz="2400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Poslanecký prieskum a odporúčania pri jeho realizácii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sz="1200" b="1" dirty="0" smtClean="0"/>
          </a:p>
          <a:p>
            <a:endParaRPr lang="sk-SK" sz="12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odhlasovanie prieskumu v </a:t>
            </a:r>
            <a:r>
              <a:rPr lang="sk-SK" sz="2600" b="1" dirty="0" err="1" smtClean="0"/>
              <a:t>MsZ</a:t>
            </a:r>
            <a:r>
              <a:rPr lang="sk-SK" sz="2600" b="1" dirty="0" smtClean="0"/>
              <a:t> s určením termínu jeho konania</a:t>
            </a:r>
          </a:p>
          <a:p>
            <a:pPr>
              <a:buFont typeface="Wingdings" pitchFamily="2" charset="2"/>
              <a:buChar char="Ø"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oznámenie konania poslaneckého prieskumu konateľovi spoločnosti v dostatočnom predstihu</a:t>
            </a:r>
          </a:p>
          <a:p>
            <a:pPr>
              <a:buFont typeface="Wingdings" pitchFamily="2" charset="2"/>
              <a:buChar char="Ø"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dôkladná príprava  s  určením zamerania (cieľa) prieskumu</a:t>
            </a:r>
          </a:p>
          <a:p>
            <a:pPr>
              <a:buFont typeface="Wingdings" pitchFamily="2" charset="2"/>
              <a:buChar char="Ø"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v prípade potreby prizvanie </a:t>
            </a:r>
            <a:r>
              <a:rPr lang="sk-SK" sz="2600" b="1" dirty="0" smtClean="0"/>
              <a:t>odborníkov  </a:t>
            </a:r>
            <a:r>
              <a:rPr lang="sk-SK" sz="2600" b="1" dirty="0" smtClean="0"/>
              <a:t>v danej oblasti</a:t>
            </a:r>
          </a:p>
          <a:p>
            <a:endParaRPr lang="sk-SK" sz="1200" b="1" dirty="0" smtClean="0"/>
          </a:p>
          <a:p>
            <a:endParaRPr lang="sk-SK" sz="12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75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odborníkom a konateľovi dať podpísať dohodu o zachovaní mlčanlivosti, napr. v otázkach, ktoré by sa mohli týkať obchodného tajomstva</a:t>
            </a:r>
          </a:p>
          <a:p>
            <a:pPr>
              <a:buFont typeface="Wingdings" pitchFamily="2" charset="2"/>
              <a:buChar char="Ø"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vyžiadanie si dokumentácie – ideálne v písomnej forme</a:t>
            </a:r>
          </a:p>
          <a:p>
            <a:pPr>
              <a:buFont typeface="Wingdings" pitchFamily="2" charset="2"/>
              <a:buChar char="Ø"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vyhodnotenie poslaneckého prieskumu v písomnej forme</a:t>
            </a:r>
          </a:p>
          <a:p>
            <a:pPr>
              <a:buFont typeface="Wingdings" pitchFamily="2" charset="2"/>
              <a:buChar char="Ø"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podanie správy o výsledku prieskumu valnému zhromaždeniu spoločne s návrhmi na riešenie</a:t>
            </a:r>
          </a:p>
          <a:p>
            <a:pPr>
              <a:buNone/>
            </a:pPr>
            <a:endParaRPr lang="sk-SK" sz="2600" b="1" dirty="0" smtClean="0"/>
          </a:p>
          <a:p>
            <a:pPr>
              <a:buFont typeface="Wingdings" pitchFamily="2" charset="2"/>
              <a:buChar char="Ø"/>
            </a:pPr>
            <a:r>
              <a:rPr lang="sk-SK" sz="2600" b="1" dirty="0" smtClean="0"/>
              <a:t>informovanie verejnosti o výsledku prieskumu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Založenie spoločnosti z pohľadu Zákona o obecnom zriadení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sz="1300" b="1" dirty="0"/>
              <a:t> </a:t>
            </a:r>
            <a:r>
              <a:rPr lang="sk-SK" sz="1300" b="1" dirty="0" smtClean="0"/>
              <a:t>       </a:t>
            </a:r>
            <a:endParaRPr lang="sk-SK" sz="1800" b="1" dirty="0" smtClean="0"/>
          </a:p>
          <a:p>
            <a:pPr>
              <a:buNone/>
            </a:pPr>
            <a:r>
              <a:rPr lang="sk-SK" sz="2400" b="1" dirty="0" smtClean="0"/>
              <a:t>                                            </a:t>
            </a:r>
            <a:r>
              <a:rPr lang="sk-SK" sz="2400" dirty="0" smtClean="0"/>
              <a:t>§11 ods. 4 </a:t>
            </a:r>
            <a:r>
              <a:rPr lang="sk-SK" sz="2400" dirty="0" err="1" smtClean="0"/>
              <a:t>písm.l</a:t>
            </a:r>
            <a:r>
              <a:rPr lang="sk-SK" sz="2400" dirty="0" smtClean="0"/>
              <a:t>)</a:t>
            </a:r>
            <a:endParaRPr lang="sk-SK" sz="2400" b="1" dirty="0" smtClean="0"/>
          </a:p>
          <a:p>
            <a:pPr>
              <a:buNone/>
            </a:pPr>
            <a:r>
              <a:rPr lang="sk-SK" sz="2400" b="1" dirty="0" smtClean="0"/>
              <a:t>                             </a:t>
            </a:r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 Obecné </a:t>
            </a:r>
            <a:r>
              <a:rPr lang="sk-SK" sz="2400" b="1" dirty="0"/>
              <a:t>zastupiteľstvo rozhoduje o základných </a:t>
            </a:r>
            <a:r>
              <a:rPr lang="sk-SK" sz="2400" b="1" dirty="0" smtClean="0"/>
              <a:t>  otázkach </a:t>
            </a:r>
            <a:r>
              <a:rPr lang="sk-SK" sz="2400" b="1" dirty="0"/>
              <a:t>života obce, najmä je mu vyhradené </a:t>
            </a:r>
            <a:r>
              <a:rPr lang="sk-SK" sz="2400" b="1" dirty="0" smtClean="0"/>
              <a:t> </a:t>
            </a:r>
          </a:p>
          <a:p>
            <a:pPr>
              <a:buNone/>
            </a:pPr>
            <a:endParaRPr lang="sk-SK" sz="2400" b="1" dirty="0"/>
          </a:p>
          <a:p>
            <a:pPr>
              <a:buNone/>
            </a:pPr>
            <a:r>
              <a:rPr lang="sk-SK" sz="2400" dirty="0" smtClean="0"/>
              <a:t>     l)  </a:t>
            </a:r>
            <a:r>
              <a:rPr lang="sk-SK" sz="2400" dirty="0"/>
              <a:t>zriaďovať, zrušovať a kontrolovať rozpočtové a príspevkové organizácie obce a na návrh starostu vymenúvať a odvolávať </a:t>
            </a:r>
            <a:r>
              <a:rPr lang="sk-SK" sz="2400" dirty="0" smtClean="0"/>
              <a:t>ich vedúcich </a:t>
            </a:r>
            <a:r>
              <a:rPr lang="sk-SK" sz="2400" dirty="0"/>
              <a:t>(riaditeľov), </a:t>
            </a:r>
            <a:r>
              <a:rPr lang="sk-SK" sz="2400" b="1" dirty="0"/>
              <a:t>zakladať a zrušovať obchodné spoločnosti a iné právnické osoby a schvaľovať zástupcov obce do ich štatutárnych a kontrolných orgánov, ako aj schvaľovať majetkovú účasť obce v právnickej </a:t>
            </a:r>
            <a:r>
              <a:rPr lang="sk-SK" sz="2400" b="1" dirty="0" smtClean="0"/>
              <a:t>osobe – </a:t>
            </a:r>
            <a:r>
              <a:rPr lang="sk-SK" sz="2400" b="1" dirty="0" smtClean="0">
                <a:solidFill>
                  <a:srgbClr val="FF0000"/>
                </a:solidFill>
              </a:rPr>
              <a:t>najdôležitejšia je čiarka</a:t>
            </a:r>
          </a:p>
          <a:p>
            <a:pPr>
              <a:buNone/>
            </a:pPr>
            <a:endParaRPr lang="sk-SK" sz="2400" b="1" dirty="0" smtClean="0"/>
          </a:p>
          <a:p>
            <a:pPr>
              <a:buNone/>
            </a:pPr>
            <a:endParaRPr lang="sk-SK" sz="1300" b="1" dirty="0"/>
          </a:p>
          <a:p>
            <a:endParaRPr lang="sk-SK" sz="1500" b="1" dirty="0" smtClean="0">
              <a:solidFill>
                <a:srgbClr val="FF0000"/>
              </a:solidFill>
            </a:endParaRPr>
          </a:p>
          <a:p>
            <a:endParaRPr lang="sk-SK" sz="1200" b="1" dirty="0"/>
          </a:p>
          <a:p>
            <a:pPr>
              <a:buNone/>
            </a:pPr>
            <a:endParaRPr lang="sk-SK" sz="1200" dirty="0" smtClean="0"/>
          </a:p>
          <a:p>
            <a:pPr>
              <a:buNone/>
            </a:pPr>
            <a:endParaRPr lang="sk-SK" sz="1200" dirty="0" smtClean="0"/>
          </a:p>
          <a:p>
            <a:pPr>
              <a:buNone/>
            </a:pPr>
            <a:endParaRPr lang="sk-SK" sz="1200" dirty="0"/>
          </a:p>
          <a:p>
            <a:pPr>
              <a:buNone/>
            </a:pPr>
            <a:endParaRPr lang="sk-SK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Najdôležitejšie odporúčanie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q"/>
            </a:pPr>
            <a:endParaRPr lang="sk-SK" sz="5100" dirty="0" smtClean="0"/>
          </a:p>
          <a:p>
            <a:pPr>
              <a:buFont typeface="Wingdings" pitchFamily="2" charset="2"/>
              <a:buChar char="q"/>
            </a:pPr>
            <a:r>
              <a:rPr lang="sk-SK" sz="6400" b="1" dirty="0" smtClean="0"/>
              <a:t>v prípade, že v samospráve všetko funguje, primátor rešpektuje zákony, nesiaha na kompetencie poslancov konatelia zveľaďujú zverený majetok, tak je všetko v poriadku a samospráva napreduje – v tomto prípade sa nemusí míňať energia na komunikáciu s prokuratúrou, políciou a na súdne spory</a:t>
            </a:r>
          </a:p>
          <a:p>
            <a:pPr>
              <a:buNone/>
            </a:pPr>
            <a:endParaRPr lang="sk-SK" sz="6400" b="1" dirty="0" smtClean="0"/>
          </a:p>
          <a:p>
            <a:pPr>
              <a:buFont typeface="Wingdings" pitchFamily="2" charset="2"/>
              <a:buChar char="q"/>
            </a:pPr>
            <a:r>
              <a:rPr lang="sk-SK" sz="6400" b="1" dirty="0" smtClean="0"/>
              <a:t>v opačnom prípade je  všetko vyššie spomenuté  nevyhnutné - najdôležitejšia je verejná kontrola, čo je potrebné zabezpečiť cez dôsledné informovanie verejnosti prostredníctvom poslancov, kontrolórov, občianskych aktivistov, občianskych združení cez všetky dostupné komunikačné kanály</a:t>
            </a:r>
          </a:p>
          <a:p>
            <a:pPr>
              <a:buFont typeface="Wingdings" pitchFamily="2" charset="2"/>
              <a:buChar char="q"/>
            </a:pPr>
            <a:endParaRPr lang="sk-SK" sz="6400" b="1" dirty="0" smtClean="0"/>
          </a:p>
          <a:p>
            <a:pPr>
              <a:buNone/>
            </a:pPr>
            <a:endParaRPr lang="sk-SK" sz="6400" dirty="0" smtClean="0"/>
          </a:p>
        </p:txBody>
      </p:sp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sk-SK" sz="2400" b="1" dirty="0" smtClean="0"/>
          </a:p>
          <a:p>
            <a:pPr>
              <a:buFont typeface="Wingdings" pitchFamily="2" charset="2"/>
              <a:buChar char="q"/>
            </a:pPr>
            <a:r>
              <a:rPr lang="sk-SK" sz="2400" b="1" dirty="0" smtClean="0"/>
              <a:t>neinformovaná, resp. len jednostranne   informovaná verejnosť (zo strany starostov a primátorov), zväčša pozitívnymi informáciami zmenu nepotrebuje</a:t>
            </a:r>
          </a:p>
          <a:p>
            <a:pPr>
              <a:buNone/>
            </a:pPr>
            <a:r>
              <a:rPr lang="sk-SK" sz="2400" b="1" dirty="0" smtClean="0"/>
              <a:t>                              </a:t>
            </a:r>
          </a:p>
          <a:p>
            <a:pPr>
              <a:buNone/>
            </a:pPr>
            <a:r>
              <a:rPr lang="sk-SK" sz="2400" b="1" dirty="0" smtClean="0">
                <a:solidFill>
                  <a:srgbClr val="FF0000"/>
                </a:solidFill>
              </a:rPr>
              <a:t>    </a:t>
            </a:r>
            <a:r>
              <a:rPr lang="sk-SK" sz="2000" b="1" dirty="0" smtClean="0">
                <a:solidFill>
                  <a:srgbClr val="FF0000"/>
                </a:solidFill>
              </a:rPr>
              <a:t>ZMENA K TRANSPARENTNOSTI   =  OBROVSKÉ ÚSILIE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Kontakty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Tel:       0903 252086</a:t>
            </a:r>
          </a:p>
          <a:p>
            <a:pPr>
              <a:buNone/>
            </a:pPr>
            <a:r>
              <a:rPr lang="sk-SK" dirty="0" smtClean="0"/>
              <a:t>Mail:     </a:t>
            </a:r>
            <a:r>
              <a:rPr lang="sk-SK" dirty="0" smtClean="0">
                <a:solidFill>
                  <a:srgbClr val="FF0000"/>
                </a:solidFill>
                <a:hlinkClick r:id="rId2"/>
              </a:rPr>
              <a:t>adrianmacko.88@gmail.com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rgbClr val="FF0000"/>
                </a:solidFill>
              </a:rPr>
              <a:t>              </a:t>
            </a:r>
            <a:r>
              <a:rPr lang="sk-SK" dirty="0" err="1" smtClean="0">
                <a:solidFill>
                  <a:srgbClr val="FF0000"/>
                </a:solidFill>
                <a:hlinkClick r:id="rId3"/>
              </a:rPr>
              <a:t>kontrolor@krupina.sk</a:t>
            </a: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Rozdiel medzi založenými a zriadenými 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sk-SK" b="1" dirty="0" smtClean="0"/>
          </a:p>
          <a:p>
            <a:endParaRPr lang="sk-SK" b="1" dirty="0" smtClean="0"/>
          </a:p>
          <a:p>
            <a:pPr>
              <a:buFont typeface="Wingdings" pitchFamily="2" charset="2"/>
              <a:buChar char="Ø"/>
            </a:pPr>
            <a:r>
              <a:rPr lang="sk-SK" sz="5100" b="1" dirty="0" smtClean="0"/>
              <a:t>zriadené = rozpočtové a príspevkové (školy, škôlky, KC)</a:t>
            </a:r>
          </a:p>
          <a:p>
            <a:pPr>
              <a:buNone/>
            </a:pPr>
            <a:r>
              <a:rPr lang="sk-SK" sz="5100" b="1" dirty="0" smtClean="0"/>
              <a:t>    štatutárny orgán = riaditeľ  </a:t>
            </a:r>
          </a:p>
          <a:p>
            <a:pPr>
              <a:buNone/>
            </a:pPr>
            <a:r>
              <a:rPr lang="sk-SK" sz="5100" b="1" dirty="0" smtClean="0"/>
              <a:t>    menovanie na návrh starostu</a:t>
            </a:r>
          </a:p>
          <a:p>
            <a:pPr>
              <a:buNone/>
            </a:pPr>
            <a:endParaRPr lang="sk-SK" sz="5100" b="1" dirty="0" smtClean="0"/>
          </a:p>
          <a:p>
            <a:pPr>
              <a:buFont typeface="Wingdings" pitchFamily="2" charset="2"/>
              <a:buChar char="Ø"/>
            </a:pPr>
            <a:r>
              <a:rPr lang="sk-SK" sz="5100" b="1" dirty="0" smtClean="0"/>
              <a:t>založené = obchodné spoločnosti (</a:t>
            </a:r>
            <a:r>
              <a:rPr lang="sk-SK" sz="5100" b="1" dirty="0" err="1" smtClean="0"/>
              <a:t>as</a:t>
            </a:r>
            <a:r>
              <a:rPr lang="sk-SK" sz="5100" b="1" dirty="0" smtClean="0"/>
              <a:t>., s.r.o.), </a:t>
            </a:r>
          </a:p>
          <a:p>
            <a:pPr>
              <a:buNone/>
            </a:pPr>
            <a:r>
              <a:rPr lang="sk-SK" sz="5100" b="1" dirty="0" smtClean="0"/>
              <a:t>    štatutárny orgán </a:t>
            </a:r>
            <a:r>
              <a:rPr lang="sk-SK" sz="5100" b="1" dirty="0" err="1" smtClean="0"/>
              <a:t>as</a:t>
            </a:r>
            <a:r>
              <a:rPr lang="sk-SK" sz="5100" b="1" dirty="0" smtClean="0"/>
              <a:t>.   = predstavenstvo</a:t>
            </a:r>
          </a:p>
          <a:p>
            <a:pPr>
              <a:buNone/>
            </a:pPr>
            <a:r>
              <a:rPr lang="sk-SK" sz="5100" b="1" dirty="0" smtClean="0"/>
              <a:t>    štatutárny orgán </a:t>
            </a:r>
            <a:r>
              <a:rPr lang="sk-SK" sz="5100" b="1" dirty="0" err="1" smtClean="0"/>
              <a:t>s.r.o</a:t>
            </a:r>
            <a:r>
              <a:rPr lang="sk-SK" sz="5100" b="1" dirty="0" smtClean="0"/>
              <a:t> = konateľ</a:t>
            </a:r>
          </a:p>
          <a:p>
            <a:pPr>
              <a:buNone/>
            </a:pPr>
            <a:r>
              <a:rPr lang="sk-SK" sz="5100" b="1" dirty="0" smtClean="0"/>
              <a:t>    konatelia sú schvaľovaní v </a:t>
            </a:r>
            <a:r>
              <a:rPr lang="sk-SK" sz="5100" b="1" dirty="0" err="1" smtClean="0"/>
              <a:t>MsZ</a:t>
            </a:r>
            <a:r>
              <a:rPr lang="sk-SK" sz="5100" b="1" dirty="0" smtClean="0"/>
              <a:t>  - </a:t>
            </a:r>
            <a:r>
              <a:rPr lang="sk-SK" sz="5100" b="1" dirty="0" smtClean="0">
                <a:solidFill>
                  <a:srgbClr val="FF0000"/>
                </a:solidFill>
              </a:rPr>
              <a:t>návrh starostu   nie je potrebný </a:t>
            </a:r>
          </a:p>
          <a:p>
            <a:endParaRPr lang="sk-SK" sz="2400" b="1" dirty="0" smtClean="0"/>
          </a:p>
          <a:p>
            <a:pPr>
              <a:buNone/>
            </a:pPr>
            <a:r>
              <a:rPr lang="sk-SK" sz="2400" b="1" dirty="0" smtClean="0"/>
              <a:t>          </a:t>
            </a:r>
          </a:p>
          <a:p>
            <a:pPr>
              <a:buNone/>
            </a:pPr>
            <a:r>
              <a:rPr lang="sk-SK" sz="3200" b="1" dirty="0" smtClean="0">
                <a:solidFill>
                  <a:srgbClr val="FF0000"/>
                </a:solidFill>
              </a:rPr>
              <a:t>  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Rozpočtové a príspevkové organizácie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sk-SK" sz="2400" dirty="0" smtClean="0"/>
              <a:t> RO – príjmami a výdavkami napojená priamo na rozpočet zriaďovateľa (školy, škôlky )</a:t>
            </a:r>
          </a:p>
          <a:p>
            <a:pPr>
              <a:buFont typeface="Wingdings" pitchFamily="2" charset="2"/>
              <a:buChar char="q"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PO – menej ako 50% nákladov je pokrytých tržbami (KC), na rozpočet obce je zapojená príspevkom</a:t>
            </a:r>
          </a:p>
          <a:p>
            <a:pPr>
              <a:buFont typeface="Wingdings" pitchFamily="2" charset="2"/>
              <a:buChar char="q"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Oddelenie(odbor)  na úseku školstva zabezpečuje prenesený výkon štátnej správy</a:t>
            </a:r>
          </a:p>
          <a:p>
            <a:pPr>
              <a:buNone/>
            </a:pPr>
            <a:endParaRPr lang="sk-SK" sz="2400" dirty="0" smtClean="0"/>
          </a:p>
          <a:p>
            <a:pPr>
              <a:buFont typeface="Wingdings" pitchFamily="2" charset="2"/>
              <a:buChar char="q"/>
            </a:pPr>
            <a:r>
              <a:rPr lang="sk-SK" sz="2400" dirty="0" smtClean="0"/>
              <a:t> V obci, ktorá takéto oddelenie nemá zabezpečuje tento výkon obecný úrad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Kontrola rozpočtových a príspevkových organizácií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k-SK" sz="2400" dirty="0" smtClean="0"/>
              <a:t> obec a mesto – všetky prostriedky sú zapájané do rozpočtov RO a PO cez rozpočet zriaďovateľa</a:t>
            </a:r>
          </a:p>
          <a:p>
            <a:pPr>
              <a:buNone/>
            </a:pPr>
            <a:endParaRPr lang="sk-SK" sz="2400" dirty="0" smtClean="0"/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 mesto kontroluje a koordinuje činnosť a čerpanie finančných prostriedkov RO prostredníctvom oddelenia</a:t>
            </a:r>
          </a:p>
          <a:p>
            <a:pPr>
              <a:buNone/>
            </a:pPr>
            <a:endParaRPr lang="sk-SK" sz="2400" dirty="0" smtClean="0"/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obec  - prostredníctvom obecného úradu</a:t>
            </a:r>
          </a:p>
          <a:p>
            <a:pPr>
              <a:buFont typeface="Wingdings" pitchFamily="2" charset="2"/>
              <a:buChar char="Ø"/>
            </a:pPr>
            <a:endParaRPr lang="sk-SK" sz="2400" dirty="0" smtClean="0"/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štátna školská inšpekcia – úroveň výchovnovzdelávacieho procesu, </a:t>
            </a:r>
            <a:r>
              <a:rPr lang="sk-SK" sz="2400" dirty="0" err="1" smtClean="0"/>
              <a:t>materiálnotechnické</a:t>
            </a:r>
            <a:r>
              <a:rPr lang="sk-SK" sz="2400" dirty="0" smtClean="0"/>
              <a:t> zabezpečenie  atď.</a:t>
            </a:r>
          </a:p>
          <a:p>
            <a:pPr>
              <a:buFont typeface="Wingdings" pitchFamily="2" charset="2"/>
              <a:buChar char="Ø"/>
            </a:pP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dirty="0" smtClean="0"/>
              <a:t> poslanci OZ a </a:t>
            </a:r>
            <a:r>
              <a:rPr lang="sk-SK" sz="2400" dirty="0" err="1" smtClean="0"/>
              <a:t>MsZ</a:t>
            </a:r>
            <a:r>
              <a:rPr lang="sk-SK" sz="2400" dirty="0" smtClean="0"/>
              <a:t> – majú právo požadovať od riaditeľov vysvetlenia, týkajúce sa činnosti</a:t>
            </a:r>
          </a:p>
          <a:p>
            <a:pPr>
              <a:buFont typeface="Wingdings" pitchFamily="2" charset="2"/>
              <a:buChar char="Ø"/>
            </a:pPr>
            <a:endParaRPr lang="sk-SK" sz="2400" dirty="0" smtClean="0"/>
          </a:p>
          <a:p>
            <a:pPr>
              <a:buFont typeface="Wingdings" pitchFamily="2" charset="2"/>
              <a:buChar char="Ø"/>
            </a:pPr>
            <a:r>
              <a:rPr lang="sk-SK" sz="2400" dirty="0" smtClean="0"/>
              <a:t> hlavný kontrolór  - kontroluje hospodárnosť , efektívnosť a účelnosť vynaložených prostriedkov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  </a:t>
            </a:r>
            <a:br>
              <a:rPr lang="sk-SK" dirty="0" smtClean="0"/>
            </a:br>
            <a:r>
              <a:rPr lang="sk-SK" dirty="0" smtClean="0"/>
              <a:t>!!! Mestské obchodné spoločnosti!!!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</a:t>
            </a:r>
            <a:r>
              <a:rPr lang="sk-SK" sz="2400" b="1" dirty="0" smtClean="0">
                <a:solidFill>
                  <a:srgbClr val="FF0000"/>
                </a:solidFill>
              </a:rPr>
              <a:t>Je potrebné si uvedomiť , že mestské spoločnosti  spravujú často krát  ďaleko väčší  mestský majetok ako mesto samotné a z tohto dôvodu je zabezpečenie účinnej kontroly nevyhnutné.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Založenie spoločnosti z pohľadu obchodného zákonníka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sk-SK" sz="1200" dirty="0" smtClean="0"/>
              <a:t>  </a:t>
            </a:r>
            <a:endParaRPr lang="sk-SK" sz="6000" dirty="0" smtClean="0"/>
          </a:p>
          <a:p>
            <a:pPr>
              <a:buNone/>
            </a:pPr>
            <a:r>
              <a:rPr lang="sk-SK" sz="6000" dirty="0" smtClean="0"/>
              <a:t>                                                          § 57                              </a:t>
            </a:r>
          </a:p>
          <a:p>
            <a:pPr>
              <a:buNone/>
            </a:pPr>
            <a:r>
              <a:rPr lang="sk-SK" sz="6000" b="1" dirty="0" smtClean="0"/>
              <a:t>                                       Založenie spoločnosti </a:t>
            </a:r>
            <a:endParaRPr lang="sk-SK" sz="6000" dirty="0" smtClean="0"/>
          </a:p>
          <a:p>
            <a:pPr>
              <a:buNone/>
            </a:pPr>
            <a:endParaRPr lang="sk-SK" sz="6000" dirty="0" smtClean="0"/>
          </a:p>
          <a:p>
            <a:pPr>
              <a:buFont typeface="Wingdings" pitchFamily="2" charset="2"/>
              <a:buChar char="Ø"/>
            </a:pPr>
            <a:r>
              <a:rPr lang="sk-SK" sz="6000" b="1" dirty="0" smtClean="0"/>
              <a:t>(1) Ak z iných ustanovení tohto zákona nevyplýva niečo iné, zakladá sa spoločnosť spoločenskou zmluvou podpísanou všetkými zakladateľmi. Pravosť podpisov zakladateľov musí byť úradne overená. </a:t>
            </a:r>
          </a:p>
          <a:p>
            <a:pPr>
              <a:buNone/>
            </a:pPr>
            <a:endParaRPr lang="sk-SK" sz="6000" b="1" dirty="0" smtClean="0"/>
          </a:p>
          <a:p>
            <a:pPr>
              <a:buNone/>
            </a:pPr>
            <a:r>
              <a:rPr lang="sk-SK" sz="60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sz="6000" b="1" dirty="0" smtClean="0"/>
              <a:t>(2) Spoločenskú zmluvu môže uzavrieť aj splnomocnenec vybavený na to </a:t>
            </a:r>
            <a:r>
              <a:rPr lang="sk-SK" sz="6000" b="1" dirty="0" err="1" smtClean="0"/>
              <a:t>plnomocenstvom</a:t>
            </a:r>
            <a:r>
              <a:rPr lang="sk-SK" sz="6000" b="1" dirty="0" smtClean="0"/>
              <a:t>.  </a:t>
            </a:r>
            <a:r>
              <a:rPr lang="sk-SK" sz="6000" b="1" dirty="0" err="1" smtClean="0"/>
              <a:t>Plnomocenstvo</a:t>
            </a:r>
            <a:r>
              <a:rPr lang="sk-SK" sz="6000" b="1" dirty="0" smtClean="0"/>
              <a:t> s úradne overeným podpisom splnomocniteľa sa pripojí k spoločenskej zmluve. </a:t>
            </a:r>
          </a:p>
          <a:p>
            <a:pPr>
              <a:buNone/>
            </a:pPr>
            <a:r>
              <a:rPr lang="sk-SK" sz="60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1043</TotalTime>
  <Words>1436</Words>
  <Application>Microsoft Office PowerPoint</Application>
  <PresentationFormat>Prezentácia na obrazovke (4:3)</PresentationFormat>
  <Paragraphs>246</Paragraphs>
  <Slides>33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33</vt:i4>
      </vt:variant>
    </vt:vector>
  </HeadingPairs>
  <TitlesOfParts>
    <vt:vector size="34" baseType="lpstr">
      <vt:lpstr>Mestský</vt:lpstr>
      <vt:lpstr>Účinná kontrola mestských firiem a                    organizácií  </vt:lpstr>
      <vt:lpstr>Právne predpisy a literatúra</vt:lpstr>
      <vt:lpstr>Založenie spoločnosti z pohľadu Zákona o obecnom zriadení</vt:lpstr>
      <vt:lpstr>Rozdiel medzi založenými a zriadenými  </vt:lpstr>
      <vt:lpstr>Rozpočtové a príspevkové organizácie</vt:lpstr>
      <vt:lpstr>Kontrola rozpočtových a príspevkových organizácií</vt:lpstr>
      <vt:lpstr>Snímka 7</vt:lpstr>
      <vt:lpstr>   !!! Mestské obchodné spoločnosti!!!</vt:lpstr>
      <vt:lpstr>Založenie spoločnosti z pohľadu obchodného zákonníka</vt:lpstr>
      <vt:lpstr>Snímka 10</vt:lpstr>
      <vt:lpstr>Praktické problémy</vt:lpstr>
      <vt:lpstr>Jozef Tekeli – Marian Hoffmann – „Zákon o obecnom zriadení  - Komentár“</vt:lpstr>
      <vt:lpstr>Riešenia pre transparentnosť</vt:lpstr>
      <vt:lpstr>Snímka 14</vt:lpstr>
      <vt:lpstr>Snímka 15</vt:lpstr>
      <vt:lpstr>Snímka 16</vt:lpstr>
      <vt:lpstr>Orgány spoločnosti</vt:lpstr>
      <vt:lpstr>Snímka 18</vt:lpstr>
      <vt:lpstr>Konatelia</vt:lpstr>
      <vt:lpstr>Kontrola podľa Obchodného zákonníka DOZORNÁ  RADA</vt:lpstr>
      <vt:lpstr>Najdôležitejšie predpoklady pre výkon funkcie členov dozornej rady </vt:lpstr>
      <vt:lpstr>Problémy pri ustanovovaní orgánov mestských spoločností </vt:lpstr>
      <vt:lpstr>Kontrola mestských firiem z pohľadu hlavného kontrolóra</vt:lpstr>
      <vt:lpstr>Problémy pri kontrole hlavným kontrolórom </vt:lpstr>
      <vt:lpstr>Odporúčania  kontrolórom</vt:lpstr>
      <vt:lpstr>Snímka 26</vt:lpstr>
      <vt:lpstr>Vytrvalosť</vt:lpstr>
      <vt:lpstr>Poslanecký prieskum a odporúčania pri jeho realizácii</vt:lpstr>
      <vt:lpstr>Snímka 29</vt:lpstr>
      <vt:lpstr>Najdôležitejšie odporúčanie</vt:lpstr>
      <vt:lpstr>Snímka 31</vt:lpstr>
      <vt:lpstr>        Ďakujem za pozornosť</vt:lpstr>
      <vt:lpstr>Kontakty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Adrián</dc:creator>
  <cp:lastModifiedBy>Adrián</cp:lastModifiedBy>
  <cp:revision>101</cp:revision>
  <dcterms:created xsi:type="dcterms:W3CDTF">2017-07-13T09:29:42Z</dcterms:created>
  <dcterms:modified xsi:type="dcterms:W3CDTF">2017-07-24T06:50:21Z</dcterms:modified>
</cp:coreProperties>
</file>