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6" r:id="rId3"/>
    <p:sldId id="267" r:id="rId4"/>
    <p:sldId id="265" r:id="rId5"/>
    <p:sldId id="268" r:id="rId6"/>
    <p:sldId id="258" r:id="rId7"/>
    <p:sldId id="271" r:id="rId8"/>
    <p:sldId id="276" r:id="rId9"/>
    <p:sldId id="270" r:id="rId10"/>
    <p:sldId id="272" r:id="rId11"/>
    <p:sldId id="273" r:id="rId12"/>
    <p:sldId id="269" r:id="rId13"/>
    <p:sldId id="274" r:id="rId14"/>
    <p:sldId id="275" r:id="rId15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494"/>
    <a:srgbClr val="FFCC00"/>
    <a:srgbClr val="00CC99"/>
    <a:srgbClr val="3166CF"/>
    <a:srgbClr val="3E6FD2"/>
    <a:srgbClr val="2D5EC1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2" y="9428164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EEFA0F53-728C-4244-9A89-2966D46812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5717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714876"/>
            <a:ext cx="5487041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2" y="9428164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CD067A5D-1D18-4EA4-A8E4-E2AAF2FB46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961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7A5D-1D18-4EA4-A8E4-E2AAF2FB46C8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8558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7A5D-1D18-4EA4-A8E4-E2AAF2FB46C8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3969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7A5D-1D18-4EA4-A8E4-E2AAF2FB46C8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9046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7A5D-1D18-4EA4-A8E4-E2AAF2FB46C8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1033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7A5D-1D18-4EA4-A8E4-E2AAF2FB46C8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1426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000" u="sng" dirty="0"/>
              <a:t>Hlavný </a:t>
            </a:r>
            <a:r>
              <a:rPr lang="sk-SK" sz="1000" u="sng" dirty="0" err="1"/>
              <a:t>naratív</a:t>
            </a:r>
            <a:r>
              <a:rPr lang="sk-SK" sz="1000" u="sng" dirty="0"/>
              <a:t> Správy o krajine 2017</a:t>
            </a:r>
            <a:r>
              <a:rPr lang="sk-SK" sz="1000" dirty="0"/>
              <a:t> (stále aktuálny)</a:t>
            </a:r>
          </a:p>
          <a:p>
            <a:pPr marL="171437" indent="-171437">
              <a:buFont typeface="Arial" panose="020B0604020202020204" pitchFamily="34" charset="0"/>
              <a:buChar char="•"/>
            </a:pPr>
            <a:r>
              <a:rPr lang="sk-SK" sz="1000" b="1" dirty="0"/>
              <a:t>SK vykazuje veľmi dobré hospodárske výsledky, ktoré sa však nepremietajú do oblasti, ktoré sú dôležité pre občana a teda občania nepozorujú zlepšenia.</a:t>
            </a:r>
          </a:p>
          <a:p>
            <a:pPr marL="171437" indent="-171437">
              <a:buFont typeface="Arial" panose="020B0604020202020204" pitchFamily="34" charset="0"/>
              <a:buChar char="•"/>
            </a:pPr>
            <a:r>
              <a:rPr lang="sk-SK" sz="1000" dirty="0"/>
              <a:t>Týka sa to oblastí ako i) trh práce a riešenie dlhodobej nezamestnanosti, </a:t>
            </a:r>
            <a:r>
              <a:rPr lang="sk-SK" sz="1000" dirty="0" err="1"/>
              <a:t>ii</a:t>
            </a:r>
            <a:r>
              <a:rPr lang="sk-SK" sz="1000" dirty="0"/>
              <a:t>) školstvo - kvality a </a:t>
            </a:r>
            <a:r>
              <a:rPr lang="sk-SK" sz="1000" dirty="0" err="1"/>
              <a:t>inkluzívnosti</a:t>
            </a:r>
            <a:r>
              <a:rPr lang="sk-SK" sz="1000" dirty="0"/>
              <a:t> vzdelávania, kde pozorujeme zhoršovanie sa výsledkov žiakov, pretrvávajúcu segregáciu detí vo vzdelávaní, ako aj </a:t>
            </a:r>
            <a:r>
              <a:rPr lang="sk-SK" sz="1000" dirty="0" err="1"/>
              <a:t>iii</a:t>
            </a:r>
            <a:r>
              <a:rPr lang="sk-SK" sz="1000" dirty="0"/>
              <a:t>) zdravotníctva a </a:t>
            </a:r>
            <a:r>
              <a:rPr lang="sk-SK" sz="1000" dirty="0" err="1"/>
              <a:t>iv</a:t>
            </a:r>
            <a:r>
              <a:rPr lang="sk-SK" sz="1000" dirty="0"/>
              <a:t>) kvality verejnej správy).  </a:t>
            </a:r>
          </a:p>
          <a:p>
            <a:pPr marL="171437" indent="-171437">
              <a:buFont typeface="Arial" panose="020B0604020202020204" pitchFamily="34" charset="0"/>
              <a:buChar char="•"/>
            </a:pPr>
            <a:r>
              <a:rPr lang="sk-SK" sz="1000" b="1" dirty="0"/>
              <a:t>Pozitívny hospodársky vývoj na Slovensku ponúka príležitosť riešiť zostávajúce štrukturálne problémy a pozdvihnúť tak rastový potenciál krajiny</a:t>
            </a:r>
            <a:r>
              <a:rPr lang="sk-SK" sz="1000" dirty="0"/>
              <a:t>.</a:t>
            </a:r>
          </a:p>
          <a:p>
            <a:r>
              <a:rPr lang="sk-SK" sz="1000" dirty="0"/>
              <a:t> </a:t>
            </a:r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D257-0085-4E6F-833C-B929E3F33709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8952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000" dirty="0"/>
              <a:t>Hlavný </a:t>
            </a:r>
            <a:r>
              <a:rPr lang="sk-SK" sz="1000" dirty="0" err="1"/>
              <a:t>naratív</a:t>
            </a:r>
            <a:r>
              <a:rPr lang="sk-SK" sz="1000" dirty="0"/>
              <a:t> Správy o krajine 2018</a:t>
            </a:r>
          </a:p>
          <a:p>
            <a:pPr marL="171437" indent="-171437" defTabSz="914328">
              <a:buFont typeface="Arial" panose="020B0604020202020204" pitchFamily="34" charset="0"/>
              <a:buChar char="•"/>
              <a:defRPr/>
            </a:pPr>
            <a:r>
              <a:rPr lang="sk-SK" sz="1000" b="1" dirty="0"/>
              <a:t>Pokračovanie v pretavovaní dobrých hospodárskych výsledkov do zlepšenie konkrétnych oblasti</a:t>
            </a:r>
            <a:r>
              <a:rPr lang="sk-SK" sz="1000" dirty="0"/>
              <a:t>, kľúčové naďalej ostáva </a:t>
            </a:r>
            <a:r>
              <a:rPr lang="sk-SK" sz="1000" b="1" dirty="0"/>
              <a:t>vzdelávanie a ľudský potenciál – </a:t>
            </a:r>
            <a:r>
              <a:rPr lang="sk-SK" sz="1000" dirty="0"/>
              <a:t>príprava kvalifikovanej pracovnej sily, vytváranie flexibilného trhu práce.</a:t>
            </a:r>
          </a:p>
          <a:p>
            <a:pPr marL="171437" indent="-171437" defTabSz="914328">
              <a:buFont typeface="Arial" panose="020B0604020202020204" pitchFamily="34" charset="0"/>
              <a:buChar char="•"/>
              <a:defRPr/>
            </a:pPr>
            <a:r>
              <a:rPr lang="sk-SK" sz="1000" b="1" dirty="0"/>
              <a:t>V naštartovaní potrebných reforiem sú kľúčové inštitúcie</a:t>
            </a:r>
            <a:r>
              <a:rPr lang="sk-SK" sz="1000" dirty="0"/>
              <a:t>. Zatiaľ čo vo vytváraní stratégií a tvorbe zákonov je Slovensko vnímané relatívne dobre – má dobrú legislatívu, zaostávame v jej efektívnej implementácií. </a:t>
            </a:r>
          </a:p>
          <a:p>
            <a:pPr marL="171437" indent="-171437" defTabSz="914328">
              <a:buFont typeface="Arial" panose="020B0604020202020204" pitchFamily="34" charset="0"/>
              <a:buChar char="•"/>
              <a:defRPr/>
            </a:pPr>
            <a:r>
              <a:rPr lang="sk-SK" sz="1000" dirty="0"/>
              <a:t>Viaceré rebríčky a analýzy poukazujú na nízku slabé inštitúcie – nízka kvalita a efektivita verejnej správy, vysoká úroveň vnímania korupcie, slabá vymožiteľnosť práva a pod.)</a:t>
            </a:r>
          </a:p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6D257-0085-4E6F-833C-B929E3F33709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8952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7A5D-1D18-4EA4-A8E4-E2AAF2FB46C8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7588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7A5D-1D18-4EA4-A8E4-E2AAF2FB46C8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1489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7A5D-1D18-4EA4-A8E4-E2AAF2FB46C8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2529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7A5D-1D18-4EA4-A8E4-E2AAF2FB46C8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9264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7A5D-1D18-4EA4-A8E4-E2AAF2FB46C8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8499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7A5D-1D18-4EA4-A8E4-E2AAF2FB46C8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7446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47D39F97-D08D-4930-B3A4-8D47B10BED30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8F3B1-0F11-48BD-88DE-D4E4F14758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888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E4262-1C9B-4DA0-831A-841A55B5C8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317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15F0A-D704-43B5-B3C9-CCCF3720BE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441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E1C57-B5F1-40B1-93F2-A9596F88A8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088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32CA5-1BF7-42C1-AA5F-F1A1C1A338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362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FEDD9-B9DC-4899-A737-17B34A7878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90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C0BDE-47A0-4157-A1D8-4D99BA00BC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054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7AAE2-EA9A-46B1-A9DA-A2149B6E37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32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2B61B-9CD1-4E67-B0FC-7EF4995D5D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750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21D0B-F228-49CF-974D-F9BFB24180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487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3E3EA624-7603-4C82-B3EA-3F6E63DD170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771800" y="2564904"/>
            <a:ext cx="6912768" cy="2232248"/>
          </a:xfrm>
        </p:spPr>
        <p:txBody>
          <a:bodyPr/>
          <a:lstStyle/>
          <a:p>
            <a:r>
              <a:rPr lang="sk-SK" altLang="en-US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sk-SK" altLang="en-US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sk-SK" altLang="en-US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na Slovensku z pohľadu Európskej komisie</a:t>
            </a:r>
            <a:endParaRPr lang="en-GB" alt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2581" y="2564904"/>
            <a:ext cx="55018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altLang="en-US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Verejná správa </a:t>
            </a:r>
            <a:endParaRPr lang="en-GB" sz="5400" b="1" dirty="0"/>
          </a:p>
        </p:txBody>
      </p:sp>
      <p:pic>
        <p:nvPicPr>
          <p:cNvPr id="6" name="Picture 5"/>
          <p:cNvPicPr/>
          <p:nvPr/>
        </p:nvPicPr>
        <p:blipFill>
          <a:blip r:embed="rId3">
            <a:duotone>
              <a:prstClr val="black"/>
              <a:srgbClr val="F6AA34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5300"/>
                    </a14:imgEffect>
                    <a14:imgEffect>
                      <a14:saturation sat="33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-2448272" y="1511920"/>
            <a:ext cx="4896544" cy="4608512"/>
          </a:xfrm>
          <a:prstGeom prst="rect">
            <a:avLst/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843808" y="5138608"/>
            <a:ext cx="43717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6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Lívia </a:t>
            </a:r>
            <a:r>
              <a:rPr lang="sk-SK" sz="1600" dirty="0" err="1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Vašáková</a:t>
            </a:r>
            <a:r>
              <a:rPr lang="sk-SK" sz="16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 </a:t>
            </a:r>
          </a:p>
          <a:p>
            <a:r>
              <a:rPr lang="sk-SK" sz="16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Vedúca Sekcie ekonomických analýz</a:t>
            </a:r>
          </a:p>
          <a:p>
            <a:r>
              <a:rPr lang="sk-SK" sz="16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Zastúpenie Európskej komisie na Slovensku</a:t>
            </a:r>
            <a:endParaRPr lang="en-GB" sz="4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4044" y="1447031"/>
            <a:ext cx="756084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2016</a:t>
            </a:r>
          </a:p>
          <a:p>
            <a:endParaRPr lang="sk-SK" sz="1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Prijatie Stratégie riadenia ľudských zdrojov v štátnej službe; avšak prijatie nového Zákona o štátnej službe bolo opäť odložené na január 2017</a:t>
            </a:r>
          </a:p>
          <a:p>
            <a:endParaRPr lang="sk-SK" sz="600" dirty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Reforma ESO viedla k určitému zlúčeniu regionálnych a miestnych úradov </a:t>
            </a:r>
          </a:p>
          <a:p>
            <a:endParaRPr lang="sk-SK" sz="1400" dirty="0">
              <a:latin typeface="Century Gothic" panose="020B0502020202020204" pitchFamily="34" charset="0"/>
            </a:endParaRPr>
          </a:p>
          <a:p>
            <a:r>
              <a:rPr lang="sk-SK" sz="1400" dirty="0" smtClean="0">
                <a:latin typeface="Century Gothic" panose="020B0502020202020204" pitchFamily="34" charset="0"/>
              </a:rPr>
              <a:t>Neefektívnosť </a:t>
            </a:r>
            <a:r>
              <a:rPr lang="sk-SK" sz="1400" dirty="0">
                <a:latin typeface="Century Gothic" panose="020B0502020202020204" pitchFamily="34" charset="0"/>
              </a:rPr>
              <a:t>verejnej </a:t>
            </a:r>
            <a:r>
              <a:rPr lang="sk-SK" sz="1400" dirty="0" smtClean="0">
                <a:latin typeface="Century Gothic" panose="020B0502020202020204" pitchFamily="34" charset="0"/>
              </a:rPr>
              <a:t>správy</a:t>
            </a:r>
          </a:p>
          <a:p>
            <a:pPr marL="285750" indent="-285750">
              <a:buFontTx/>
              <a:buChar char="-"/>
            </a:pPr>
            <a:endParaRPr lang="sk-SK" sz="600" dirty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Vysoká fluktuácia zamestnancov a závislosť na politickom </a:t>
            </a:r>
            <a:r>
              <a:rPr lang="sk-SK" sz="1400" dirty="0" smtClean="0">
                <a:latin typeface="Century Gothic" panose="020B0502020202020204" pitchFamily="34" charset="0"/>
              </a:rPr>
              <a:t>cykle, decentralizované </a:t>
            </a:r>
            <a:r>
              <a:rPr lang="sk-SK" sz="1400" dirty="0">
                <a:latin typeface="Century Gothic" panose="020B0502020202020204" pitchFamily="34" charset="0"/>
              </a:rPr>
              <a:t>výberové postupy</a:t>
            </a:r>
          </a:p>
          <a:p>
            <a:endParaRPr lang="sk-SK" sz="1400" dirty="0" smtClean="0">
              <a:latin typeface="Century Gothic" panose="020B0502020202020204" pitchFamily="34" charset="0"/>
            </a:endParaRPr>
          </a:p>
          <a:p>
            <a:r>
              <a:rPr lang="sk-SK" sz="1400" dirty="0" smtClean="0">
                <a:latin typeface="Century Gothic" panose="020B0502020202020204" pitchFamily="34" charset="0"/>
              </a:rPr>
              <a:t>Roztrieštenosť </a:t>
            </a:r>
            <a:r>
              <a:rPr lang="sk-SK" sz="1400" dirty="0">
                <a:latin typeface="Century Gothic" panose="020B0502020202020204" pitchFamily="34" charset="0"/>
              </a:rPr>
              <a:t>a </a:t>
            </a:r>
            <a:r>
              <a:rPr lang="sk-SK" sz="1400" dirty="0" err="1">
                <a:latin typeface="Century Gothic" panose="020B0502020202020204" pitchFamily="34" charset="0"/>
              </a:rPr>
              <a:t>rezortizmus</a:t>
            </a:r>
            <a:r>
              <a:rPr lang="sk-SK" sz="1400" dirty="0">
                <a:latin typeface="Century Gothic" panose="020B0502020202020204" pitchFamily="34" charset="0"/>
              </a:rPr>
              <a:t> </a:t>
            </a:r>
            <a:endParaRPr lang="sk-SK" sz="1400" dirty="0" smtClean="0"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endParaRPr lang="sk-SK" sz="600" dirty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S</a:t>
            </a:r>
            <a:r>
              <a:rPr lang="sk-SK" sz="1400" dirty="0" smtClean="0">
                <a:latin typeface="Century Gothic" panose="020B0502020202020204" pitchFamily="34" charset="0"/>
              </a:rPr>
              <a:t>tanovovanie </a:t>
            </a:r>
            <a:r>
              <a:rPr lang="sk-SK" sz="1400" dirty="0">
                <a:latin typeface="Century Gothic" panose="020B0502020202020204" pitchFamily="34" charset="0"/>
              </a:rPr>
              <a:t>politických cieľov, ich monitorovanie a hodnotenie nie </a:t>
            </a:r>
            <a:r>
              <a:rPr lang="sk-SK" sz="1400" dirty="0" smtClean="0">
                <a:latin typeface="Century Gothic" panose="020B0502020202020204" pitchFamily="34" charset="0"/>
              </a:rPr>
              <a:t>sú systematické</a:t>
            </a:r>
          </a:p>
          <a:p>
            <a:pPr marL="285750" indent="-285750">
              <a:buFontTx/>
              <a:buChar char="-"/>
            </a:pPr>
            <a:endParaRPr lang="sk-SK" sz="600" dirty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E</a:t>
            </a:r>
            <a:r>
              <a:rPr lang="sk-SK" sz="1400" dirty="0" smtClean="0">
                <a:latin typeface="Century Gothic" panose="020B0502020202020204" pitchFamily="34" charset="0"/>
              </a:rPr>
              <a:t>x </a:t>
            </a:r>
            <a:r>
              <a:rPr lang="sk-SK" sz="1400" dirty="0">
                <a:latin typeface="Century Gothic" panose="020B0502020202020204" pitchFamily="34" charset="0"/>
              </a:rPr>
              <a:t>post a ex </a:t>
            </a:r>
            <a:r>
              <a:rPr lang="sk-SK" sz="1400" dirty="0" err="1">
                <a:latin typeface="Century Gothic" panose="020B0502020202020204" pitchFamily="34" charset="0"/>
              </a:rPr>
              <a:t>ante</a:t>
            </a:r>
            <a:r>
              <a:rPr lang="sk-SK" sz="1400" dirty="0">
                <a:latin typeface="Century Gothic" panose="020B0502020202020204" pitchFamily="34" charset="0"/>
              </a:rPr>
              <a:t> </a:t>
            </a:r>
            <a:r>
              <a:rPr lang="sk-SK" sz="1400" dirty="0" smtClean="0">
                <a:latin typeface="Century Gothic" panose="020B0502020202020204" pitchFamily="34" charset="0"/>
              </a:rPr>
              <a:t>hodnotní </a:t>
            </a:r>
            <a:r>
              <a:rPr lang="sk-SK" sz="1400" dirty="0">
                <a:latin typeface="Century Gothic" panose="020B0502020202020204" pitchFamily="34" charset="0"/>
              </a:rPr>
              <a:t>politík  sú len </a:t>
            </a:r>
            <a:r>
              <a:rPr lang="sk-SK" sz="1400" dirty="0" smtClean="0">
                <a:latin typeface="Century Gothic" panose="020B0502020202020204" pitchFamily="34" charset="0"/>
              </a:rPr>
              <a:t>sporadické</a:t>
            </a:r>
          </a:p>
          <a:p>
            <a:pPr marL="285750" indent="-285750">
              <a:buFontTx/>
              <a:buChar char="-"/>
            </a:pPr>
            <a:endParaRPr lang="sk-SK" sz="600" dirty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S</a:t>
            </a:r>
            <a:r>
              <a:rPr lang="sk-SK" sz="1400" dirty="0" smtClean="0">
                <a:latin typeface="Century Gothic" panose="020B0502020202020204" pitchFamily="34" charset="0"/>
              </a:rPr>
              <a:t>labé </a:t>
            </a:r>
            <a:r>
              <a:rPr lang="sk-SK" sz="1400" dirty="0">
                <a:latin typeface="Century Gothic" panose="020B0502020202020204" pitchFamily="34" charset="0"/>
              </a:rPr>
              <a:t>využívanie ukazovateľov výkonnosti; ak áno zamerané skôr na vstupy a nie na </a:t>
            </a:r>
            <a:r>
              <a:rPr lang="sk-SK" sz="1400" dirty="0" smtClean="0">
                <a:latin typeface="Century Gothic" panose="020B0502020202020204" pitchFamily="34" charset="0"/>
              </a:rPr>
              <a:t>výstupy</a:t>
            </a:r>
          </a:p>
          <a:p>
            <a:pPr marL="285750" indent="-285750">
              <a:buFontTx/>
              <a:buChar char="-"/>
            </a:pPr>
            <a:endParaRPr lang="sk-SK" sz="600" dirty="0"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endParaRPr lang="sk-SK" sz="600" dirty="0"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endParaRPr lang="sk-SK" sz="600" dirty="0">
              <a:latin typeface="Century Gothic" panose="020B0502020202020204" pitchFamily="34" charset="0"/>
            </a:endParaRPr>
          </a:p>
          <a:p>
            <a:endParaRPr lang="sk-SK" sz="1400" dirty="0">
              <a:latin typeface="Century Gothic" panose="020B0502020202020204" pitchFamily="34" charset="0"/>
            </a:endParaRPr>
          </a:p>
          <a:p>
            <a:r>
              <a:rPr lang="sk-SK" sz="1400" b="1" dirty="0" smtClean="0">
                <a:latin typeface="Century Gothic" panose="020B0502020202020204" pitchFamily="34" charset="0"/>
              </a:rPr>
              <a:t>CSR 3.  </a:t>
            </a:r>
            <a:r>
              <a:rPr lang="en-GB" sz="1400" b="1" dirty="0" err="1" smtClean="0">
                <a:latin typeface="Century Gothic" panose="020B0502020202020204" pitchFamily="34" charset="0"/>
              </a:rPr>
              <a:t>Zlepšiť</a:t>
            </a:r>
            <a:r>
              <a:rPr lang="en-GB" sz="1400" b="1" dirty="0" smtClean="0"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latin typeface="Century Gothic" panose="020B0502020202020204" pitchFamily="34" charset="0"/>
              </a:rPr>
              <a:t>transparentnosť</a:t>
            </a:r>
            <a:r>
              <a:rPr lang="en-GB" sz="1400" b="1" dirty="0">
                <a:latin typeface="Century Gothic" panose="020B0502020202020204" pitchFamily="34" charset="0"/>
              </a:rPr>
              <a:t>, </a:t>
            </a:r>
            <a:r>
              <a:rPr lang="en-GB" sz="1400" b="1" dirty="0" err="1">
                <a:latin typeface="Century Gothic" panose="020B0502020202020204" pitchFamily="34" charset="0"/>
              </a:rPr>
              <a:t>kvalitu</a:t>
            </a:r>
            <a:r>
              <a:rPr lang="en-GB" sz="1400" b="1" dirty="0">
                <a:latin typeface="Century Gothic" panose="020B0502020202020204" pitchFamily="34" charset="0"/>
              </a:rPr>
              <a:t> a </a:t>
            </a:r>
            <a:r>
              <a:rPr lang="en-GB" sz="1400" b="1" dirty="0" err="1">
                <a:latin typeface="Century Gothic" panose="020B0502020202020204" pitchFamily="34" charset="0"/>
              </a:rPr>
              <a:t>účinnosť</a:t>
            </a:r>
            <a:r>
              <a:rPr lang="en-GB" sz="1400" b="1" dirty="0"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latin typeface="Century Gothic" panose="020B0502020202020204" pitchFamily="34" charset="0"/>
              </a:rPr>
              <a:t>riadenia</a:t>
            </a:r>
            <a:r>
              <a:rPr lang="en-GB" sz="1400" b="1" dirty="0"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latin typeface="Century Gothic" panose="020B0502020202020204" pitchFamily="34" charset="0"/>
              </a:rPr>
              <a:t>ľudských</a:t>
            </a:r>
            <a:r>
              <a:rPr lang="en-GB" sz="1400" b="1" dirty="0"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latin typeface="Century Gothic" panose="020B0502020202020204" pitchFamily="34" charset="0"/>
              </a:rPr>
              <a:t>zdrojov</a:t>
            </a:r>
            <a:r>
              <a:rPr lang="en-GB" sz="1400" b="1" dirty="0"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latin typeface="Century Gothic" panose="020B0502020202020204" pitchFamily="34" charset="0"/>
              </a:rPr>
              <a:t>vo</a:t>
            </a:r>
            <a:r>
              <a:rPr lang="en-GB" sz="1400" b="1" dirty="0"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latin typeface="Century Gothic" panose="020B0502020202020204" pitchFamily="34" charset="0"/>
              </a:rPr>
              <a:t>verejnej</a:t>
            </a:r>
            <a:r>
              <a:rPr lang="en-GB" sz="1400" b="1" dirty="0"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latin typeface="Century Gothic" panose="020B0502020202020204" pitchFamily="34" charset="0"/>
              </a:rPr>
              <a:t>správe</a:t>
            </a:r>
            <a:r>
              <a:rPr lang="en-GB" sz="1400" b="1" dirty="0">
                <a:latin typeface="Century Gothic" panose="020B0502020202020204" pitchFamily="34" charset="0"/>
              </a:rPr>
              <a:t> – </a:t>
            </a:r>
            <a:r>
              <a:rPr lang="en-GB" sz="1400" b="1" dirty="0" err="1">
                <a:latin typeface="Century Gothic" panose="020B0502020202020204" pitchFamily="34" charset="0"/>
              </a:rPr>
              <a:t>najmä</a:t>
            </a:r>
            <a:r>
              <a:rPr lang="en-GB" sz="1400" b="1" dirty="0"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latin typeface="Century Gothic" panose="020B0502020202020204" pitchFamily="34" charset="0"/>
              </a:rPr>
              <a:t>prijatím</a:t>
            </a:r>
            <a:r>
              <a:rPr lang="en-GB" sz="1400" b="1" dirty="0"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latin typeface="Century Gothic" panose="020B0502020202020204" pitchFamily="34" charset="0"/>
              </a:rPr>
              <a:t>nového</a:t>
            </a:r>
            <a:r>
              <a:rPr lang="en-GB" sz="1400" b="1" dirty="0"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latin typeface="Century Gothic" panose="020B0502020202020204" pitchFamily="34" charset="0"/>
              </a:rPr>
              <a:t>zákona</a:t>
            </a:r>
            <a:r>
              <a:rPr lang="en-GB" sz="1400" b="1" dirty="0">
                <a:latin typeface="Century Gothic" panose="020B0502020202020204" pitchFamily="34" charset="0"/>
              </a:rPr>
              <a:t> o </a:t>
            </a:r>
            <a:r>
              <a:rPr lang="en-GB" sz="1400" b="1" dirty="0" err="1">
                <a:latin typeface="Century Gothic" panose="020B0502020202020204" pitchFamily="34" charset="0"/>
              </a:rPr>
              <a:t>štátnej</a:t>
            </a:r>
            <a:r>
              <a:rPr lang="en-GB" sz="1400" b="1" dirty="0"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latin typeface="Century Gothic" panose="020B0502020202020204" pitchFamily="34" charset="0"/>
              </a:rPr>
              <a:t>službe</a:t>
            </a:r>
            <a:r>
              <a:rPr lang="en-GB" sz="1400" b="1" dirty="0">
                <a:latin typeface="Century Gothic" panose="020B0502020202020204" pitchFamily="34" charset="0"/>
              </a:rPr>
              <a:t> –, </a:t>
            </a:r>
            <a:r>
              <a:rPr lang="en-GB" sz="1400" b="1" dirty="0" err="1">
                <a:latin typeface="Century Gothic" panose="020B0502020202020204" pitchFamily="34" charset="0"/>
              </a:rPr>
              <a:t>ako</a:t>
            </a:r>
            <a:r>
              <a:rPr lang="en-GB" sz="1400" b="1" dirty="0"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latin typeface="Century Gothic" panose="020B0502020202020204" pitchFamily="34" charset="0"/>
              </a:rPr>
              <a:t>aj</a:t>
            </a:r>
            <a:r>
              <a:rPr lang="en-GB" sz="1400" b="1" dirty="0"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latin typeface="Century Gothic" panose="020B0502020202020204" pitchFamily="34" charset="0"/>
              </a:rPr>
              <a:t>účinnosť</a:t>
            </a:r>
            <a:r>
              <a:rPr lang="en-GB" sz="1400" b="1" dirty="0"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latin typeface="Century Gothic" panose="020B0502020202020204" pitchFamily="34" charset="0"/>
              </a:rPr>
              <a:t>súdneho</a:t>
            </a:r>
            <a:r>
              <a:rPr lang="en-GB" sz="1400" b="1" dirty="0"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latin typeface="Century Gothic" panose="020B0502020202020204" pitchFamily="34" charset="0"/>
              </a:rPr>
              <a:t>systému</a:t>
            </a:r>
            <a:r>
              <a:rPr lang="en-GB" sz="1400" b="1" dirty="0">
                <a:latin typeface="Century Gothic" panose="020B0502020202020204" pitchFamily="34" charset="0"/>
              </a:rPr>
              <a:t>.</a:t>
            </a:r>
            <a:endParaRPr lang="sk-SK" sz="1400" b="1" dirty="0" smtClean="0"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endParaRPr lang="sk-SK" sz="6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 descr="C:\Users\stanoad\Desktop\quest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89" y="2825988"/>
            <a:ext cx="300436" cy="30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>
            <a:off x="1057714" y="3011354"/>
            <a:ext cx="7293" cy="2291852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Picture 3" descr="C:\Users\stanoad\Desktop\plu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375" y="1949489"/>
            <a:ext cx="300435" cy="3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 bwMode="auto">
          <a:xfrm>
            <a:off x="1072300" y="2249924"/>
            <a:ext cx="0" cy="347637"/>
          </a:xfrm>
          <a:prstGeom prst="line">
            <a:avLst/>
          </a:prstGeom>
          <a:noFill/>
          <a:ln w="12700" cap="flat" cmpd="sng" algn="ctr">
            <a:solidFill>
              <a:srgbClr val="00CC99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Oval 7"/>
          <p:cNvSpPr/>
          <p:nvPr/>
        </p:nvSpPr>
        <p:spPr bwMode="auto">
          <a:xfrm>
            <a:off x="899592" y="5802570"/>
            <a:ext cx="360000" cy="360000"/>
          </a:xfrm>
          <a:prstGeom prst="ellipse">
            <a:avLst/>
          </a:prstGeom>
          <a:solidFill>
            <a:srgbClr val="0F5494"/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50" b="0" i="0" u="none" strike="noStrike" cap="none" normalizeH="0" baseline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cxnSp>
        <p:nvCxnSpPr>
          <p:cNvPr id="11" name="Straight Connector 10"/>
          <p:cNvCxnSpPr>
            <a:endCxn id="8" idx="4"/>
          </p:cNvCxnSpPr>
          <p:nvPr/>
        </p:nvCxnSpPr>
        <p:spPr bwMode="auto">
          <a:xfrm>
            <a:off x="1079592" y="5589240"/>
            <a:ext cx="0" cy="573330"/>
          </a:xfrm>
          <a:prstGeom prst="line">
            <a:avLst/>
          </a:prstGeom>
          <a:noFill/>
          <a:ln w="12700" cap="flat" cmpd="sng" algn="ctr">
            <a:solidFill>
              <a:srgbClr val="0F5494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4588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484784"/>
            <a:ext cx="74168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2017</a:t>
            </a:r>
            <a:endParaRPr lang="en-GB" sz="1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 </a:t>
            </a:r>
            <a:endParaRPr lang="en-GB" sz="1400" dirty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Schválenie Zákona o štátnej službe vo februári 2017:</a:t>
            </a:r>
          </a:p>
          <a:p>
            <a:r>
              <a:rPr lang="sk-SK" sz="1400" dirty="0">
                <a:latin typeface="Century Gothic" panose="020B0502020202020204" pitchFamily="34" charset="0"/>
              </a:rPr>
              <a:t>zníženie politického vplyvu, zvýšenie transparentnosti a skvalitnenie štátnej služby, povinné školenia pre manažérov, spustenie elektronického registra  všetkých pozícií v štátnej správe, zriadenie Rady pre štátnu </a:t>
            </a:r>
            <a:r>
              <a:rPr lang="sk-SK" sz="1400" dirty="0" smtClean="0">
                <a:latin typeface="Century Gothic" panose="020B0502020202020204" pitchFamily="34" charset="0"/>
              </a:rPr>
              <a:t>službu</a:t>
            </a:r>
          </a:p>
          <a:p>
            <a:endParaRPr lang="sk-SK" sz="1400" dirty="0">
              <a:latin typeface="Century Gothic" panose="020B0502020202020204" pitchFamily="34" charset="0"/>
            </a:endParaRPr>
          </a:p>
          <a:p>
            <a:r>
              <a:rPr lang="sk-SK" sz="1400" dirty="0" err="1" smtClean="0">
                <a:latin typeface="Century Gothic" panose="020B0502020202020204" pitchFamily="34" charset="0"/>
              </a:rPr>
              <a:t>Rezortizmus</a:t>
            </a:r>
            <a:endParaRPr lang="sk-SK" sz="1400" dirty="0" smtClean="0"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endParaRPr lang="en-GB" sz="600" dirty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P</a:t>
            </a:r>
            <a:r>
              <a:rPr lang="sk-SK" sz="1400" dirty="0" smtClean="0">
                <a:latin typeface="Century Gothic" panose="020B0502020202020204" pitchFamily="34" charset="0"/>
              </a:rPr>
              <a:t>olitický </a:t>
            </a:r>
            <a:r>
              <a:rPr lang="sk-SK" sz="1400" dirty="0">
                <a:latin typeface="Century Gothic" panose="020B0502020202020204" pitchFamily="34" charset="0"/>
              </a:rPr>
              <a:t>vplyv a </a:t>
            </a:r>
            <a:r>
              <a:rPr lang="sk-SK" sz="1400" dirty="0" smtClean="0">
                <a:latin typeface="Century Gothic" panose="020B0502020202020204" pitchFamily="34" charset="0"/>
              </a:rPr>
              <a:t>decentralizované </a:t>
            </a:r>
            <a:r>
              <a:rPr lang="sk-SK" sz="1400" dirty="0">
                <a:latin typeface="Century Gothic" panose="020B0502020202020204" pitchFamily="34" charset="0"/>
              </a:rPr>
              <a:t>postupy </a:t>
            </a:r>
            <a:r>
              <a:rPr lang="sk-SK" sz="1400" dirty="0" smtClean="0">
                <a:latin typeface="Century Gothic" panose="020B0502020202020204" pitchFamily="34" charset="0"/>
              </a:rPr>
              <a:t>prijímania zamestnancov</a:t>
            </a:r>
          </a:p>
          <a:p>
            <a:pPr marL="285750" indent="-285750">
              <a:buFontTx/>
              <a:buChar char="-"/>
            </a:pPr>
            <a:endParaRPr lang="en-GB" sz="600" dirty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P</a:t>
            </a:r>
            <a:r>
              <a:rPr lang="sk-SK" sz="1400" dirty="0" smtClean="0">
                <a:latin typeface="Century Gothic" panose="020B0502020202020204" pitchFamily="34" charset="0"/>
              </a:rPr>
              <a:t>olitické </a:t>
            </a:r>
            <a:r>
              <a:rPr lang="sk-SK" sz="1400" dirty="0">
                <a:latin typeface="Century Gothic" panose="020B0502020202020204" pitchFamily="34" charset="0"/>
              </a:rPr>
              <a:t>nominácie pri predsedoch a  podpredsedoch </a:t>
            </a:r>
            <a:r>
              <a:rPr lang="sk-SK" sz="1400" dirty="0" smtClean="0">
                <a:latin typeface="Century Gothic" panose="020B0502020202020204" pitchFamily="34" charset="0"/>
              </a:rPr>
              <a:t>regulačných orgánov</a:t>
            </a:r>
            <a:endParaRPr lang="sk-SK" sz="1400" dirty="0">
              <a:latin typeface="Century Gothic" panose="020B0502020202020204" pitchFamily="34" charset="0"/>
            </a:endParaRPr>
          </a:p>
          <a:p>
            <a:endParaRPr lang="en-GB" sz="1000" dirty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  </a:t>
            </a:r>
            <a:endParaRPr lang="en-GB" sz="1400" dirty="0">
              <a:latin typeface="Century Gothic" panose="020B0502020202020204" pitchFamily="34" charset="0"/>
            </a:endParaRPr>
          </a:p>
          <a:p>
            <a:r>
              <a:rPr lang="sk-SK" sz="1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2018</a:t>
            </a:r>
            <a:endParaRPr lang="en-GB" sz="1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600" dirty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Analytické jednotky</a:t>
            </a:r>
            <a:endParaRPr lang="en-GB" sz="1400" dirty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ESO pomaly napreduje</a:t>
            </a:r>
            <a:endParaRPr lang="en-GB" sz="1400" dirty="0">
              <a:latin typeface="Century Gothic" panose="020B0502020202020204" pitchFamily="34" charset="0"/>
            </a:endParaRPr>
          </a:p>
          <a:p>
            <a:endParaRPr lang="sk-SK" sz="1400" dirty="0" smtClean="0">
              <a:latin typeface="Century Gothic" panose="020B0502020202020204" pitchFamily="34" charset="0"/>
            </a:endParaRPr>
          </a:p>
          <a:p>
            <a:r>
              <a:rPr lang="sk-SK" sz="1400" dirty="0" smtClean="0">
                <a:latin typeface="Century Gothic" panose="020B0502020202020204" pitchFamily="34" charset="0"/>
              </a:rPr>
              <a:t>Neefektívnosť </a:t>
            </a:r>
            <a:r>
              <a:rPr lang="sk-SK" sz="1400" dirty="0">
                <a:latin typeface="Century Gothic" panose="020B0502020202020204" pitchFamily="34" charset="0"/>
              </a:rPr>
              <a:t>verejnej </a:t>
            </a:r>
            <a:r>
              <a:rPr lang="sk-SK" sz="1400" dirty="0" smtClean="0">
                <a:latin typeface="Century Gothic" panose="020B0502020202020204" pitchFamily="34" charset="0"/>
              </a:rPr>
              <a:t>správy</a:t>
            </a:r>
          </a:p>
          <a:p>
            <a:endParaRPr lang="en-GB" sz="600" dirty="0">
              <a:latin typeface="Century Gothic" panose="020B0502020202020204" pitchFamily="34" charset="0"/>
            </a:endParaRPr>
          </a:p>
          <a:p>
            <a:r>
              <a:rPr lang="sk-SK" sz="1400" dirty="0" err="1" smtClean="0">
                <a:latin typeface="Century Gothic" panose="020B0502020202020204" pitchFamily="34" charset="0"/>
              </a:rPr>
              <a:t>Rezortizmus</a:t>
            </a:r>
            <a:endParaRPr lang="sk-SK" sz="1400" dirty="0" smtClean="0">
              <a:latin typeface="Century Gothic" panose="020B0502020202020204" pitchFamily="34" charset="0"/>
            </a:endParaRPr>
          </a:p>
          <a:p>
            <a:endParaRPr lang="en-GB" sz="600" dirty="0">
              <a:latin typeface="Century Gothic" panose="020B0502020202020204" pitchFamily="34" charset="0"/>
            </a:endParaRPr>
          </a:p>
          <a:p>
            <a:r>
              <a:rPr lang="sk-SK" sz="1400" dirty="0" smtClean="0">
                <a:latin typeface="Century Gothic" panose="020B0502020202020204" pitchFamily="34" charset="0"/>
              </a:rPr>
              <a:t>Politický vplyv</a:t>
            </a:r>
          </a:p>
          <a:p>
            <a:endParaRPr lang="en-GB" sz="600" dirty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N</a:t>
            </a:r>
            <a:r>
              <a:rPr lang="sk-SK" sz="1400" dirty="0" smtClean="0">
                <a:latin typeface="Century Gothic" panose="020B0502020202020204" pitchFamily="34" charset="0"/>
              </a:rPr>
              <a:t>etransparentné </a:t>
            </a:r>
            <a:r>
              <a:rPr lang="sk-SK" sz="1400" dirty="0">
                <a:latin typeface="Century Gothic" panose="020B0502020202020204" pitchFamily="34" charset="0"/>
              </a:rPr>
              <a:t>a decentralizované </a:t>
            </a:r>
            <a:r>
              <a:rPr lang="sk-SK" sz="1400" dirty="0" smtClean="0">
                <a:latin typeface="Century Gothic" panose="020B0502020202020204" pitchFamily="34" charset="0"/>
              </a:rPr>
              <a:t>postupy najímania</a:t>
            </a:r>
          </a:p>
          <a:p>
            <a:endParaRPr lang="en-GB" sz="600" dirty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 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 descr="C:\Users\stanoad\Desktop\quest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2" y="3068960"/>
            <a:ext cx="300436" cy="30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1296070" y="3369396"/>
            <a:ext cx="0" cy="563660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Picture 3" descr="C:\Users\stanoad\Desktop\plu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83" y="1988841"/>
            <a:ext cx="300435" cy="3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 bwMode="auto">
          <a:xfrm>
            <a:off x="1290861" y="2304195"/>
            <a:ext cx="5209" cy="491653"/>
          </a:xfrm>
          <a:prstGeom prst="line">
            <a:avLst/>
          </a:prstGeom>
          <a:noFill/>
          <a:ln w="12700" cap="flat" cmpd="sng" algn="ctr">
            <a:solidFill>
              <a:srgbClr val="00CC99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" name="Picture 11" descr="C:\Users\stanoad\Desktop\quest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220" y="5288804"/>
            <a:ext cx="300436" cy="30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 bwMode="auto">
          <a:xfrm>
            <a:off x="1319834" y="5517232"/>
            <a:ext cx="0" cy="929902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5" name="Picture 3" descr="C:\Users\stanoad\Desktop\plu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236" y="4588916"/>
            <a:ext cx="300435" cy="3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 flipH="1">
            <a:off x="1319834" y="4889351"/>
            <a:ext cx="6920" cy="329457"/>
          </a:xfrm>
          <a:prstGeom prst="line">
            <a:avLst/>
          </a:prstGeom>
          <a:noFill/>
          <a:ln w="12700" cap="flat" cmpd="sng" algn="ctr">
            <a:solidFill>
              <a:srgbClr val="00CC99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2803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9696" y="2276351"/>
            <a:ext cx="9118848" cy="936625"/>
          </a:xfrm>
        </p:spPr>
        <p:txBody>
          <a:bodyPr/>
          <a:lstStyle/>
          <a:p>
            <a:r>
              <a:rPr lang="sk-SK" altLang="en-US" sz="2800" dirty="0" smtClean="0">
                <a:latin typeface="Century Gothic" panose="020B0502020202020204" pitchFamily="34" charset="0"/>
              </a:rPr>
              <a:t>Podpora Európskej komisie cez EU </a:t>
            </a:r>
            <a:r>
              <a:rPr lang="sk-SK" altLang="en-US" sz="2800" dirty="0" smtClean="0">
                <a:latin typeface="Century Gothic" panose="020B0502020202020204" pitchFamily="34" charset="0"/>
              </a:rPr>
              <a:t>fondy</a:t>
            </a:r>
            <a:endParaRPr lang="sk-SK" altLang="en-US" sz="2800" dirty="0" smtClean="0">
              <a:latin typeface="Century Gothic" panose="020B0502020202020204" pitchFamily="34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996331"/>
            <a:ext cx="9073008" cy="3529013"/>
          </a:xfrm>
        </p:spPr>
        <p:txBody>
          <a:bodyPr/>
          <a:lstStyle/>
          <a:p>
            <a:endParaRPr lang="sk-SK" altLang="en-US" sz="1600" dirty="0" smtClean="0">
              <a:latin typeface="Century Gothic" panose="020B0502020202020204" pitchFamily="34" charset="0"/>
            </a:endParaRPr>
          </a:p>
          <a:p>
            <a:r>
              <a:rPr lang="sk-SK" sz="1600" dirty="0" smtClean="0">
                <a:latin typeface="Century Gothic" panose="020B0502020202020204" pitchFamily="34" charset="0"/>
              </a:rPr>
              <a:t>- </a:t>
            </a:r>
            <a:r>
              <a:rPr lang="sk-SK" sz="1600" dirty="0" err="1" smtClean="0">
                <a:latin typeface="Century Gothic" panose="020B0502020202020204" pitchFamily="34" charset="0"/>
              </a:rPr>
              <a:t>Ex-ante</a:t>
            </a:r>
            <a:r>
              <a:rPr lang="sk-SK" sz="1600" dirty="0" smtClean="0">
                <a:latin typeface="Century Gothic" panose="020B0502020202020204" pitchFamily="34" charset="0"/>
              </a:rPr>
              <a:t> </a:t>
            </a:r>
            <a:r>
              <a:rPr lang="sk-SK" sz="1600" dirty="0" err="1" smtClean="0">
                <a:latin typeface="Century Gothic" panose="020B0502020202020204" pitchFamily="34" charset="0"/>
              </a:rPr>
              <a:t>kondicionalita</a:t>
            </a:r>
            <a:r>
              <a:rPr lang="sk-SK" sz="1600" dirty="0" smtClean="0">
                <a:latin typeface="Century Gothic" panose="020B0502020202020204" pitchFamily="34" charset="0"/>
              </a:rPr>
              <a:t> </a:t>
            </a:r>
            <a:r>
              <a:rPr lang="sk-SK" sz="1600" dirty="0">
                <a:latin typeface="Century Gothic" panose="020B0502020202020204" pitchFamily="34" charset="0"/>
              </a:rPr>
              <a:t>– prijatie Zákona o štátnej </a:t>
            </a:r>
            <a:r>
              <a:rPr lang="sk-SK" sz="1600" dirty="0" smtClean="0">
                <a:latin typeface="Century Gothic" panose="020B0502020202020204" pitchFamily="34" charset="0"/>
              </a:rPr>
              <a:t>službe</a:t>
            </a:r>
            <a:endParaRPr lang="en-GB" sz="1600" dirty="0">
              <a:latin typeface="Century Gothic" panose="020B0502020202020204" pitchFamily="34" charset="0"/>
            </a:endParaRPr>
          </a:p>
          <a:p>
            <a:endParaRPr lang="sk-SK" sz="1050" dirty="0">
              <a:latin typeface="Century Gothic" panose="020B0502020202020204" pitchFamily="34" charset="0"/>
            </a:endParaRPr>
          </a:p>
          <a:p>
            <a:r>
              <a:rPr lang="sk-SK" sz="1600" dirty="0" smtClean="0">
                <a:latin typeface="Century Gothic" panose="020B0502020202020204" pitchFamily="34" charset="0"/>
              </a:rPr>
              <a:t>- Koncentrácia </a:t>
            </a:r>
            <a:r>
              <a:rPr lang="sk-SK" sz="1600" dirty="0">
                <a:latin typeface="Century Gothic" panose="020B0502020202020204" pitchFamily="34" charset="0"/>
              </a:rPr>
              <a:t>zdrojov na uskutočňovanie reforiem vo verejnej </a:t>
            </a:r>
            <a:r>
              <a:rPr lang="sk-SK" sz="1600" dirty="0" smtClean="0">
                <a:latin typeface="Century Gothic" panose="020B0502020202020204" pitchFamily="34" charset="0"/>
              </a:rPr>
              <a:t>správe</a:t>
            </a:r>
          </a:p>
          <a:p>
            <a:r>
              <a:rPr lang="sk-SK" sz="1600" dirty="0" smtClean="0">
                <a:latin typeface="Century Gothic" panose="020B0502020202020204" pitchFamily="34" charset="0"/>
              </a:rPr>
              <a:t>(</a:t>
            </a:r>
            <a:r>
              <a:rPr lang="sk-SK" sz="1600" dirty="0">
                <a:latin typeface="Century Gothic" panose="020B0502020202020204" pitchFamily="34" charset="0"/>
              </a:rPr>
              <a:t>v súlade s odporúčaniami) - OP Efektívna verejná </a:t>
            </a:r>
            <a:r>
              <a:rPr lang="sk-SK" sz="1600" dirty="0" smtClean="0">
                <a:latin typeface="Century Gothic" panose="020B0502020202020204" pitchFamily="34" charset="0"/>
              </a:rPr>
              <a:t>správa</a:t>
            </a:r>
          </a:p>
          <a:p>
            <a:endParaRPr lang="sk-SK" sz="1600" dirty="0">
              <a:latin typeface="Century Gothic" panose="020B0502020202020204" pitchFamily="34" charset="0"/>
            </a:endParaRPr>
          </a:p>
          <a:p>
            <a:r>
              <a:rPr lang="sk-SK" sz="1600" dirty="0" smtClean="0">
                <a:latin typeface="Century Gothic" panose="020B0502020202020204" pitchFamily="34" charset="0"/>
              </a:rPr>
              <a:t>- Nový nástroj – Program na podporu štrukturálnych reforiem (SRSP)</a:t>
            </a:r>
          </a:p>
          <a:p>
            <a:endParaRPr lang="sk-SK" sz="1600" dirty="0">
              <a:latin typeface="Century Gothic" panose="020B0502020202020204" pitchFamily="34" charset="0"/>
            </a:endParaRPr>
          </a:p>
          <a:p>
            <a:r>
              <a:rPr lang="sk-SK" sz="1600" dirty="0" smtClean="0">
                <a:latin typeface="Century Gothic" panose="020B0502020202020204" pitchFamily="34" charset="0"/>
              </a:rPr>
              <a:t>- Správa o Slovensku 2019 – aj investičné priority pre EŠIF post 2020 </a:t>
            </a:r>
            <a:endParaRPr lang="en-GB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8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988840"/>
            <a:ext cx="806489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800" b="1" dirty="0" smtClean="0">
                <a:latin typeface="Century Gothic" panose="020B0502020202020204" pitchFamily="34" charset="0"/>
              </a:rPr>
              <a:t>	       Konkrétny príklad úspešnej politiky: </a:t>
            </a:r>
          </a:p>
          <a:p>
            <a:r>
              <a:rPr lang="sk-SK" sz="1800" b="1" dirty="0">
                <a:latin typeface="Century Gothic" panose="020B0502020202020204" pitchFamily="34" charset="0"/>
              </a:rPr>
              <a:t>	 </a:t>
            </a:r>
            <a:r>
              <a:rPr lang="sk-SK" sz="1800" b="1" dirty="0" smtClean="0">
                <a:latin typeface="Century Gothic" panose="020B0502020202020204" pitchFamily="34" charset="0"/>
              </a:rPr>
              <a:t>      projekt </a:t>
            </a:r>
            <a:r>
              <a:rPr lang="sk-SK" sz="1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„Hodnota za peniaze“ </a:t>
            </a:r>
          </a:p>
          <a:p>
            <a:endParaRPr lang="sk-SK" sz="1400" b="1" dirty="0" smtClean="0">
              <a:latin typeface="Century Gothic" panose="020B0502020202020204" pitchFamily="34" charset="0"/>
            </a:endParaRPr>
          </a:p>
          <a:p>
            <a:endParaRPr lang="sk-SK" sz="1400" b="1" dirty="0" smtClean="0">
              <a:latin typeface="Century Gothic" panose="020B0502020202020204" pitchFamily="34" charset="0"/>
            </a:endParaRPr>
          </a:p>
          <a:p>
            <a:r>
              <a:rPr lang="sk-SK" sz="1400" b="1" dirty="0" smtClean="0">
                <a:latin typeface="Century Gothic" panose="020B0502020202020204" pitchFamily="34" charset="0"/>
              </a:rPr>
              <a:t>Projekt „Hodnota za peniaze“ je postavený na troch hlavných princípoch: </a:t>
            </a:r>
          </a:p>
          <a:p>
            <a:endParaRPr lang="sk-SK" sz="1400" b="1" dirty="0" smtClean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sk-SK" sz="1400" dirty="0" smtClean="0">
                <a:latin typeface="Century Gothic" panose="020B0502020202020204" pitchFamily="34" charset="0"/>
              </a:rPr>
              <a:t>Verejná politika musí byť „najlepšou možnou možnosťou“, ktorá je náležite opodstatnená a kvantifikovaná na základe ekonomických a sociálnych údajov z reálneho sveta. </a:t>
            </a:r>
          </a:p>
          <a:p>
            <a:pPr marL="342900" indent="-342900">
              <a:buAutoNum type="arabicPeriod"/>
            </a:pPr>
            <a:r>
              <a:rPr lang="sk-SK" sz="1400" dirty="0" smtClean="0">
                <a:latin typeface="Century Gothic" panose="020B0502020202020204" pitchFamily="34" charset="0"/>
              </a:rPr>
              <a:t>Inštitucionálna reforma by mala vyvrcholiť novým rozdelením úloh v rozličných fázach procesu. </a:t>
            </a:r>
          </a:p>
          <a:p>
            <a:pPr marL="342900" indent="-342900">
              <a:buAutoNum type="arabicPeriod"/>
            </a:pPr>
            <a:r>
              <a:rPr lang="sk-SK" sz="1400" dirty="0" smtClean="0">
                <a:latin typeface="Century Gothic" panose="020B0502020202020204" pitchFamily="34" charset="0"/>
              </a:rPr>
              <a:t>Musí sa použiť niekoľko metód analyzovania nákladov. </a:t>
            </a:r>
          </a:p>
          <a:p>
            <a:endParaRPr lang="sk-SK" sz="1400" dirty="0" smtClean="0">
              <a:latin typeface="Century Gothic" panose="020B0502020202020204" pitchFamily="34" charset="0"/>
            </a:endParaRPr>
          </a:p>
          <a:p>
            <a:endParaRPr lang="sk-SK" sz="1400" dirty="0" smtClean="0">
              <a:latin typeface="Century Gothic" panose="020B0502020202020204" pitchFamily="34" charset="0"/>
            </a:endParaRPr>
          </a:p>
          <a:p>
            <a:r>
              <a:rPr lang="sk-SK" sz="1400" b="1" dirty="0" smtClean="0">
                <a:latin typeface="Century Gothic" panose="020B0502020202020204" pitchFamily="34" charset="0"/>
              </a:rPr>
              <a:t>Projekt „Hodnota za peniaze“ podporili Európska komisia, OECD a MMF, ktorí vyslali expertov, aby pri prvotných posúdeniach poskytli spoločnú odbornú pomoc. </a:t>
            </a:r>
            <a:r>
              <a:rPr lang="sk-SK" sz="1400" dirty="0" smtClean="0">
                <a:latin typeface="Century Gothic" panose="020B0502020202020204" pitchFamily="34" charset="0"/>
              </a:rPr>
              <a:t>	</a:t>
            </a:r>
            <a:endParaRPr lang="sk-SK" sz="1400" dirty="0">
              <a:latin typeface="Century Gothic" panose="020B0502020202020204" pitchFamily="34" charset="0"/>
            </a:endParaRPr>
          </a:p>
        </p:txBody>
      </p:sp>
      <p:pic>
        <p:nvPicPr>
          <p:cNvPr id="3" name="Picture 3" descr="C:\Users\stanoad\Downloads\gold-med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33913"/>
            <a:ext cx="908130" cy="90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5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771800" y="2564904"/>
            <a:ext cx="6912768" cy="2232248"/>
          </a:xfrm>
        </p:spPr>
        <p:txBody>
          <a:bodyPr/>
          <a:lstStyle/>
          <a:p>
            <a:r>
              <a:rPr lang="sk-SK" altLang="en-US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sk-SK" altLang="en-US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en-GB" alt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5656" y="3009603"/>
            <a:ext cx="62824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altLang="en-US" sz="4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Ďakujem za pozornosť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25150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 txBox="1">
            <a:spLocks/>
          </p:cNvSpPr>
          <p:nvPr/>
        </p:nvSpPr>
        <p:spPr bwMode="auto">
          <a:xfrm>
            <a:off x="-216309" y="1194722"/>
            <a:ext cx="9720634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sk-SK" sz="2000" kern="0" dirty="0" smtClean="0">
                <a:solidFill>
                  <a:srgbClr val="0F5494"/>
                </a:solidFill>
                <a:latin typeface="Century Gothic" panose="020B0502020202020204" pitchFamily="34" charset="0"/>
              </a:rPr>
              <a:t>Správa o Slovensku 2018</a:t>
            </a:r>
            <a:endParaRPr lang="en-GB" sz="2000" kern="0" dirty="0">
              <a:solidFill>
                <a:srgbClr val="0F5494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 flipH="1">
            <a:off x="467544" y="1601012"/>
            <a:ext cx="2520282" cy="0"/>
          </a:xfrm>
          <a:prstGeom prst="line">
            <a:avLst/>
          </a:prstGeom>
          <a:noFill/>
          <a:ln w="12700" cap="flat" cmpd="sng" algn="ctr">
            <a:solidFill>
              <a:srgbClr val="0F5494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467544" y="1601012"/>
            <a:ext cx="0" cy="455329"/>
          </a:xfrm>
          <a:prstGeom prst="line">
            <a:avLst/>
          </a:prstGeom>
          <a:noFill/>
          <a:ln w="12700" cap="flat" cmpd="sng" algn="ctr">
            <a:solidFill>
              <a:srgbClr val="0F5494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>
            <a:stCxn id="30" idx="2"/>
            <a:endCxn id="31" idx="0"/>
          </p:cNvCxnSpPr>
          <p:nvPr/>
        </p:nvCxnSpPr>
        <p:spPr bwMode="auto">
          <a:xfrm>
            <a:off x="467544" y="2364107"/>
            <a:ext cx="0" cy="576728"/>
          </a:xfrm>
          <a:prstGeom prst="line">
            <a:avLst/>
          </a:prstGeom>
          <a:noFill/>
          <a:ln w="12700" cap="flat" cmpd="sng" algn="ctr">
            <a:solidFill>
              <a:srgbClr val="0F5494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0" name="Picture 3" descr="C:\Users\stanoad\Desktop\pl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26" y="2063672"/>
            <a:ext cx="300435" cy="3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C:\Users\stanoad\Desktop\questi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26" y="2940835"/>
            <a:ext cx="300436" cy="30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615531" y="2063672"/>
            <a:ext cx="8420965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400" b="1" spc="-1" dirty="0">
                <a:uFill>
                  <a:solidFill>
                    <a:srgbClr val="FFFFFF"/>
                  </a:solidFill>
                </a:uFill>
                <a:latin typeface="Century Gothic" panose="020B0502020202020204" pitchFamily="34" charset="0"/>
                <a:cs typeface="Times New Roman" panose="02020603050405020304" pitchFamily="18" charset="0"/>
              </a:rPr>
              <a:t>Výborné makroekonomické </a:t>
            </a:r>
            <a:r>
              <a:rPr lang="sk-SK" sz="1400" b="1" spc="-1" dirty="0" smtClean="0">
                <a:uFill>
                  <a:solidFill>
                    <a:srgbClr val="FFFFFF"/>
                  </a:solidFill>
                </a:uFill>
                <a:latin typeface="Century Gothic" panose="020B0502020202020204" pitchFamily="34" charset="0"/>
                <a:cs typeface="Times New Roman" panose="02020603050405020304" pitchFamily="18" charset="0"/>
              </a:rPr>
              <a:t>výsledky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1400" b="1" spc="-1" dirty="0" smtClean="0">
              <a:uFill>
                <a:solidFill>
                  <a:srgbClr val="FFFFFF"/>
                </a:solidFill>
              </a:u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pc="-1" dirty="0" smtClean="0">
                <a:uFill>
                  <a:solidFill>
                    <a:srgbClr val="FFFFFF"/>
                  </a:solidFill>
                </a:uFill>
                <a:latin typeface="Century Gothic" panose="020B0502020202020204" pitchFamily="34" charset="0"/>
                <a:cs typeface="Times New Roman" panose="02020603050405020304" pitchFamily="18" charset="0"/>
              </a:rPr>
              <a:t>vysoký hospodársky rast │ rekordne nízka nezamestnanosť │ </a:t>
            </a:r>
            <a:r>
              <a:rPr lang="sk-SK" spc="-1" dirty="0">
                <a:uFill>
                  <a:solidFill>
                    <a:srgbClr val="FFFFFF"/>
                  </a:solidFill>
                </a:uFill>
                <a:latin typeface="Century Gothic" panose="020B0502020202020204" pitchFamily="34" charset="0"/>
                <a:cs typeface="Times New Roman" panose="02020603050405020304" pitchFamily="18" charset="0"/>
              </a:rPr>
              <a:t>stabilná </a:t>
            </a:r>
            <a:r>
              <a:rPr lang="sk-SK" spc="-1" dirty="0" smtClean="0">
                <a:uFill>
                  <a:solidFill>
                    <a:srgbClr val="FFFFFF"/>
                  </a:solidFill>
                </a:uFill>
                <a:latin typeface="Century Gothic" panose="020B0502020202020204" pitchFamily="34" charset="0"/>
                <a:cs typeface="Times New Roman" panose="02020603050405020304" pitchFamily="18" charset="0"/>
              </a:rPr>
              <a:t>inflácia │ klesajúci deficit aj dlh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1100" spc="-1" dirty="0">
              <a:uFill>
                <a:solidFill>
                  <a:srgbClr val="FFFFFF"/>
                </a:solidFill>
              </a:u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8529" y="2924944"/>
            <a:ext cx="79709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Slabšie výsledky v kľúčových oblastiach pre život </a:t>
            </a:r>
            <a:r>
              <a:rPr lang="sk-SK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občanov</a:t>
            </a:r>
          </a:p>
          <a:p>
            <a:endParaRPr lang="sk-SK" sz="200" b="1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171450" lvl="2" indent="-171450">
              <a:buFont typeface="Arial" panose="020B0604020202020204" pitchFamily="34" charset="0"/>
              <a:buChar char="•"/>
            </a:pPr>
            <a:endParaRPr lang="sk-SK" sz="600" dirty="0">
              <a:latin typeface="Century Gothic" panose="020B0502020202020204" pitchFamily="34" charset="0"/>
            </a:endParaRPr>
          </a:p>
          <a:p>
            <a:pPr lvl="2"/>
            <a:endParaRPr lang="sk-SK" sz="6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sk-SK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sk-SK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sk-SK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3429000"/>
            <a:ext cx="338437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sk-SK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sk-SK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  </a:t>
            </a:r>
            <a:r>
              <a:rPr lang="sk-SK" sz="13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Trh práce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sk-SK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zlepšenie</a:t>
            </a:r>
            <a:r>
              <a:rPr lang="sk-SK" dirty="0">
                <a:latin typeface="Century Gothic" panose="020B0502020202020204" pitchFamily="34" charset="0"/>
                <a:cs typeface="Times New Roman" panose="02020603050405020304" pitchFamily="18" charset="0"/>
              </a:rPr>
              <a:t>, ale pretrvávajúca vysoká dlhodobá </a:t>
            </a:r>
            <a:r>
              <a:rPr lang="sk-SK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nezamestnanosť 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sk-SK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nízka </a:t>
            </a:r>
            <a:r>
              <a:rPr lang="sk-SK" dirty="0">
                <a:latin typeface="Century Gothic" panose="020B0502020202020204" pitchFamily="34" charset="0"/>
                <a:cs typeface="Times New Roman" panose="02020603050405020304" pitchFamily="18" charset="0"/>
              </a:rPr>
              <a:t>zamestnanosť nízko-kvalifikovaných, žien a </a:t>
            </a:r>
            <a:r>
              <a:rPr lang="sk-SK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MRC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sk-SK" dirty="0" smtClean="0">
                <a:latin typeface="Century Gothic" panose="020B0502020202020204" pitchFamily="34" charset="0"/>
              </a:rPr>
              <a:t>miera </a:t>
            </a:r>
            <a:r>
              <a:rPr lang="sk-SK" dirty="0">
                <a:latin typeface="Century Gothic" panose="020B0502020202020204" pitchFamily="34" charset="0"/>
              </a:rPr>
              <a:t>chudoby poklesla, no intenzita zostáva vysoká /MRC-6x vyššia 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endParaRPr lang="sk-SK" sz="6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1960" y="3412157"/>
            <a:ext cx="427351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sk-SK" sz="13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  Školstvo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sk-SK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zhoršujúce </a:t>
            </a:r>
            <a:r>
              <a:rPr lang="sk-SK" dirty="0">
                <a:latin typeface="Century Gothic" panose="020B0502020202020204" pitchFamily="34" charset="0"/>
                <a:cs typeface="Times New Roman" panose="02020603050405020304" pitchFamily="18" charset="0"/>
              </a:rPr>
              <a:t>sa výsledky žiakov - nízka kvalita vysokého školstva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sk-SK" dirty="0">
                <a:latin typeface="Century Gothic" panose="020B0502020202020204" pitchFamily="34" charset="0"/>
                <a:cs typeface="Times New Roman" panose="02020603050405020304" pitchFamily="18" charset="0"/>
              </a:rPr>
              <a:t>slabá </a:t>
            </a:r>
            <a:r>
              <a:rPr lang="sk-SK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inkluzívnosť</a:t>
            </a:r>
            <a:r>
              <a:rPr lang="sk-SK" dirty="0">
                <a:latin typeface="Century Gothic" panose="020B0502020202020204" pitchFamily="34" charset="0"/>
                <a:cs typeface="Times New Roman" panose="02020603050405020304" pitchFamily="18" charset="0"/>
              </a:rPr>
              <a:t> vzdelávania - nízka účasť detí v predškolskom procese (78% </a:t>
            </a:r>
            <a:r>
              <a:rPr lang="sk-SK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vs</a:t>
            </a:r>
            <a:r>
              <a:rPr lang="sk-SK" dirty="0">
                <a:latin typeface="Century Gothic" panose="020B0502020202020204" pitchFamily="34" charset="0"/>
                <a:cs typeface="Times New Roman" panose="02020603050405020304" pitchFamily="18" charset="0"/>
              </a:rPr>
              <a:t>. 95%) vysoké % rómskych detí v osobitných školách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sk-SK" dirty="0">
                <a:latin typeface="Century Gothic" panose="020B0502020202020204" pitchFamily="34" charset="0"/>
                <a:cs typeface="Times New Roman" panose="02020603050405020304" pitchFamily="18" charset="0"/>
              </a:rPr>
              <a:t>slabá účasť dospelých na vzdelávaní (2,9% </a:t>
            </a:r>
            <a:r>
              <a:rPr lang="sk-SK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vs</a:t>
            </a:r>
            <a:r>
              <a:rPr lang="sk-SK" dirty="0">
                <a:latin typeface="Century Gothic" panose="020B0502020202020204" pitchFamily="34" charset="0"/>
                <a:cs typeface="Times New Roman" panose="02020603050405020304" pitchFamily="18" charset="0"/>
              </a:rPr>
              <a:t> 10,8%)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3712" y="4953942"/>
            <a:ext cx="312021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sk-SK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  </a:t>
            </a:r>
            <a:r>
              <a:rPr lang="sk-SK" sz="13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Zdravotníctvo </a:t>
            </a:r>
            <a:endParaRPr lang="sk-SK" sz="13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sk-SK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menej </a:t>
            </a:r>
            <a:r>
              <a:rPr lang="sk-SK" dirty="0">
                <a:latin typeface="Century Gothic" panose="020B0502020202020204" pitchFamily="34" charset="0"/>
                <a:cs typeface="Times New Roman" panose="02020603050405020304" pitchFamily="18" charset="0"/>
              </a:rPr>
              <a:t>zdravých rokov </a:t>
            </a:r>
            <a:r>
              <a:rPr lang="sk-SK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života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sk-SK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nízka </a:t>
            </a:r>
            <a:r>
              <a:rPr lang="sk-SK" dirty="0">
                <a:latin typeface="Century Gothic" panose="020B0502020202020204" pitchFamily="34" charset="0"/>
                <a:cs typeface="Times New Roman" panose="02020603050405020304" pitchFamily="18" charset="0"/>
              </a:rPr>
              <a:t>nákladová </a:t>
            </a:r>
            <a:r>
              <a:rPr lang="sk-SK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efektívnosť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sk-SK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nedostatok </a:t>
            </a:r>
            <a:r>
              <a:rPr lang="sk-SK" dirty="0">
                <a:latin typeface="Century Gothic" panose="020B0502020202020204" pitchFamily="34" charset="0"/>
                <a:cs typeface="Times New Roman" panose="02020603050405020304" pitchFamily="18" charset="0"/>
              </a:rPr>
              <a:t>zdravotného personálu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endParaRPr lang="sk-SK" sz="6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0769" y="4935359"/>
            <a:ext cx="491323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3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  Verejná správa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nízka </a:t>
            </a:r>
            <a:r>
              <a:rPr lang="sk-SK" dirty="0">
                <a:latin typeface="Century Gothic" panose="020B0502020202020204" pitchFamily="34" charset="0"/>
                <a:cs typeface="Times New Roman" panose="02020603050405020304" pitchFamily="18" charset="0"/>
              </a:rPr>
              <a:t>efektívnosť verejných inštitúcií</a:t>
            </a:r>
          </a:p>
          <a:p>
            <a:pPr marL="180975" lvl="3" indent="-180975">
              <a:buFont typeface="Arial" panose="020B0604020202020204" pitchFamily="34" charset="0"/>
              <a:buChar char="•"/>
            </a:pPr>
            <a:r>
              <a:rPr lang="sk-SK" dirty="0">
                <a:latin typeface="Century Gothic" panose="020B0502020202020204" pitchFamily="34" charset="0"/>
                <a:cs typeface="Times New Roman" panose="02020603050405020304" pitchFamily="18" charset="0"/>
              </a:rPr>
              <a:t>často sa meniaca regulácia</a:t>
            </a:r>
          </a:p>
          <a:p>
            <a:pPr marL="180975" lvl="3" indent="-180975">
              <a:buFont typeface="Arial" panose="020B0604020202020204" pitchFamily="34" charset="0"/>
              <a:buChar char="•"/>
            </a:pPr>
            <a:r>
              <a:rPr lang="sk-SK" dirty="0">
                <a:latin typeface="Century Gothic" panose="020B0502020202020204" pitchFamily="34" charset="0"/>
                <a:cs typeface="Times New Roman" panose="02020603050405020304" pitchFamily="18" charset="0"/>
              </a:rPr>
              <a:t>slabá vymožiteľnosť práva, obavy o nezávislosť súdnictva</a:t>
            </a:r>
          </a:p>
          <a:p>
            <a:pPr marL="180975" lvl="3" indent="-180975">
              <a:buFont typeface="Arial" panose="020B0604020202020204" pitchFamily="34" charset="0"/>
              <a:buChar char="•"/>
            </a:pPr>
            <a:r>
              <a:rPr lang="sk-SK" dirty="0">
                <a:latin typeface="Century Gothic" panose="020B0502020202020204" pitchFamily="34" charset="0"/>
                <a:cs typeface="Times New Roman" panose="02020603050405020304" pitchFamily="18" charset="0"/>
              </a:rPr>
              <a:t>korupcia (vysoká miera vnímania korupcie, nízky a klesajúci počet stíhaní)</a:t>
            </a:r>
          </a:p>
          <a:p>
            <a:pPr marL="180975" lvl="3" indent="-180975">
              <a:buFont typeface="Arial" panose="020B0604020202020204" pitchFamily="34" charset="0"/>
              <a:buChar char="•"/>
            </a:pPr>
            <a:r>
              <a:rPr lang="sk-SK" dirty="0">
                <a:latin typeface="Century Gothic" panose="020B0502020202020204" pitchFamily="34" charset="0"/>
                <a:cs typeface="Times New Roman" panose="02020603050405020304" pitchFamily="18" charset="0"/>
              </a:rPr>
              <a:t>verejné obstarávanie – praktiky narúšajúce hospodársku súťaž, komplikované procesy ohrozujú čerpanie EU fondov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endParaRPr lang="sk-SK" sz="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73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 txBox="1">
            <a:spLocks/>
          </p:cNvSpPr>
          <p:nvPr/>
        </p:nvSpPr>
        <p:spPr bwMode="auto">
          <a:xfrm>
            <a:off x="-195479" y="1871305"/>
            <a:ext cx="9720634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algn="l" rtl="0" eaLnBrk="1" fontAlgn="base" hangingPunct="1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sk-SK" sz="2000" kern="0" dirty="0" smtClean="0">
                <a:solidFill>
                  <a:srgbClr val="0F5494"/>
                </a:solidFill>
                <a:latin typeface="Century Gothic" panose="020B0502020202020204" pitchFamily="34" charset="0"/>
              </a:rPr>
              <a:t>Štrukturálne priority</a:t>
            </a:r>
            <a:endParaRPr lang="en-GB" sz="2000" kern="0" dirty="0">
              <a:solidFill>
                <a:srgbClr val="0F5494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4626801" y="2589872"/>
            <a:ext cx="5409" cy="576064"/>
          </a:xfrm>
          <a:prstGeom prst="line">
            <a:avLst/>
          </a:prstGeom>
          <a:noFill/>
          <a:ln w="12700" cap="flat" cmpd="sng" algn="ctr">
            <a:solidFill>
              <a:srgbClr val="0F5494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 flipH="1">
            <a:off x="2356453" y="3160939"/>
            <a:ext cx="4248473" cy="0"/>
          </a:xfrm>
          <a:prstGeom prst="line">
            <a:avLst/>
          </a:prstGeom>
          <a:noFill/>
          <a:ln w="12700" cap="flat" cmpd="sng" algn="ctr">
            <a:solidFill>
              <a:srgbClr val="0F5494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2339752" y="3160939"/>
            <a:ext cx="0" cy="179377"/>
          </a:xfrm>
          <a:prstGeom prst="line">
            <a:avLst/>
          </a:prstGeom>
          <a:noFill/>
          <a:ln w="12700" cap="flat" cmpd="sng" algn="ctr">
            <a:solidFill>
              <a:srgbClr val="0F5494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6588224" y="3160939"/>
            <a:ext cx="0" cy="179377"/>
          </a:xfrm>
          <a:prstGeom prst="line">
            <a:avLst/>
          </a:prstGeom>
          <a:noFill/>
          <a:ln w="12700" cap="flat" cmpd="sng" algn="ctr">
            <a:solidFill>
              <a:srgbClr val="0F5494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0" name="Picture 3" descr="C:\Users\stanoad\Desktop\pl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235" y="3357469"/>
            <a:ext cx="300435" cy="3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C:\Users\stanoad\Desktop\questi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728" y="3357468"/>
            <a:ext cx="300436" cy="30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Oval 31"/>
          <p:cNvSpPr/>
          <p:nvPr/>
        </p:nvSpPr>
        <p:spPr bwMode="auto">
          <a:xfrm>
            <a:off x="4518801" y="1509752"/>
            <a:ext cx="216000" cy="216000"/>
          </a:xfrm>
          <a:prstGeom prst="ellipse">
            <a:avLst/>
          </a:prstGeom>
          <a:noFill/>
          <a:ln w="19050" cap="flat" cmpd="sng" algn="ctr">
            <a:solidFill>
              <a:srgbClr val="0F5494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cxnSp>
        <p:nvCxnSpPr>
          <p:cNvPr id="33" name="Straight Connector 32"/>
          <p:cNvCxnSpPr>
            <a:stCxn id="32" idx="2"/>
          </p:cNvCxnSpPr>
          <p:nvPr/>
        </p:nvCxnSpPr>
        <p:spPr bwMode="auto">
          <a:xfrm flipH="1">
            <a:off x="-113523" y="1617752"/>
            <a:ext cx="4632324" cy="0"/>
          </a:xfrm>
          <a:prstGeom prst="line">
            <a:avLst/>
          </a:prstGeom>
          <a:noFill/>
          <a:ln w="12700" cap="flat" cmpd="sng" algn="ctr">
            <a:solidFill>
              <a:srgbClr val="0F5494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 flipH="1">
            <a:off x="4734801" y="1617752"/>
            <a:ext cx="4632324" cy="0"/>
          </a:xfrm>
          <a:prstGeom prst="line">
            <a:avLst/>
          </a:prstGeom>
          <a:noFill/>
          <a:ln w="12700" cap="flat" cmpd="sng" algn="ctr">
            <a:solidFill>
              <a:srgbClr val="0F5494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4624918" y="1725752"/>
            <a:ext cx="0" cy="143373"/>
          </a:xfrm>
          <a:prstGeom prst="line">
            <a:avLst/>
          </a:prstGeom>
          <a:noFill/>
          <a:ln w="12700" cap="flat" cmpd="sng" algn="ctr">
            <a:solidFill>
              <a:srgbClr val="0F5494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Rectangle 42"/>
          <p:cNvSpPr/>
          <p:nvPr/>
        </p:nvSpPr>
        <p:spPr>
          <a:xfrm>
            <a:off x="1043608" y="3742000"/>
            <a:ext cx="30963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1400" b="1" kern="0" dirty="0">
                <a:latin typeface="Century Gothic" panose="020B0502020202020204" pitchFamily="34" charset="0"/>
              </a:rPr>
              <a:t>Dobrá </a:t>
            </a:r>
            <a:r>
              <a:rPr lang="sk-SK" sz="1400" b="1" kern="0" dirty="0" smtClean="0">
                <a:latin typeface="Century Gothic" panose="020B0502020202020204" pitchFamily="34" charset="0"/>
              </a:rPr>
              <a:t>legislatíva/stratégie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1400" b="1" kern="0" dirty="0" smtClean="0">
              <a:latin typeface="Century Gothic" panose="020B0502020202020204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pc="-1" dirty="0" smtClean="0">
                <a:uFill>
                  <a:solidFill>
                    <a:srgbClr val="FFFFFF"/>
                  </a:solidFill>
                </a:uFill>
                <a:latin typeface="Century Gothic" panose="020B0502020202020204" pitchFamily="34" charset="0"/>
                <a:cs typeface="Times New Roman" panose="02020603050405020304" pitchFamily="18" charset="0"/>
              </a:rPr>
              <a:t>Zákon o štátnej službe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pc="-1" dirty="0" smtClean="0">
                <a:uFill>
                  <a:solidFill>
                    <a:srgbClr val="FFFFFF"/>
                  </a:solidFill>
                </a:uFill>
                <a:latin typeface="Century Gothic" panose="020B0502020202020204" pitchFamily="34" charset="0"/>
                <a:cs typeface="Times New Roman" panose="02020603050405020304" pitchFamily="18" charset="0"/>
              </a:rPr>
              <a:t>Zákon o verejnom obstarávaní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pc="-1" dirty="0" smtClean="0">
                <a:uFill>
                  <a:solidFill>
                    <a:srgbClr val="FFFFFF"/>
                  </a:solidFill>
                </a:uFill>
                <a:latin typeface="Century Gothic" panose="020B0502020202020204" pitchFamily="34" charset="0"/>
                <a:cs typeface="Times New Roman" panose="02020603050405020304" pitchFamily="18" charset="0"/>
              </a:rPr>
              <a:t>Zákon o konkurze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latin typeface="Century Gothic" panose="020B0502020202020204" pitchFamily="34" charset="0"/>
              </a:rPr>
              <a:t>Protischránkový zákon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latin typeface="Century Gothic" panose="020B0502020202020204" pitchFamily="34" charset="0"/>
              </a:rPr>
              <a:t>Zákon na ochranu oznamovateľov korupcie </a:t>
            </a:r>
            <a:endParaRPr lang="sk-SK" spc="-1" dirty="0">
              <a:uFill>
                <a:solidFill>
                  <a:srgbClr val="FFFFFF"/>
                </a:solidFill>
              </a:u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24918" y="3742000"/>
            <a:ext cx="451908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b="1" kern="0" dirty="0" smtClean="0">
                <a:latin typeface="Century Gothic" panose="020B0502020202020204" pitchFamily="34" charset="0"/>
              </a:rPr>
              <a:t>   Slabá implementácia, slabé inštitúcie</a:t>
            </a:r>
          </a:p>
          <a:p>
            <a:endParaRPr lang="en-GB" sz="1400" b="1" kern="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nízka </a:t>
            </a:r>
            <a:r>
              <a:rPr lang="sk-SK" dirty="0">
                <a:latin typeface="Century Gothic" panose="020B0502020202020204" pitchFamily="34" charset="0"/>
                <a:cs typeface="Times New Roman" panose="02020603050405020304" pitchFamily="18" charset="0"/>
              </a:rPr>
              <a:t>kvalita a efektívnosť verejnej </a:t>
            </a:r>
            <a:r>
              <a:rPr lang="sk-SK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správy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vysoká úroveň </a:t>
            </a:r>
            <a:r>
              <a:rPr lang="sk-SK" dirty="0">
                <a:latin typeface="Century Gothic" panose="020B0502020202020204" pitchFamily="34" charset="0"/>
                <a:cs typeface="Times New Roman" panose="02020603050405020304" pitchFamily="18" charset="0"/>
              </a:rPr>
              <a:t>vnímania </a:t>
            </a:r>
            <a:r>
              <a:rPr lang="sk-SK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korupcie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slabé vnímanie nezávislosti v súdnictve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slabá hospodárska súťaž vo verejnom obstarávaní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politické nominácie </a:t>
            </a:r>
            <a:r>
              <a:rPr lang="sk-SK" dirty="0">
                <a:latin typeface="Century Gothic" panose="020B0502020202020204" pitchFamily="34" charset="0"/>
                <a:cs typeface="Times New Roman" panose="02020603050405020304" pitchFamily="18" charset="0"/>
              </a:rPr>
              <a:t>v regulačných </a:t>
            </a:r>
            <a:r>
              <a:rPr lang="sk-SK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úradoch</a:t>
            </a:r>
            <a:endParaRPr lang="sk-SK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64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32" y="1772816"/>
            <a:ext cx="8229600" cy="936625"/>
          </a:xfrm>
        </p:spPr>
        <p:txBody>
          <a:bodyPr/>
          <a:lstStyle/>
          <a:p>
            <a:r>
              <a:rPr lang="en-GB" sz="2000" dirty="0" err="1">
                <a:latin typeface="Century Gothic" panose="020B0502020202020204" pitchFamily="34" charset="0"/>
              </a:rPr>
              <a:t>Odporúčania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smtClean="0">
                <a:latin typeface="Century Gothic" panose="020B0502020202020204" pitchFamily="34" charset="0"/>
              </a:rPr>
              <a:t>p</a:t>
            </a:r>
            <a:r>
              <a:rPr lang="sk-SK" sz="2000" dirty="0" err="1" smtClean="0">
                <a:latin typeface="Century Gothic" panose="020B0502020202020204" pitchFamily="34" charset="0"/>
              </a:rPr>
              <a:t>re</a:t>
            </a:r>
            <a:r>
              <a:rPr lang="sk-SK" sz="2000" dirty="0" smtClean="0">
                <a:latin typeface="Century Gothic" panose="020B0502020202020204" pitchFamily="34" charset="0"/>
              </a:rPr>
              <a:t> Slovensko p</a:t>
            </a:r>
            <a:r>
              <a:rPr lang="en-GB" sz="2000" dirty="0" err="1" smtClean="0">
                <a:latin typeface="Century Gothic" panose="020B0502020202020204" pitchFamily="34" charset="0"/>
              </a:rPr>
              <a:t>odľa</a:t>
            </a:r>
            <a:r>
              <a:rPr lang="en-GB" sz="2000" dirty="0" smtClean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oblastí</a:t>
            </a:r>
            <a:r>
              <a:rPr lang="en-GB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n-GB" sz="2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958156"/>
              </p:ext>
            </p:extLst>
          </p:nvPr>
        </p:nvGraphicFramePr>
        <p:xfrm>
          <a:off x="683568" y="2708920"/>
          <a:ext cx="7785097" cy="3204210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107341"/>
                <a:gridCol w="622046"/>
                <a:gridCol w="609351"/>
                <a:gridCol w="609351"/>
                <a:gridCol w="609351"/>
                <a:gridCol w="609351"/>
                <a:gridCol w="609351"/>
                <a:gridCol w="609351"/>
                <a:gridCol w="609351"/>
                <a:gridCol w="790253"/>
              </a:tblGrid>
              <a:tr h="200025">
                <a:tc gridSpan="10"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2011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2012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2013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2014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2015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2016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2017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2018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Spolu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Udržateľnosť</a:t>
                      </a:r>
                      <a:r>
                        <a:rPr lang="en-GB" sz="1400" b="1" i="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verejných</a:t>
                      </a:r>
                      <a:r>
                        <a:rPr lang="en-GB" sz="1400" b="1" i="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financií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Trh</a:t>
                      </a:r>
                      <a:r>
                        <a:rPr lang="en-GB" sz="1400" b="1" i="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práce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Verejná</a:t>
                      </a:r>
                      <a:r>
                        <a:rPr lang="en-GB" sz="1400" b="1" i="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1" i="0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správa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Vzdelávanie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Zdravotníctvo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Dane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Energetika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Penzie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Výskum</a:t>
                      </a:r>
                      <a:r>
                        <a:rPr lang="en-GB" sz="1400" b="1" i="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400" b="1" i="0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vývoj</a:t>
                      </a:r>
                      <a:r>
                        <a:rPr lang="en-GB" sz="1400" b="1" i="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400" b="1" i="0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inovácie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sk-SK" sz="1600" u="none" strike="noStrike" dirty="0" smtClean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6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0" i="0" u="none" strike="noStrike" dirty="0" smtClean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51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2060848"/>
            <a:ext cx="8229600" cy="936625"/>
          </a:xfrm>
        </p:spPr>
        <p:txBody>
          <a:bodyPr/>
          <a:lstStyle/>
          <a:p>
            <a:r>
              <a:rPr lang="pl-PL" sz="2000" dirty="0" err="1">
                <a:latin typeface="Century Gothic" panose="020B0502020202020204" pitchFamily="34" charset="0"/>
              </a:rPr>
              <a:t>Odporúčania</a:t>
            </a:r>
            <a:r>
              <a:rPr lang="pl-PL" sz="2000" dirty="0">
                <a:latin typeface="Century Gothic" panose="020B0502020202020204" pitchFamily="34" charset="0"/>
              </a:rPr>
              <a:t> </a:t>
            </a:r>
            <a:r>
              <a:rPr lang="pl-PL" sz="2000" dirty="0" smtClean="0">
                <a:latin typeface="Century Gothic" panose="020B0502020202020204" pitchFamily="34" charset="0"/>
              </a:rPr>
              <a:t>pre </a:t>
            </a:r>
            <a:r>
              <a:rPr lang="pl-PL" sz="2000" dirty="0" err="1" smtClean="0">
                <a:latin typeface="Century Gothic" panose="020B0502020202020204" pitchFamily="34" charset="0"/>
              </a:rPr>
              <a:t>Slovensko</a:t>
            </a:r>
            <a:r>
              <a:rPr lang="pl-PL" sz="2000" dirty="0" smtClean="0">
                <a:latin typeface="Century Gothic" panose="020B0502020202020204" pitchFamily="34" charset="0"/>
              </a:rPr>
              <a:t> v </a:t>
            </a:r>
            <a:r>
              <a:rPr lang="pl-PL" sz="2000" dirty="0" err="1">
                <a:latin typeface="Century Gothic" panose="020B0502020202020204" pitchFamily="34" charset="0"/>
              </a:rPr>
              <a:t>oblasti</a:t>
            </a:r>
            <a:r>
              <a:rPr lang="pl-PL" sz="2000" dirty="0">
                <a:latin typeface="Century Gothic" panose="020B0502020202020204" pitchFamily="34" charset="0"/>
              </a:rPr>
              <a:t> </a:t>
            </a:r>
            <a:r>
              <a:rPr lang="pl-PL" sz="2000" dirty="0" err="1">
                <a:latin typeface="Century Gothic" panose="020B0502020202020204" pitchFamily="34" charset="0"/>
              </a:rPr>
              <a:t>verejnej</a:t>
            </a:r>
            <a:r>
              <a:rPr lang="pl-PL" sz="2000" dirty="0">
                <a:latin typeface="Century Gothic" panose="020B0502020202020204" pitchFamily="34" charset="0"/>
              </a:rPr>
              <a:t> </a:t>
            </a:r>
            <a:r>
              <a:rPr lang="pl-PL" sz="2000" dirty="0" err="1">
                <a:latin typeface="Century Gothic" panose="020B0502020202020204" pitchFamily="34" charset="0"/>
              </a:rPr>
              <a:t>správy</a:t>
            </a:r>
            <a:r>
              <a:rPr lang="pl-PL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pl-PL" sz="200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n-GB" sz="2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799773"/>
              </p:ext>
            </p:extLst>
          </p:nvPr>
        </p:nvGraphicFramePr>
        <p:xfrm>
          <a:off x="827584" y="2780928"/>
          <a:ext cx="7416800" cy="2432685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19304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44239">
                <a:tc gridSpan="10">
                  <a:txBody>
                    <a:bodyPr/>
                    <a:lstStyle/>
                    <a:p>
                      <a:pPr algn="ctr" fontAlgn="b"/>
                      <a:endParaRPr lang="pl-PL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2011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2012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2013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2014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2015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2016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2017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2018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Spolu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Verejné</a:t>
                      </a:r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1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obstarávanie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Súdnictvo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 smtClean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  <a:r>
                        <a:rPr lang="en-GB" sz="1400" b="1" u="none" strike="noStrike" dirty="0" err="1" smtClean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ana</a:t>
                      </a:r>
                      <a:r>
                        <a:rPr lang="sk-SK" sz="1400" b="1" u="none" strike="noStrike" dirty="0" err="1" smtClean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žment</a:t>
                      </a:r>
                      <a:r>
                        <a:rPr lang="sk-SK" sz="1400" b="1" u="none" strike="noStrike" dirty="0" smtClean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 ľudských zdrojov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Analytické</a:t>
                      </a:r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1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kapacity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EU </a:t>
                      </a:r>
                      <a:r>
                        <a:rPr lang="en-GB" sz="1400" b="1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fondy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Boj</a:t>
                      </a:r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1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proti</a:t>
                      </a:r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1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korupcii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Podnikateľské</a:t>
                      </a:r>
                      <a:r>
                        <a:rPr lang="en-GB" sz="1400" b="1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1" u="none" strike="noStrike" dirty="0" err="1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prostredie</a:t>
                      </a:r>
                      <a:endParaRPr lang="en-GB" sz="1400" b="1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solidFill>
                            <a:srgbClr val="0F5494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400" b="0" i="0" u="none" strike="noStrike" dirty="0">
                        <a:solidFill>
                          <a:srgbClr val="0F5494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9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96752"/>
            <a:ext cx="8229600" cy="936625"/>
          </a:xfrm>
        </p:spPr>
        <p:txBody>
          <a:bodyPr/>
          <a:lstStyle/>
          <a:p>
            <a:r>
              <a:rPr lang="sk-SK" altLang="en-US" sz="2400" dirty="0" smtClean="0">
                <a:latin typeface="Century Gothic" panose="020B0502020202020204" pitchFamily="34" charset="0"/>
              </a:rPr>
              <a:t>Podpora Európskej komisie cez Európsky semester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0912" y="2060748"/>
            <a:ext cx="8229600" cy="3529013"/>
          </a:xfrm>
        </p:spPr>
        <p:txBody>
          <a:bodyPr/>
          <a:lstStyle/>
          <a:p>
            <a:r>
              <a:rPr lang="sk-SK" altLang="en-US" sz="1800" b="1" i="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2011</a:t>
            </a:r>
          </a:p>
          <a:p>
            <a:r>
              <a:rPr lang="sk-SK" altLang="en-US" sz="1400" dirty="0" smtClean="0">
                <a:latin typeface="Century Gothic" panose="020B0502020202020204" pitchFamily="34" charset="0"/>
              </a:rPr>
              <a:t>Zavedenie jednotnej metodiky posudzovania vplyvov</a:t>
            </a:r>
          </a:p>
          <a:p>
            <a:r>
              <a:rPr lang="sk-SK" sz="800" dirty="0" smtClean="0">
                <a:latin typeface="Century Gothic" panose="020B0502020202020204" pitchFamily="34" charset="0"/>
              </a:rPr>
              <a:t>          </a:t>
            </a:r>
          </a:p>
          <a:p>
            <a:r>
              <a:rPr lang="sk-SK" sz="1400" dirty="0">
                <a:latin typeface="Century Gothic" panose="020B0502020202020204" pitchFamily="34" charset="0"/>
              </a:rPr>
              <a:t>V</a:t>
            </a:r>
            <a:r>
              <a:rPr lang="sk-SK" sz="1400" dirty="0" smtClean="0">
                <a:latin typeface="Century Gothic" panose="020B0502020202020204" pitchFamily="34" charset="0"/>
              </a:rPr>
              <a:t>ysoká administratívna záťaž</a:t>
            </a:r>
          </a:p>
          <a:p>
            <a:endParaRPr lang="sk-SK" sz="1400" dirty="0" smtClean="0">
              <a:latin typeface="Century Gothic" panose="020B0502020202020204" pitchFamily="34" charset="0"/>
            </a:endParaRPr>
          </a:p>
          <a:p>
            <a:r>
              <a:rPr lang="sk-SK" sz="1800" b="1" i="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2012</a:t>
            </a:r>
          </a:p>
          <a:p>
            <a:r>
              <a:rPr lang="sk-SK" sz="1400" dirty="0">
                <a:latin typeface="Century Gothic" panose="020B0502020202020204" pitchFamily="34" charset="0"/>
              </a:rPr>
              <a:t>P</a:t>
            </a:r>
            <a:r>
              <a:rPr lang="sk-SK" sz="1400" dirty="0" smtClean="0">
                <a:latin typeface="Century Gothic" panose="020B0502020202020204" pitchFamily="34" charset="0"/>
              </a:rPr>
              <a:t>otreba silnejších inštitúcií a efektívnejšej verejnej správy </a:t>
            </a:r>
          </a:p>
          <a:p>
            <a:r>
              <a:rPr lang="sk-SK" sz="1400" dirty="0" smtClean="0">
                <a:latin typeface="Century Gothic" panose="020B0502020202020204" pitchFamily="34" charset="0"/>
              </a:rPr>
              <a:t>(19. miesto v celkovom hodnotení efektívnosti verejnej správy)</a:t>
            </a:r>
          </a:p>
          <a:p>
            <a:endParaRPr lang="sk-SK" sz="500" dirty="0" smtClean="0">
              <a:latin typeface="Century Gothic" panose="020B0502020202020204" pitchFamily="34" charset="0"/>
            </a:endParaRPr>
          </a:p>
          <a:p>
            <a:r>
              <a:rPr lang="sk-SK" sz="1400" dirty="0" smtClean="0">
                <a:latin typeface="Century Gothic" panose="020B0502020202020204" pitchFamily="34" charset="0"/>
              </a:rPr>
              <a:t>Nedostatky v analytických </a:t>
            </a:r>
            <a:r>
              <a:rPr lang="sk-SK" sz="1400" dirty="0" smtClean="0">
                <a:latin typeface="Century Gothic" panose="020B0502020202020204" pitchFamily="34" charset="0"/>
              </a:rPr>
              <a:t>kapacitách a </a:t>
            </a:r>
            <a:r>
              <a:rPr lang="sk-SK" sz="1400" dirty="0" smtClean="0">
                <a:latin typeface="Century Gothic" panose="020B0502020202020204" pitchFamily="34" charset="0"/>
              </a:rPr>
              <a:t>poskytovaní verejných služieb</a:t>
            </a:r>
          </a:p>
          <a:p>
            <a:endParaRPr lang="sk-SK" sz="500" dirty="0" smtClean="0">
              <a:latin typeface="Century Gothic" panose="020B0502020202020204" pitchFamily="34" charset="0"/>
            </a:endParaRPr>
          </a:p>
          <a:p>
            <a:r>
              <a:rPr lang="sk-SK" sz="1400" dirty="0" smtClean="0">
                <a:latin typeface="Century Gothic" panose="020B0502020202020204" pitchFamily="34" charset="0"/>
              </a:rPr>
              <a:t>Decentralizované postupy najímania</a:t>
            </a:r>
          </a:p>
          <a:p>
            <a:endParaRPr lang="sk-SK" sz="500" dirty="0" smtClean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V</a:t>
            </a:r>
            <a:r>
              <a:rPr lang="sk-SK" sz="1400" dirty="0" smtClean="0">
                <a:latin typeface="Century Gothic" panose="020B0502020202020204" pitchFamily="34" charset="0"/>
              </a:rPr>
              <a:t>eľký vplyv politického cyklu, čo môže mať negatívny vplyv </a:t>
            </a:r>
          </a:p>
          <a:p>
            <a:r>
              <a:rPr lang="sk-SK" sz="1400" dirty="0" smtClean="0">
                <a:latin typeface="Century Gothic" panose="020B0502020202020204" pitchFamily="34" charset="0"/>
              </a:rPr>
              <a:t>na budovanie kapacít a kontinuitu</a:t>
            </a:r>
          </a:p>
          <a:p>
            <a:endParaRPr lang="sk-SK" sz="500" dirty="0" smtClean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N</a:t>
            </a:r>
            <a:r>
              <a:rPr lang="sk-SK" sz="1400" dirty="0" smtClean="0">
                <a:latin typeface="Century Gothic" panose="020B0502020202020204" pitchFamily="34" charset="0"/>
              </a:rPr>
              <a:t>ízka dostupnosť služieb </a:t>
            </a:r>
            <a:r>
              <a:rPr lang="sk-SK" sz="1400" dirty="0" err="1" smtClean="0">
                <a:latin typeface="Century Gothic" panose="020B0502020202020204" pitchFamily="34" charset="0"/>
              </a:rPr>
              <a:t>e-governmentu</a:t>
            </a:r>
            <a:r>
              <a:rPr lang="sk-SK" sz="1400" dirty="0" smtClean="0">
                <a:latin typeface="Century Gothic" panose="020B0502020202020204" pitchFamily="34" charset="0"/>
              </a:rPr>
              <a:t> pre občanov </a:t>
            </a:r>
          </a:p>
          <a:p>
            <a:endParaRPr lang="sk-SK" sz="1200" dirty="0">
              <a:latin typeface="Century Gothic" panose="020B0502020202020204" pitchFamily="34" charset="0"/>
            </a:endParaRPr>
          </a:p>
          <a:p>
            <a:endParaRPr lang="en-US" altLang="en-US" dirty="0">
              <a:latin typeface="Century Gothic" panose="020B0502020202020204" pitchFamily="34" charset="0"/>
            </a:endParaRPr>
          </a:p>
        </p:txBody>
      </p:sp>
      <p:pic>
        <p:nvPicPr>
          <p:cNvPr id="5" name="Picture 3" descr="C:\Users\stanoad\Desktop\pl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21" y="2372692"/>
            <a:ext cx="300435" cy="3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stanoad\Desktop\questi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261" y="2745235"/>
            <a:ext cx="300436" cy="30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stanoad\Desktop\questi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261" y="3681339"/>
            <a:ext cx="300436" cy="30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 bwMode="auto">
          <a:xfrm flipH="1">
            <a:off x="1104479" y="3981775"/>
            <a:ext cx="2059" cy="1679473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1331640" y="6114782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k-SK" sz="1400" b="1" dirty="0">
                <a:latin typeface="Century Gothic" panose="020B0502020202020204" pitchFamily="34" charset="0"/>
              </a:rPr>
              <a:t>CSR 7.Posilniť kvalitu verejnej služby, a to aj zlepšením riadenia ľudských zdrojov. 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931947" y="6121666"/>
            <a:ext cx="360000" cy="360000"/>
          </a:xfrm>
          <a:prstGeom prst="ellipse">
            <a:avLst/>
          </a:prstGeom>
          <a:solidFill>
            <a:srgbClr val="0F5494"/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50" b="0" i="0" u="none" strike="noStrike" cap="none" normalizeH="0" baseline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cxnSp>
        <p:nvCxnSpPr>
          <p:cNvPr id="13" name="Straight Connector 12"/>
          <p:cNvCxnSpPr>
            <a:endCxn id="11" idx="4"/>
          </p:cNvCxnSpPr>
          <p:nvPr/>
        </p:nvCxnSpPr>
        <p:spPr bwMode="auto">
          <a:xfrm>
            <a:off x="1111947" y="5877793"/>
            <a:ext cx="0" cy="603873"/>
          </a:xfrm>
          <a:prstGeom prst="line">
            <a:avLst/>
          </a:prstGeom>
          <a:noFill/>
          <a:ln w="12700" cap="flat" cmpd="sng" algn="ctr">
            <a:solidFill>
              <a:srgbClr val="0F5494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1669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1988840"/>
            <a:ext cx="7344816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2013</a:t>
            </a:r>
          </a:p>
          <a:p>
            <a:endParaRPr lang="sk-SK" sz="7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P</a:t>
            </a:r>
            <a:r>
              <a:rPr lang="sk-SK" sz="1400" dirty="0" smtClean="0">
                <a:latin typeface="Century Gothic" panose="020B0502020202020204" pitchFamily="34" charset="0"/>
              </a:rPr>
              <a:t>rijatie </a:t>
            </a:r>
            <a:r>
              <a:rPr lang="sk-SK" sz="1400" dirty="0">
                <a:latin typeface="Century Gothic" panose="020B0502020202020204" pitchFamily="34" charset="0"/>
              </a:rPr>
              <a:t>reformy verejnej správy </a:t>
            </a:r>
            <a:r>
              <a:rPr lang="sk-SK" sz="1400" dirty="0" smtClean="0">
                <a:latin typeface="Century Gothic" panose="020B0502020202020204" pitchFamily="34" charset="0"/>
              </a:rPr>
              <a:t>ESO </a:t>
            </a:r>
            <a:r>
              <a:rPr lang="sk-SK" sz="1400" dirty="0">
                <a:latin typeface="Century Gothic" panose="020B0502020202020204" pitchFamily="34" charset="0"/>
              </a:rPr>
              <a:t>na zoštíhlenie regionálnej a </a:t>
            </a:r>
            <a:r>
              <a:rPr lang="sk-SK" sz="1400" dirty="0" smtClean="0">
                <a:latin typeface="Century Gothic" panose="020B0502020202020204" pitchFamily="34" charset="0"/>
              </a:rPr>
              <a:t>okresnej </a:t>
            </a:r>
            <a:r>
              <a:rPr lang="sk-SK" sz="1400" dirty="0">
                <a:latin typeface="Century Gothic" panose="020B0502020202020204" pitchFamily="34" charset="0"/>
              </a:rPr>
              <a:t>úrovne; </a:t>
            </a:r>
            <a:r>
              <a:rPr lang="sk-SK" sz="1400" dirty="0" smtClean="0">
                <a:latin typeface="Century Gothic" panose="020B0502020202020204" pitchFamily="34" charset="0"/>
              </a:rPr>
              <a:t>cieľom aj funkčné </a:t>
            </a:r>
            <a:r>
              <a:rPr lang="sk-SK" sz="1400" dirty="0">
                <a:latin typeface="Century Gothic" panose="020B0502020202020204" pitchFamily="34" charset="0"/>
              </a:rPr>
              <a:t>audity  s cieľom identifikovať duplicitné činnosti a optimalizovať interné procesy, modernizácia riadenia ľudských zdrojov </a:t>
            </a:r>
            <a:endParaRPr lang="sk-SK" sz="1400" dirty="0" smtClean="0">
              <a:latin typeface="Century Gothic" panose="020B0502020202020204" pitchFamily="34" charset="0"/>
            </a:endParaRPr>
          </a:p>
          <a:p>
            <a:endParaRPr lang="sk-SK" sz="1400" dirty="0" smtClean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N</a:t>
            </a:r>
            <a:r>
              <a:rPr lang="sk-SK" sz="1400" dirty="0" smtClean="0">
                <a:latin typeface="Century Gothic" panose="020B0502020202020204" pitchFamily="34" charset="0"/>
              </a:rPr>
              <a:t>ízka </a:t>
            </a:r>
            <a:r>
              <a:rPr lang="sk-SK" sz="1400" dirty="0">
                <a:latin typeface="Century Gothic" panose="020B0502020202020204" pitchFamily="34" charset="0"/>
              </a:rPr>
              <a:t>efektívnosť verejnej správy </a:t>
            </a:r>
            <a:endParaRPr lang="sk-SK" sz="1400" dirty="0" smtClean="0">
              <a:latin typeface="Century Gothic" panose="020B0502020202020204" pitchFamily="34" charset="0"/>
            </a:endParaRPr>
          </a:p>
          <a:p>
            <a:endParaRPr lang="sk-SK" sz="1050" dirty="0" smtClean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V</a:t>
            </a:r>
            <a:r>
              <a:rPr lang="sk-SK" sz="1400" dirty="0" smtClean="0">
                <a:latin typeface="Century Gothic" panose="020B0502020202020204" pitchFamily="34" charset="0"/>
              </a:rPr>
              <a:t>ysoká </a:t>
            </a:r>
            <a:r>
              <a:rPr lang="sk-SK" sz="1400" dirty="0">
                <a:latin typeface="Century Gothic" panose="020B0502020202020204" pitchFamily="34" charset="0"/>
              </a:rPr>
              <a:t>fluktuácia zamestnancov a závislosť na politickom </a:t>
            </a:r>
            <a:r>
              <a:rPr lang="sk-SK" sz="1400" dirty="0" smtClean="0">
                <a:latin typeface="Century Gothic" panose="020B0502020202020204" pitchFamily="34" charset="0"/>
              </a:rPr>
              <a:t>cykle</a:t>
            </a:r>
          </a:p>
          <a:p>
            <a:pPr marL="285750" indent="-285750">
              <a:buFontTx/>
              <a:buChar char="-"/>
            </a:pPr>
            <a:endParaRPr lang="sk-SK" sz="1100" dirty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N</a:t>
            </a:r>
            <a:r>
              <a:rPr lang="sk-SK" sz="1400" dirty="0" smtClean="0">
                <a:latin typeface="Century Gothic" panose="020B0502020202020204" pitchFamily="34" charset="0"/>
              </a:rPr>
              <a:t>ízka </a:t>
            </a:r>
            <a:r>
              <a:rPr lang="sk-SK" sz="1400" dirty="0">
                <a:latin typeface="Century Gothic" panose="020B0502020202020204" pitchFamily="34" charset="0"/>
              </a:rPr>
              <a:t>dostupnosť služieb </a:t>
            </a:r>
            <a:r>
              <a:rPr lang="sk-SK" sz="1400" dirty="0" err="1">
                <a:latin typeface="Century Gothic" panose="020B0502020202020204" pitchFamily="34" charset="0"/>
              </a:rPr>
              <a:t>e-governmentu</a:t>
            </a:r>
            <a:r>
              <a:rPr lang="sk-SK" sz="1400" dirty="0">
                <a:latin typeface="Century Gothic" panose="020B0502020202020204" pitchFamily="34" charset="0"/>
              </a:rPr>
              <a:t> pre občanov </a:t>
            </a:r>
            <a:endParaRPr lang="sk-SK" sz="1400" dirty="0" smtClean="0">
              <a:latin typeface="Century Gothic" panose="020B0502020202020204" pitchFamily="34" charset="0"/>
            </a:endParaRPr>
          </a:p>
          <a:p>
            <a:endParaRPr lang="sk-SK" sz="1400" dirty="0" smtClean="0">
              <a:latin typeface="Century Gothic" panose="020B0502020202020204" pitchFamily="34" charset="0"/>
            </a:endParaRPr>
          </a:p>
          <a:p>
            <a:endParaRPr lang="sk-SK" sz="1400" dirty="0">
              <a:latin typeface="Century Gothic" panose="020B0502020202020204" pitchFamily="34" charset="0"/>
            </a:endParaRPr>
          </a:p>
        </p:txBody>
      </p:sp>
      <p:pic>
        <p:nvPicPr>
          <p:cNvPr id="5" name="Picture 3" descr="C:\Users\stanoad\Desktop\pl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539998"/>
            <a:ext cx="300435" cy="3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stanoad\Desktop\questi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17102"/>
            <a:ext cx="300436" cy="30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 bwMode="auto">
          <a:xfrm>
            <a:off x="905794" y="3610656"/>
            <a:ext cx="0" cy="898464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1187624" y="4923165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b="1" dirty="0">
                <a:latin typeface="Century Gothic" panose="020B0502020202020204" pitchFamily="34" charset="0"/>
              </a:rPr>
              <a:t>CSR </a:t>
            </a:r>
            <a:r>
              <a:rPr lang="sk-SK" sz="1400" b="1" dirty="0" smtClean="0">
                <a:latin typeface="Century Gothic" panose="020B0502020202020204" pitchFamily="34" charset="0"/>
              </a:rPr>
              <a:t>6. Zmeniť </a:t>
            </a:r>
            <a:r>
              <a:rPr lang="sk-SK" sz="1400" b="1" dirty="0">
                <a:latin typeface="Century Gothic" panose="020B0502020202020204" pitchFamily="34" charset="0"/>
              </a:rPr>
              <a:t>zákon o verejnej službe s cieľom posilniť nezávislosť verejnej služby. Zlepšiť vo verejnej správe riadenie ľudských zdrojov. Zintenzívniť úsilie o posilnenie analytických kapacít kľúčových ministerstiev, a to aj s cieľom zlepšiť využívanie fondov EÚ.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725794" y="5160884"/>
            <a:ext cx="360000" cy="360000"/>
          </a:xfrm>
          <a:prstGeom prst="ellipse">
            <a:avLst/>
          </a:prstGeom>
          <a:solidFill>
            <a:srgbClr val="0F5494"/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50" b="0" i="0" u="none" strike="noStrike" cap="none" normalizeH="0" baseline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cxnSp>
        <p:nvCxnSpPr>
          <p:cNvPr id="14" name="Straight Connector 13"/>
          <p:cNvCxnSpPr>
            <a:endCxn id="11" idx="4"/>
          </p:cNvCxnSpPr>
          <p:nvPr/>
        </p:nvCxnSpPr>
        <p:spPr bwMode="auto">
          <a:xfrm>
            <a:off x="905794" y="4661520"/>
            <a:ext cx="0" cy="859364"/>
          </a:xfrm>
          <a:prstGeom prst="line">
            <a:avLst/>
          </a:prstGeom>
          <a:noFill/>
          <a:ln w="12700" cap="flat" cmpd="sng" algn="ctr">
            <a:solidFill>
              <a:srgbClr val="0F5494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2652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700808"/>
            <a:ext cx="6768752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2014</a:t>
            </a:r>
          </a:p>
          <a:p>
            <a:endParaRPr lang="sk-SK" sz="5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Zatiaľ neprišlo k zmene zákona o štátnej službe, ale vytvoril sa strategický rámec pre reformu verejnej správy; chýbajú však konkrétne ciele a opatrenia, záväzok prijať akčný plán reformy verejnej správy do júla 2014</a:t>
            </a:r>
          </a:p>
          <a:p>
            <a:endParaRPr lang="sk-SK" sz="1400" dirty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Slabá efektívnosť verejnej správy </a:t>
            </a:r>
          </a:p>
          <a:p>
            <a:endParaRPr lang="sk-SK" sz="1400" dirty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Vysoká fluktuácia zamestnancov a závislosť na politickom cykle</a:t>
            </a:r>
          </a:p>
          <a:p>
            <a:pPr marL="285750" indent="-285750">
              <a:buFontTx/>
              <a:buChar char="-"/>
            </a:pPr>
            <a:endParaRPr lang="sk-SK" sz="1400" dirty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Nedostatok analytických kapacít a ich slabé zapojenie d tvorby politík</a:t>
            </a:r>
          </a:p>
          <a:p>
            <a:endParaRPr lang="sk-SK" dirty="0">
              <a:latin typeface="Century Gothic" panose="020B0502020202020204" pitchFamily="34" charset="0"/>
            </a:endParaRPr>
          </a:p>
          <a:p>
            <a:endParaRPr lang="sk-SK" sz="1400" b="1" dirty="0" smtClean="0">
              <a:latin typeface="Century Gothic" panose="020B0502020202020204" pitchFamily="34" charset="0"/>
            </a:endParaRPr>
          </a:p>
          <a:p>
            <a:r>
              <a:rPr lang="sk-SK" sz="1400" b="1" dirty="0" smtClean="0">
                <a:latin typeface="Century Gothic" panose="020B0502020202020204" pitchFamily="34" charset="0"/>
              </a:rPr>
              <a:t>CSR 6. Prijať </a:t>
            </a:r>
            <a:r>
              <a:rPr lang="sk-SK" sz="1400" b="1" dirty="0">
                <a:latin typeface="Century Gothic" panose="020B0502020202020204" pitchFamily="34" charset="0"/>
              </a:rPr>
              <a:t>opatrenia na zvýšenie nezávislosti verejnej služby, a to aj zmenou zákona o štátnej službe. Prijať stratégiu na zlepšenie riadenia ľudských zdrojov vo verejnej správe. Zintenzívniť úsilie o posilnenie analytickej kapacity na kľúčových ministerstvách s cieľom prijať politiky založené na dôkazoch a skvalitniť posudzovanie vplyvu politík.</a:t>
            </a:r>
          </a:p>
          <a:p>
            <a:endParaRPr lang="sk-SK" dirty="0">
              <a:latin typeface="Century Gothic" panose="020B0502020202020204" pitchFamily="34" charset="0"/>
            </a:endParaRPr>
          </a:p>
        </p:txBody>
      </p:sp>
      <p:pic>
        <p:nvPicPr>
          <p:cNvPr id="5" name="Picture 4" descr="C:\Users\stanoad\Desktop\ques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678" y="2228098"/>
            <a:ext cx="300436" cy="30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1223896" y="2528534"/>
            <a:ext cx="0" cy="1404522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Oval 7"/>
          <p:cNvSpPr/>
          <p:nvPr/>
        </p:nvSpPr>
        <p:spPr bwMode="auto">
          <a:xfrm>
            <a:off x="1043608" y="4797192"/>
            <a:ext cx="360000" cy="360000"/>
          </a:xfrm>
          <a:prstGeom prst="ellipse">
            <a:avLst/>
          </a:prstGeom>
          <a:solidFill>
            <a:srgbClr val="0F5494"/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50" b="0" i="0" u="none" strike="noStrike" cap="none" normalizeH="0" baseline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cxnSp>
        <p:nvCxnSpPr>
          <p:cNvPr id="9" name="Straight Connector 8"/>
          <p:cNvCxnSpPr>
            <a:endCxn id="8" idx="4"/>
          </p:cNvCxnSpPr>
          <p:nvPr/>
        </p:nvCxnSpPr>
        <p:spPr bwMode="auto">
          <a:xfrm>
            <a:off x="1223608" y="4297828"/>
            <a:ext cx="0" cy="859364"/>
          </a:xfrm>
          <a:prstGeom prst="line">
            <a:avLst/>
          </a:prstGeom>
          <a:noFill/>
          <a:ln w="12700" cap="flat" cmpd="sng" algn="ctr">
            <a:solidFill>
              <a:srgbClr val="0F5494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5869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8148" y="1844824"/>
            <a:ext cx="7200800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2015</a:t>
            </a:r>
          </a:p>
          <a:p>
            <a:endParaRPr lang="sk-SK" sz="1400" dirty="0" smtClean="0">
              <a:latin typeface="Century Gothic" panose="020B0502020202020204" pitchFamily="34" charset="0"/>
            </a:endParaRPr>
          </a:p>
          <a:p>
            <a:r>
              <a:rPr lang="sk-SK" sz="1400" dirty="0" smtClean="0">
                <a:latin typeface="Century Gothic" panose="020B0502020202020204" pitchFamily="34" charset="0"/>
              </a:rPr>
              <a:t>Pomalé zlepšovanie </a:t>
            </a:r>
            <a:r>
              <a:rPr lang="sk-SK" sz="1400" dirty="0">
                <a:latin typeface="Century Gothic" panose="020B0502020202020204" pitchFamily="34" charset="0"/>
              </a:rPr>
              <a:t>analytických </a:t>
            </a:r>
            <a:r>
              <a:rPr lang="sk-SK" sz="1400" dirty="0" smtClean="0">
                <a:latin typeface="Century Gothic" panose="020B0502020202020204" pitchFamily="34" charset="0"/>
              </a:rPr>
              <a:t>kapacít a k</a:t>
            </a:r>
            <a:r>
              <a:rPr lang="sk-SK" sz="1400" dirty="0" smtClean="0">
                <a:latin typeface="Century Gothic" panose="020B0502020202020204" pitchFamily="34" charset="0"/>
              </a:rPr>
              <a:t>omplexný </a:t>
            </a:r>
            <a:r>
              <a:rPr lang="sk-SK" sz="1400" dirty="0">
                <a:latin typeface="Century Gothic" panose="020B0502020202020204" pitchFamily="34" charset="0"/>
              </a:rPr>
              <a:t>prístup MF SR k analytickým </a:t>
            </a:r>
            <a:r>
              <a:rPr lang="sk-SK" sz="1400" dirty="0" smtClean="0">
                <a:latin typeface="Century Gothic" panose="020B0502020202020204" pitchFamily="34" charset="0"/>
              </a:rPr>
              <a:t>kapacitám; avšak stále slabé </a:t>
            </a:r>
            <a:r>
              <a:rPr lang="sk-SK" sz="1400" dirty="0">
                <a:latin typeface="Century Gothic" panose="020B0502020202020204" pitchFamily="34" charset="0"/>
              </a:rPr>
              <a:t>zapojenie d tvorby politík</a:t>
            </a:r>
          </a:p>
          <a:p>
            <a:endParaRPr lang="sk-SK" sz="500" dirty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Z</a:t>
            </a:r>
            <a:r>
              <a:rPr lang="sk-SK" sz="1400" dirty="0" smtClean="0">
                <a:latin typeface="Century Gothic" panose="020B0502020202020204" pitchFamily="34" charset="0"/>
              </a:rPr>
              <a:t>áväzok </a:t>
            </a:r>
            <a:r>
              <a:rPr lang="sk-SK" sz="1400" dirty="0">
                <a:latin typeface="Century Gothic" panose="020B0502020202020204" pitchFamily="34" charset="0"/>
              </a:rPr>
              <a:t>novelizovať zákon o štátnej službe do polovice 2015 s cieľom zlepšiť nezávislosť zamestnancov verejnej </a:t>
            </a:r>
            <a:r>
              <a:rPr lang="sk-SK" sz="1400" dirty="0" smtClean="0">
                <a:latin typeface="Century Gothic" panose="020B0502020202020204" pitchFamily="34" charset="0"/>
              </a:rPr>
              <a:t>správy</a:t>
            </a:r>
          </a:p>
          <a:p>
            <a:endParaRPr lang="sk-SK" sz="1000" dirty="0">
              <a:latin typeface="Century Gothic" panose="020B0502020202020204" pitchFamily="34" charset="0"/>
            </a:endParaRPr>
          </a:p>
          <a:p>
            <a:r>
              <a:rPr lang="sk-SK" sz="1400" dirty="0">
                <a:latin typeface="Century Gothic" panose="020B0502020202020204" pitchFamily="34" charset="0"/>
              </a:rPr>
              <a:t>Z</a:t>
            </a:r>
            <a:r>
              <a:rPr lang="sk-SK" sz="1400" dirty="0" smtClean="0">
                <a:latin typeface="Century Gothic" panose="020B0502020202020204" pitchFamily="34" charset="0"/>
              </a:rPr>
              <a:t>mena </a:t>
            </a:r>
            <a:r>
              <a:rPr lang="sk-SK" sz="1400" dirty="0">
                <a:latin typeface="Century Gothic" panose="020B0502020202020204" pitchFamily="34" charset="0"/>
              </a:rPr>
              <a:t>metodiky posúdení </a:t>
            </a:r>
            <a:r>
              <a:rPr lang="sk-SK" sz="1400" dirty="0" smtClean="0">
                <a:latin typeface="Century Gothic" panose="020B0502020202020204" pitchFamily="34" charset="0"/>
              </a:rPr>
              <a:t>vplyvov</a:t>
            </a:r>
          </a:p>
          <a:p>
            <a:endParaRPr lang="sk-SK" sz="800" dirty="0" smtClean="0">
              <a:latin typeface="Century Gothic" panose="020B0502020202020204" pitchFamily="34" charset="0"/>
            </a:endParaRPr>
          </a:p>
          <a:p>
            <a:endParaRPr lang="sk-SK" sz="800" dirty="0" smtClean="0">
              <a:latin typeface="Century Gothic" panose="020B0502020202020204" pitchFamily="34" charset="0"/>
            </a:endParaRPr>
          </a:p>
          <a:p>
            <a:endParaRPr lang="sk-SK" sz="800" dirty="0">
              <a:latin typeface="Century Gothic" panose="020B0502020202020204" pitchFamily="34" charset="0"/>
            </a:endParaRPr>
          </a:p>
          <a:p>
            <a:endParaRPr lang="sk-SK" sz="1400" dirty="0" smtClean="0">
              <a:latin typeface="Century Gothic" panose="020B0502020202020204" pitchFamily="34" charset="0"/>
            </a:endParaRPr>
          </a:p>
          <a:p>
            <a:endParaRPr lang="sk-SK" sz="1400" dirty="0">
              <a:latin typeface="Century Gothic" panose="020B0502020202020204" pitchFamily="34" charset="0"/>
            </a:endParaRPr>
          </a:p>
          <a:p>
            <a:r>
              <a:rPr lang="sk-SK" sz="1400" dirty="0" smtClean="0">
                <a:latin typeface="Century Gothic" panose="020B0502020202020204" pitchFamily="34" charset="0"/>
              </a:rPr>
              <a:t>Vysoká </a:t>
            </a:r>
            <a:r>
              <a:rPr lang="sk-SK" sz="1400" dirty="0">
                <a:latin typeface="Century Gothic" panose="020B0502020202020204" pitchFamily="34" charset="0"/>
              </a:rPr>
              <a:t>fluktuácia zamestnancov a závislosť na politickom </a:t>
            </a:r>
            <a:r>
              <a:rPr lang="sk-SK" sz="1400" dirty="0" smtClean="0">
                <a:latin typeface="Century Gothic" panose="020B0502020202020204" pitchFamily="34" charset="0"/>
              </a:rPr>
              <a:t>cykle</a:t>
            </a:r>
          </a:p>
          <a:p>
            <a:pPr marL="285750" indent="-285750">
              <a:buFontTx/>
              <a:buChar char="-"/>
            </a:pPr>
            <a:endParaRPr lang="sk-SK" sz="600" dirty="0" smtClean="0">
              <a:latin typeface="Century Gothic" panose="020B0502020202020204" pitchFamily="34" charset="0"/>
            </a:endParaRPr>
          </a:p>
          <a:p>
            <a:endParaRPr lang="sk-SK" sz="600" dirty="0">
              <a:latin typeface="Century Gothic" panose="020B0502020202020204" pitchFamily="34" charset="0"/>
            </a:endParaRPr>
          </a:p>
          <a:p>
            <a:endParaRPr lang="sk-SK" sz="1400" dirty="0">
              <a:latin typeface="Century Gothic" panose="020B0502020202020204" pitchFamily="34" charset="0"/>
            </a:endParaRPr>
          </a:p>
        </p:txBody>
      </p:sp>
      <p:pic>
        <p:nvPicPr>
          <p:cNvPr id="5" name="Picture 3" descr="C:\Users\stanoad\Desktop\pl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407" y="2348880"/>
            <a:ext cx="300435" cy="3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stanoad\Desktop\questi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407" y="4388398"/>
            <a:ext cx="300436" cy="30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1371623" y="2649315"/>
            <a:ext cx="2" cy="1139725"/>
          </a:xfrm>
          <a:prstGeom prst="line">
            <a:avLst/>
          </a:prstGeom>
          <a:noFill/>
          <a:ln w="12700" cap="flat" cmpd="sng" algn="ctr">
            <a:solidFill>
              <a:srgbClr val="00CC99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1371648" y="4688834"/>
            <a:ext cx="0" cy="898464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7611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206</TotalTime>
  <Words>1043</Words>
  <Application>Microsoft Office PowerPoint</Application>
  <PresentationFormat>On-screen Show (4:3)</PresentationFormat>
  <Paragraphs>378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</vt:lpstr>
      <vt:lpstr> na Slovensku z pohľadu Európskej komisie</vt:lpstr>
      <vt:lpstr>PowerPoint Presentation</vt:lpstr>
      <vt:lpstr>PowerPoint Presentation</vt:lpstr>
      <vt:lpstr>Odporúčania pre Slovensko podľa oblastí </vt:lpstr>
      <vt:lpstr>Odporúčania pre Slovensko v oblasti verejnej správy </vt:lpstr>
      <vt:lpstr>Podpora Európskej komisie cez Európsky semester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Podpora Európskej komisie cez EU fondy</vt:lpstr>
      <vt:lpstr>PowerPoint Presentation</vt:lpstr>
      <vt:lpstr>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VASAKOVA Livia (COMM-BRATISLAVA)</dc:creator>
  <cp:lastModifiedBy>VASAKOVA Livia (COMM-BRATISLAVA)</cp:lastModifiedBy>
  <cp:revision>28</cp:revision>
  <cp:lastPrinted>2018-12-07T14:05:36Z</cp:lastPrinted>
  <dcterms:created xsi:type="dcterms:W3CDTF">2018-09-18T08:50:01Z</dcterms:created>
  <dcterms:modified xsi:type="dcterms:W3CDTF">2018-12-10T07:14:29Z</dcterms:modified>
</cp:coreProperties>
</file>