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2" r:id="rId2"/>
  </p:sldMasterIdLst>
  <p:notesMasterIdLst>
    <p:notesMasterId r:id="rId10"/>
  </p:notesMasterIdLst>
  <p:handoutMasterIdLst>
    <p:handoutMasterId r:id="rId11"/>
  </p:handoutMasterIdLst>
  <p:sldIdLst>
    <p:sldId id="271" r:id="rId3"/>
    <p:sldId id="272" r:id="rId4"/>
    <p:sldId id="309" r:id="rId5"/>
    <p:sldId id="311" r:id="rId6"/>
    <p:sldId id="313" r:id="rId7"/>
    <p:sldId id="312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54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44"/>
    <a:srgbClr val="009FEE"/>
    <a:srgbClr val="A0A0A0"/>
    <a:srgbClr val="FF17DA"/>
    <a:srgbClr val="00A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2" autoAdjust="0"/>
    <p:restoredTop sz="94591" autoAdjust="0"/>
  </p:normalViewPr>
  <p:slideViewPr>
    <p:cSldViewPr>
      <p:cViewPr varScale="1">
        <p:scale>
          <a:sx n="88" d="100"/>
          <a:sy n="88" d="100"/>
        </p:scale>
        <p:origin x="1306" y="53"/>
      </p:cViewPr>
      <p:guideLst>
        <p:guide orient="horz" pos="1920"/>
        <p:guide pos="54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2" d="100"/>
          <a:sy n="92" d="100"/>
        </p:scale>
        <p:origin x="-28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CC139-AD9E-DA47-80CB-CBC7E0BE66E4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B34C3-330C-944D-A4BD-2C2D45D967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293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E021D-ED58-5749-A2C1-A9EFEA84B5B4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0B81B-317C-0249-98A8-A4CDC4F706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568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05101"/>
            <a:ext cx="7543800" cy="1955800"/>
          </a:xfrm>
        </p:spPr>
        <p:txBody>
          <a:bodyPr lIns="0" tIns="0" rIns="0" bIns="0" anchor="t">
            <a:noAutofit/>
            <a:scene3d>
              <a:camera prst="orthographicFront">
                <a:rot lat="0" lon="0" rev="0"/>
              </a:camera>
              <a:lightRig rig="threePt" dir="t"/>
            </a:scene3d>
          </a:bodyPr>
          <a:lstStyle>
            <a:lvl1pPr algn="l">
              <a:lnSpc>
                <a:spcPts val="4800"/>
              </a:lnSpc>
              <a:defRPr sz="4800" b="0" i="0" cap="all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 Narrow Bold"/>
                <a:cs typeface="Arial Narrow Bold"/>
              </a:defRPr>
            </a:lvl1pPr>
          </a:lstStyle>
          <a:p>
            <a:r>
              <a:rPr lang="ga-IE" dirty="0"/>
              <a:t>MAIN</a:t>
            </a:r>
            <a:br>
              <a:rPr lang="ga-IE" dirty="0"/>
            </a:br>
            <a:r>
              <a:rPr lang="ga-IE" dirty="0"/>
              <a:t>PRESENTATION </a:t>
            </a:r>
            <a:br>
              <a:rPr lang="ga-IE" dirty="0"/>
            </a:br>
            <a:r>
              <a:rPr lang="ga-IE" dirty="0"/>
              <a:t>HEADING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839642"/>
            <a:ext cx="7543800" cy="646758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300" b="0" i="0" cap="all">
                <a:solidFill>
                  <a:schemeClr val="bg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/>
              <a:t>SECTION SUB </a:t>
            </a:r>
            <a:br>
              <a:rPr lang="ga-IE" dirty="0"/>
            </a:br>
            <a:r>
              <a:rPr lang="ga-IE" dirty="0"/>
              <a:t>HEADING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791200"/>
            <a:ext cx="7543800" cy="533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5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2pPr>
            <a:lvl3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3pPr>
            <a:lvl4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4pPr>
            <a:lvl5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ga-IE" dirty="0"/>
              <a:t>Presenter Name</a:t>
            </a:r>
          </a:p>
          <a:p>
            <a:pPr lvl="0"/>
            <a:r>
              <a:rPr lang="ga-IE" dirty="0"/>
              <a:t>Presenter Title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685800" y="4724400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85800" y="5637212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581400"/>
            <a:ext cx="7543800" cy="1384301"/>
          </a:xfrm>
        </p:spPr>
        <p:txBody>
          <a:bodyPr lIns="0" tIns="0" rIns="0" bIns="0" anchor="t">
            <a:noAutofit/>
            <a:scene3d>
              <a:camera prst="orthographicFront">
                <a:rot lat="0" lon="0" rev="0"/>
              </a:camera>
              <a:lightRig rig="threePt" dir="t"/>
            </a:scene3d>
          </a:bodyPr>
          <a:lstStyle>
            <a:lvl1pPr algn="l">
              <a:lnSpc>
                <a:spcPts val="4800"/>
              </a:lnSpc>
              <a:defRPr sz="4800" b="0" i="0" cap="all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 Narrow Bold"/>
                <a:cs typeface="Arial Narrow Bold"/>
              </a:defRPr>
            </a:lvl1pPr>
          </a:lstStyle>
          <a:p>
            <a:r>
              <a:rPr lang="ga-IE" dirty="0"/>
              <a:t>PRESENTATION </a:t>
            </a:r>
            <a:br>
              <a:rPr lang="ga-IE" dirty="0"/>
            </a:br>
            <a:r>
              <a:rPr lang="ga-IE" dirty="0"/>
              <a:t>HEADING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5130000"/>
            <a:ext cx="7543800" cy="326158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300" b="0" i="0" cap="all">
                <a:solidFill>
                  <a:schemeClr val="bg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/>
              <a:t>HEADING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791200"/>
            <a:ext cx="7543800" cy="533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5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2pPr>
            <a:lvl3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3pPr>
            <a:lvl4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4pPr>
            <a:lvl5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ga-IE" dirty="0"/>
              <a:t>Presenter Name</a:t>
            </a:r>
          </a:p>
          <a:p>
            <a:pPr lvl="0"/>
            <a:r>
              <a:rPr lang="ga-IE" dirty="0"/>
              <a:t>Presenter Title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685800" y="5007842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85800" y="5637212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20"/>
          </p:nvPr>
        </p:nvSpPr>
        <p:spPr>
          <a:xfrm>
            <a:off x="540000" y="1651000"/>
            <a:ext cx="8057900" cy="387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0000" y="5613400"/>
            <a:ext cx="8120700" cy="6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idx="16"/>
          </p:nvPr>
        </p:nvSpPr>
        <p:spPr>
          <a:xfrm>
            <a:off x="5667500" y="1651000"/>
            <a:ext cx="2930400" cy="425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0000" y="5346700"/>
            <a:ext cx="4921000" cy="571500"/>
          </a:xfrm>
          <a:prstGeom prst="rect">
            <a:avLst/>
          </a:prstGeom>
        </p:spPr>
        <p:txBody>
          <a:bodyPr lIns="0" tIns="0" bIns="0"/>
          <a:lstStyle>
            <a:lvl1pPr marL="0" indent="0">
              <a:buNone/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40000" y="1651000"/>
            <a:ext cx="4921000" cy="35559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80000" indent="-180000">
              <a:buSzPct val="100000"/>
              <a:buFontTx/>
              <a:buNone/>
              <a:defRPr sz="1900">
                <a:solidFill>
                  <a:srgbClr val="00ABE2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20"/>
          </p:nvPr>
        </p:nvSpPr>
        <p:spPr>
          <a:xfrm>
            <a:off x="540000" y="2133600"/>
            <a:ext cx="4921000" cy="30226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SzPct val="100000"/>
              <a:buFont typeface="Arial"/>
              <a:buNone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/>
              <a:t>Click to edit Master text styles</a:t>
            </a:r>
          </a:p>
          <a:p>
            <a:pPr lvl="0"/>
            <a:r>
              <a:rPr lang="ga-IE" dirty="0"/>
              <a:t>Second level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20"/>
          </p:nvPr>
        </p:nvSpPr>
        <p:spPr>
          <a:xfrm>
            <a:off x="3276600" y="1651000"/>
            <a:ext cx="5321300" cy="3911599"/>
          </a:xfrm>
          <a:prstGeom prst="rect">
            <a:avLst/>
          </a:prstGeom>
        </p:spPr>
        <p:txBody>
          <a:bodyPr lIns="0" tIns="0" bIns="0"/>
          <a:lstStyle>
            <a:lvl1pPr marL="180000" indent="-180000" algn="l">
              <a:buClr>
                <a:srgbClr val="00ABE2"/>
              </a:buClr>
              <a:buSzPct val="100000"/>
              <a:buFont typeface="Arial"/>
              <a:buChar char="•"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/>
              <a:t>Click to edit Master text styles</a:t>
            </a:r>
          </a:p>
          <a:p>
            <a:pPr lvl="0"/>
            <a:r>
              <a:rPr lang="ga-IE" dirty="0"/>
              <a:t>Second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21"/>
          </p:nvPr>
        </p:nvSpPr>
        <p:spPr>
          <a:xfrm>
            <a:off x="540000" y="1651000"/>
            <a:ext cx="2520000" cy="38989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100000"/>
              <a:buFontTx/>
              <a:buNone/>
              <a:defRPr sz="2200" b="0" i="0">
                <a:solidFill>
                  <a:srgbClr val="00ABE2"/>
                </a:solidFill>
                <a:latin typeface="Arial Narrow Bold"/>
                <a:cs typeface="Arial Narrow Bold"/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21"/>
          </p:nvPr>
        </p:nvSpPr>
        <p:spPr>
          <a:xfrm>
            <a:off x="540000" y="1651000"/>
            <a:ext cx="2520000" cy="3937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100000"/>
              <a:buFontTx/>
              <a:buNone/>
              <a:defRPr sz="2800" cap="all">
                <a:solidFill>
                  <a:srgbClr val="00ABE2"/>
                </a:solidFill>
                <a:latin typeface="Arial Narrow"/>
                <a:cs typeface="Arial Narrow"/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3276600" y="1651000"/>
            <a:ext cx="5321300" cy="3911599"/>
          </a:xfrm>
          <a:prstGeom prst="rect">
            <a:avLst/>
          </a:prstGeom>
        </p:spPr>
        <p:txBody>
          <a:bodyPr lIns="0" tIns="0" bIns="0"/>
          <a:lstStyle>
            <a:lvl1pPr marL="180000" indent="-180000" algn="l">
              <a:buClr>
                <a:srgbClr val="00ABE2"/>
              </a:buClr>
              <a:buSzPct val="100000"/>
              <a:buFont typeface="Arial"/>
              <a:buChar char="•"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/>
              <a:t>Click to edit Master text styles</a:t>
            </a:r>
          </a:p>
          <a:p>
            <a:pPr lvl="0"/>
            <a:r>
              <a:rPr lang="ga-IE" dirty="0"/>
              <a:t>Second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1A9F6-89D2-5246-A080-431BB3D29305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3F28-1B1F-534F-BB84-634DA45170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ection-screen300dp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-symbol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98600" y="0"/>
            <a:ext cx="1645810" cy="1475134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009F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 cap="all">
          <a:solidFill>
            <a:srgbClr val="00ABE2"/>
          </a:solidFill>
          <a:latin typeface="Arial Narrow Bold"/>
          <a:ea typeface="+mj-ea"/>
          <a:cs typeface="Arial Narrow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51520" y="260648"/>
            <a:ext cx="8640960" cy="634521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838" y="2924946"/>
            <a:ext cx="7128792" cy="1792435"/>
          </a:xfrm>
        </p:spPr>
        <p:txBody>
          <a:bodyPr/>
          <a:lstStyle/>
          <a:p>
            <a:r>
              <a:rPr lang="sk-SK" b="1" dirty="0"/>
              <a:t>Spravme spolu zo Slovenska lepšie miesto pre život</a:t>
            </a:r>
            <a:r>
              <a:rPr lang="sk-SK" dirty="0"/>
              <a:t/>
            </a:r>
            <a:br>
              <a:rPr lang="sk-SK" dirty="0"/>
            </a:br>
            <a:r>
              <a:rPr lang="sk-SK" sz="4000" b="1" dirty="0">
                <a:latin typeface="Arial Narrow"/>
                <a:ea typeface="+mn-ea"/>
              </a:rPr>
              <a:t/>
            </a:r>
            <a:br>
              <a:rPr lang="sk-SK" sz="4000" b="1" dirty="0">
                <a:latin typeface="Arial Narrow"/>
                <a:ea typeface="+mn-ea"/>
              </a:rPr>
            </a:br>
            <a:endParaRPr lang="sk-SK" sz="4000" b="1" dirty="0">
              <a:latin typeface="Arial Narrow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55400"/>
            <a:ext cx="7543800" cy="320601"/>
          </a:xfrm>
          <a:ln>
            <a:noFill/>
          </a:ln>
        </p:spPr>
        <p:txBody>
          <a:bodyPr/>
          <a:lstStyle/>
          <a:p>
            <a:r>
              <a:rPr lang="sk-SK" dirty="0" smtClean="0"/>
              <a:t>INTERAKTÍVNA štúdia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5800" y="5791200"/>
            <a:ext cx="7846640" cy="628976"/>
          </a:xfrm>
        </p:spPr>
        <p:txBody>
          <a:bodyPr/>
          <a:lstStyle/>
          <a:p>
            <a:r>
              <a:rPr lang="sk-SK" dirty="0"/>
              <a:t>Michal Piško											</a:t>
            </a:r>
            <a:r>
              <a:rPr lang="sk-SK" dirty="0" smtClean="0"/>
              <a:t>Nový Smokovec, November 2019</a:t>
            </a:r>
            <a:endParaRPr lang="en-US" dirty="0"/>
          </a:p>
          <a:p>
            <a:r>
              <a:rPr lang="sk-SK" dirty="0" smtClean="0"/>
              <a:t>Róbert Pakan</a:t>
            </a:r>
            <a:endParaRPr lang="sk-SK" dirty="0"/>
          </a:p>
          <a:p>
            <a:r>
              <a:rPr lang="sk-SK" dirty="0" smtClean="0"/>
              <a:t>Jana Remešová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83568" y="5013176"/>
            <a:ext cx="7848872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5635848"/>
            <a:ext cx="7848872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08315"/>
            <a:ext cx="3467650" cy="8138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21"/>
          </p:nvPr>
        </p:nvSpPr>
        <p:spPr>
          <a:xfrm>
            <a:off x="539552" y="1628800"/>
            <a:ext cx="2448272" cy="3960440"/>
          </a:xfrm>
        </p:spPr>
        <p:txBody>
          <a:bodyPr/>
          <a:lstStyle/>
          <a:p>
            <a:r>
              <a:rPr lang="sk-SK" sz="1600" b="1" dirty="0"/>
              <a:t>Predstavenie aktivity</a:t>
            </a:r>
          </a:p>
          <a:p>
            <a:endParaRPr lang="sk-SK" sz="1600" b="1" dirty="0"/>
          </a:p>
          <a:p>
            <a:r>
              <a:rPr lang="sk-SK" sz="1600" b="1" dirty="0"/>
              <a:t>Rozdelenie do skupín</a:t>
            </a:r>
          </a:p>
          <a:p>
            <a:endParaRPr lang="sk-SK" sz="1600" b="1" dirty="0"/>
          </a:p>
          <a:p>
            <a:r>
              <a:rPr lang="sk-SK" sz="1600" b="1" dirty="0"/>
              <a:t>Práca v </a:t>
            </a:r>
            <a:r>
              <a:rPr lang="sk-SK" sz="1600" b="1" dirty="0" smtClean="0"/>
              <a:t>skupinách</a:t>
            </a:r>
            <a:endParaRPr lang="sk-SK" sz="1600" b="1" dirty="0"/>
          </a:p>
          <a:p>
            <a:r>
              <a:rPr lang="sk-SK" sz="1600" b="1" dirty="0"/>
              <a:t>(video, status)</a:t>
            </a:r>
          </a:p>
          <a:p>
            <a:endParaRPr lang="sk-SK" sz="1600" b="1" dirty="0"/>
          </a:p>
          <a:p>
            <a:r>
              <a:rPr lang="sk-SK" sz="1600" b="1" dirty="0"/>
              <a:t>Predstavenie PROGRAMU S OTÁZKAMI</a:t>
            </a:r>
          </a:p>
          <a:p>
            <a:endParaRPr lang="sk-SK" sz="1600" b="1" dirty="0"/>
          </a:p>
          <a:p>
            <a:r>
              <a:rPr lang="sk-SK" sz="1600" b="1" dirty="0" smtClean="0"/>
              <a:t>Výsledky </a:t>
            </a:r>
            <a:r>
              <a:rPr lang="sk-SK" sz="1600" b="1" dirty="0"/>
              <a:t>a </a:t>
            </a:r>
            <a:r>
              <a:rPr lang="sk-SK" sz="1600" b="1" dirty="0" smtClean="0"/>
              <a:t>zhrnutie</a:t>
            </a:r>
          </a:p>
          <a:p>
            <a:endParaRPr lang="sk-SK" sz="1600" b="1" dirty="0"/>
          </a:p>
          <a:p>
            <a:r>
              <a:rPr lang="sk-SK" sz="1600" b="1" dirty="0" smtClean="0"/>
              <a:t>Hlasovanie</a:t>
            </a:r>
            <a:endParaRPr lang="sk-SK" sz="1600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548680"/>
            <a:ext cx="6337300" cy="795338"/>
          </a:xfrm>
        </p:spPr>
        <p:txBody>
          <a:bodyPr>
            <a:normAutofit/>
          </a:bodyPr>
          <a:lstStyle/>
          <a:p>
            <a:r>
              <a:rPr lang="sk-SK" sz="2400" b="1" dirty="0" smtClean="0"/>
              <a:t>Priebeh ŠTÚDIE</a:t>
            </a:r>
            <a:endParaRPr lang="sk-SK" sz="2400" b="1" dirty="0"/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3059832" y="1628800"/>
            <a:ext cx="1184512" cy="410445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SzPct val="100000"/>
              <a:buFontTx/>
              <a:buNone/>
              <a:defRPr sz="2800" kern="1200" cap="all">
                <a:solidFill>
                  <a:srgbClr val="00ABE2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1600" b="1" dirty="0">
                <a:solidFill>
                  <a:srgbClr val="A0A0A0"/>
                </a:solidFill>
              </a:rPr>
              <a:t>5 min</a:t>
            </a:r>
          </a:p>
          <a:p>
            <a:pPr algn="ctr"/>
            <a:endParaRPr lang="sk-SK" sz="1600" b="1" dirty="0">
              <a:solidFill>
                <a:srgbClr val="A0A0A0"/>
              </a:solidFill>
            </a:endParaRPr>
          </a:p>
          <a:p>
            <a:pPr algn="ctr"/>
            <a:r>
              <a:rPr lang="sk-SK" sz="1600" b="1" dirty="0">
                <a:solidFill>
                  <a:srgbClr val="A0A0A0"/>
                </a:solidFill>
              </a:rPr>
              <a:t>5 MIN</a:t>
            </a:r>
          </a:p>
          <a:p>
            <a:pPr algn="ctr"/>
            <a:endParaRPr lang="sk-SK" sz="1600" b="1" dirty="0">
              <a:solidFill>
                <a:srgbClr val="A0A0A0"/>
              </a:solidFill>
            </a:endParaRPr>
          </a:p>
          <a:p>
            <a:pPr algn="ctr"/>
            <a:r>
              <a:rPr lang="sk-SK" sz="1600" b="1" dirty="0">
                <a:solidFill>
                  <a:srgbClr val="A0A0A0"/>
                </a:solidFill>
              </a:rPr>
              <a:t>20 min</a:t>
            </a:r>
          </a:p>
          <a:p>
            <a:pPr algn="ctr"/>
            <a:endParaRPr lang="sk-SK" sz="1600" b="1" dirty="0">
              <a:solidFill>
                <a:srgbClr val="A0A0A0"/>
              </a:solidFill>
            </a:endParaRPr>
          </a:p>
          <a:p>
            <a:pPr algn="ctr"/>
            <a:endParaRPr lang="sk-SK" sz="1600" b="1" dirty="0">
              <a:solidFill>
                <a:srgbClr val="A0A0A0"/>
              </a:solidFill>
            </a:endParaRPr>
          </a:p>
          <a:p>
            <a:pPr algn="ctr"/>
            <a:r>
              <a:rPr lang="sk-SK" sz="1600" b="1" dirty="0" smtClean="0">
                <a:solidFill>
                  <a:srgbClr val="A0A0A0"/>
                </a:solidFill>
              </a:rPr>
              <a:t>20 </a:t>
            </a:r>
            <a:r>
              <a:rPr lang="sk-SK" sz="1600" b="1" dirty="0">
                <a:solidFill>
                  <a:srgbClr val="A0A0A0"/>
                </a:solidFill>
              </a:rPr>
              <a:t>min</a:t>
            </a:r>
          </a:p>
          <a:p>
            <a:pPr algn="ctr"/>
            <a:endParaRPr lang="sk-SK" sz="1600" b="1" dirty="0">
              <a:solidFill>
                <a:srgbClr val="A0A0A0"/>
              </a:solidFill>
            </a:endParaRPr>
          </a:p>
          <a:p>
            <a:pPr algn="ctr"/>
            <a:endParaRPr lang="sk-SK" sz="1600" b="1" dirty="0" smtClean="0">
              <a:solidFill>
                <a:srgbClr val="A0A0A0"/>
              </a:solidFill>
            </a:endParaRPr>
          </a:p>
          <a:p>
            <a:pPr algn="ctr"/>
            <a:r>
              <a:rPr lang="sk-SK" sz="1600" b="1" dirty="0" smtClean="0">
                <a:solidFill>
                  <a:srgbClr val="A0A0A0"/>
                </a:solidFill>
              </a:rPr>
              <a:t>5 </a:t>
            </a:r>
            <a:r>
              <a:rPr lang="sk-SK" sz="1600" b="1" dirty="0">
                <a:solidFill>
                  <a:srgbClr val="A0A0A0"/>
                </a:solidFill>
              </a:rPr>
              <a:t>MIN</a:t>
            </a:r>
          </a:p>
          <a:p>
            <a:pPr algn="ctr"/>
            <a:endParaRPr lang="sk-SK" sz="1600" b="1" dirty="0">
              <a:solidFill>
                <a:srgbClr val="A0A0A0"/>
              </a:solidFill>
            </a:endParaRPr>
          </a:p>
          <a:p>
            <a:pPr algn="ctr"/>
            <a:r>
              <a:rPr lang="sk-SK" sz="1600" b="1" dirty="0" smtClean="0">
                <a:solidFill>
                  <a:srgbClr val="A0A0A0"/>
                </a:solidFill>
              </a:rPr>
              <a:t>DODATOČNE</a:t>
            </a:r>
            <a:endParaRPr lang="sk-SK" sz="1600" b="1" dirty="0">
              <a:solidFill>
                <a:srgbClr val="A0A0A0"/>
              </a:solidFill>
            </a:endParaRPr>
          </a:p>
          <a:p>
            <a:pPr algn="ctr"/>
            <a:endParaRPr lang="sk-SK" sz="1600" b="1" dirty="0">
              <a:solidFill>
                <a:srgbClr val="A0A0A0"/>
              </a:solidFill>
            </a:endParaRPr>
          </a:p>
          <a:p>
            <a:pPr algn="ctr"/>
            <a:endParaRPr lang="sk-SK" sz="1600" b="1" dirty="0">
              <a:solidFill>
                <a:srgbClr val="A0A0A0"/>
              </a:solidFill>
            </a:endParaRPr>
          </a:p>
          <a:p>
            <a:pPr algn="ctr"/>
            <a:endParaRPr lang="sk-SK" sz="2400" b="1" dirty="0">
              <a:solidFill>
                <a:srgbClr val="A0A0A0"/>
              </a:solidFill>
            </a:endParaRPr>
          </a:p>
          <a:p>
            <a:pPr algn="ctr"/>
            <a:endParaRPr lang="sk-SK" sz="1600" dirty="0">
              <a:solidFill>
                <a:srgbClr val="A0A0A0"/>
              </a:solidFill>
            </a:endParaRPr>
          </a:p>
        </p:txBody>
      </p:sp>
      <p:pic>
        <p:nvPicPr>
          <p:cNvPr id="10" name="Obrázok 9">
            <a:extLst>
              <a:ext uri="{FF2B5EF4-FFF2-40B4-BE49-F238E27FC236}">
                <a16:creationId xmlns:a16="http://schemas.microsoft.com/office/drawing/2014/main" id="{109D72BF-5B30-4A93-B899-D67D7EA34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1624" y="1628800"/>
            <a:ext cx="4288571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83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8208" y="548680"/>
            <a:ext cx="6337300" cy="795338"/>
          </a:xfrm>
        </p:spPr>
        <p:txBody>
          <a:bodyPr>
            <a:normAutofit/>
          </a:bodyPr>
          <a:lstStyle/>
          <a:p>
            <a:r>
              <a:rPr lang="sk-SK" sz="2700" b="1" dirty="0" smtClean="0"/>
              <a:t>lepšie </a:t>
            </a:r>
            <a:r>
              <a:rPr lang="sk-SK" sz="2700" b="1" dirty="0" smtClean="0"/>
              <a:t>Slovensko?</a:t>
            </a:r>
            <a:endParaRPr lang="en-US" sz="22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20"/>
          </p:nvPr>
        </p:nvSpPr>
        <p:spPr>
          <a:xfrm>
            <a:off x="568208" y="1556792"/>
            <a:ext cx="8252264" cy="4608512"/>
          </a:xfrm>
        </p:spPr>
        <p:txBody>
          <a:bodyPr/>
          <a:lstStyle/>
          <a:p>
            <a:r>
              <a:rPr lang="sk-SK" sz="1600" dirty="0"/>
              <a:t>Predstavte si, že ste </a:t>
            </a:r>
            <a:r>
              <a:rPr lang="sk-SK" sz="1600" b="1" dirty="0"/>
              <a:t>poslancami parlamentu</a:t>
            </a:r>
            <a:r>
              <a:rPr lang="sk-SK" sz="1600" dirty="0"/>
              <a:t>, ktorí môžu v obmedzenej miere </a:t>
            </a:r>
            <a:r>
              <a:rPr lang="sk-SK" sz="1600" b="1" dirty="0"/>
              <a:t>upraviť štátny rozpočet</a:t>
            </a:r>
            <a:r>
              <a:rPr lang="sk-SK" sz="1600" dirty="0"/>
              <a:t> predložený </a:t>
            </a:r>
            <a:r>
              <a:rPr lang="sk-SK" sz="1600" dirty="0" smtClean="0"/>
              <a:t>vládou</a:t>
            </a:r>
          </a:p>
          <a:p>
            <a:endParaRPr lang="sk-SK" sz="1600" dirty="0"/>
          </a:p>
          <a:p>
            <a:r>
              <a:rPr lang="sk-SK" sz="1600" dirty="0"/>
              <a:t>V diskusii je </a:t>
            </a:r>
            <a:r>
              <a:rPr lang="sk-SK" sz="1600" b="1" dirty="0"/>
              <a:t>12 opatrení na zlepšenie života </a:t>
            </a:r>
            <a:r>
              <a:rPr lang="sk-SK" sz="1600" dirty="0"/>
              <a:t>na Slovenku, ktoré si však </a:t>
            </a:r>
            <a:r>
              <a:rPr lang="sk-SK" sz="1600" b="1" dirty="0"/>
              <a:t>vyžadujú výdavky</a:t>
            </a:r>
            <a:r>
              <a:rPr lang="sk-SK" sz="1600" dirty="0"/>
              <a:t> (označené známkami od </a:t>
            </a:r>
            <a:r>
              <a:rPr lang="sk-SK" sz="1600" b="1" dirty="0"/>
              <a:t>1 po 3 podľa ich finančnej náročnosti</a:t>
            </a:r>
            <a:r>
              <a:rPr lang="sk-SK" sz="1600" dirty="0"/>
              <a:t>: 1 – menšia náročnosť; 2 – stredná náročnosť; 3 – väčšia náročnosť</a:t>
            </a:r>
            <a:r>
              <a:rPr lang="sk-SK" sz="1600" dirty="0" smtClean="0"/>
              <a:t>)</a:t>
            </a:r>
          </a:p>
          <a:p>
            <a:endParaRPr lang="sk-SK" sz="1600" dirty="0"/>
          </a:p>
          <a:p>
            <a:r>
              <a:rPr lang="sk-SK" sz="1600" dirty="0"/>
              <a:t>Na ich presadenie ale </a:t>
            </a:r>
            <a:r>
              <a:rPr lang="sk-SK" sz="1600" b="1" dirty="0"/>
              <a:t>potrebujete zaviesť aj opatrenia </a:t>
            </a:r>
            <a:r>
              <a:rPr lang="sk-SK" sz="1600" dirty="0"/>
              <a:t>(rovnako ich je k dispozícii 12), ktoré do rozpočtu </a:t>
            </a:r>
            <a:r>
              <a:rPr lang="sk-SK" sz="1600" b="1" dirty="0"/>
              <a:t>prinesú príjmy, resp. úspory</a:t>
            </a:r>
            <a:r>
              <a:rPr lang="sk-SK" sz="1600" dirty="0"/>
              <a:t> v rovnakej výške, ako Vami presadené výdavky. To znamená, že </a:t>
            </a:r>
            <a:r>
              <a:rPr lang="sk-SK" sz="1600" b="1" dirty="0"/>
              <a:t>súčet známok Vami prijatých výdavkov musí byť rovnaký ako súčet známok Vami prijatých </a:t>
            </a:r>
            <a:r>
              <a:rPr lang="sk-SK" sz="1600" b="1" dirty="0" smtClean="0"/>
              <a:t>príjmov/úspor </a:t>
            </a:r>
          </a:p>
          <a:p>
            <a:endParaRPr lang="sk-SK" sz="1600" dirty="0"/>
          </a:p>
          <a:p>
            <a:r>
              <a:rPr lang="sk-SK" sz="1600" dirty="0"/>
              <a:t>Počet opatrení </a:t>
            </a:r>
            <a:r>
              <a:rPr lang="sk-SK" sz="1600" b="1" dirty="0"/>
              <a:t>nie je limitovaný </a:t>
            </a:r>
            <a:r>
              <a:rPr lang="sk-SK" sz="1600" dirty="0"/>
              <a:t>(k dispozícii máte 12 príjmových a 12 výdavkových opatrení), podmienkou je iba </a:t>
            </a:r>
            <a:r>
              <a:rPr lang="sk-SK" sz="1600" b="1" dirty="0"/>
              <a:t>zhodný súčet známok na príjmovej aj výdavkovej strane </a:t>
            </a:r>
            <a:r>
              <a:rPr lang="sk-SK" sz="1600" b="1" dirty="0" smtClean="0"/>
              <a:t>rozpočtu </a:t>
            </a:r>
          </a:p>
          <a:p>
            <a:endParaRPr lang="sk-SK" sz="1600" dirty="0" smtClean="0"/>
          </a:p>
          <a:p>
            <a:r>
              <a:rPr lang="sk-SK" sz="1600" b="1" dirty="0" smtClean="0"/>
              <a:t>Ako bude Váš rozpočet vyzerať?</a:t>
            </a:r>
          </a:p>
          <a:p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157337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8208" y="548680"/>
            <a:ext cx="6337300" cy="795338"/>
          </a:xfrm>
        </p:spPr>
        <p:txBody>
          <a:bodyPr>
            <a:normAutofit/>
          </a:bodyPr>
          <a:lstStyle/>
          <a:p>
            <a:r>
              <a:rPr lang="sk-SK" sz="2700" b="1" dirty="0" smtClean="0"/>
              <a:t>lepšie </a:t>
            </a:r>
            <a:r>
              <a:rPr lang="sk-SK" sz="2700" b="1" dirty="0" smtClean="0"/>
              <a:t>Slovensko?</a:t>
            </a:r>
            <a:endParaRPr lang="en-US" sz="22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20"/>
          </p:nvPr>
        </p:nvSpPr>
        <p:spPr>
          <a:xfrm>
            <a:off x="568208" y="1484783"/>
            <a:ext cx="8324272" cy="4896545"/>
          </a:xfrm>
        </p:spPr>
        <p:txBody>
          <a:bodyPr/>
          <a:lstStyle/>
          <a:p>
            <a:r>
              <a:rPr lang="sk-SK" sz="1800" dirty="0" smtClean="0"/>
              <a:t>Rozdelenie do </a:t>
            </a:r>
            <a:r>
              <a:rPr lang="sk-SK" sz="1800" b="1" dirty="0" smtClean="0"/>
              <a:t>štyroch skupín </a:t>
            </a:r>
          </a:p>
          <a:p>
            <a:endParaRPr lang="sk-SK" sz="1800" dirty="0"/>
          </a:p>
          <a:p>
            <a:r>
              <a:rPr lang="sk-SK" sz="1800" dirty="0" smtClean="0"/>
              <a:t>Každá skupina si zvolí </a:t>
            </a:r>
            <a:r>
              <a:rPr lang="sk-SK" sz="1800" b="1" dirty="0" smtClean="0"/>
              <a:t>meno </a:t>
            </a:r>
          </a:p>
          <a:p>
            <a:pPr marL="0" indent="0">
              <a:buNone/>
            </a:pPr>
            <a:r>
              <a:rPr lang="sk-SK" sz="1800" b="1" dirty="0" smtClean="0"/>
              <a:t>	svojej politickej strany </a:t>
            </a:r>
            <a:r>
              <a:rPr lang="sk-SK" sz="1800" dirty="0" smtClean="0"/>
              <a:t>(a zapíše ho na flipchart)</a:t>
            </a:r>
          </a:p>
          <a:p>
            <a:endParaRPr lang="sk-SK" sz="1800" dirty="0"/>
          </a:p>
          <a:p>
            <a:r>
              <a:rPr lang="sk-SK" sz="1800" dirty="0" smtClean="0"/>
              <a:t>Každá strana si vyberie jedného </a:t>
            </a:r>
            <a:r>
              <a:rPr lang="sk-SK" sz="1800" b="1" dirty="0" smtClean="0"/>
              <a:t>spravodajcu</a:t>
            </a:r>
          </a:p>
          <a:p>
            <a:endParaRPr lang="sk-SK" sz="1800" dirty="0"/>
          </a:p>
          <a:p>
            <a:r>
              <a:rPr lang="sk-SK" sz="1800" dirty="0" smtClean="0"/>
              <a:t>Členovia strany diskutujú a </a:t>
            </a:r>
            <a:r>
              <a:rPr lang="sk-SK" sz="1800" b="1" dirty="0" smtClean="0"/>
              <a:t>zapisujú zlepšujúce opatrenia </a:t>
            </a:r>
            <a:r>
              <a:rPr lang="sk-SK" sz="1800" dirty="0" smtClean="0"/>
              <a:t>na flipchart (výdavková časť)</a:t>
            </a:r>
          </a:p>
          <a:p>
            <a:endParaRPr lang="sk-SK" sz="1800" dirty="0"/>
          </a:p>
          <a:p>
            <a:r>
              <a:rPr lang="sk-SK" sz="1800" dirty="0" smtClean="0"/>
              <a:t>Následne diskutujú a </a:t>
            </a:r>
            <a:r>
              <a:rPr lang="sk-SK" sz="1800" b="1" dirty="0" smtClean="0"/>
              <a:t>zapisujú úsporné opatrenia </a:t>
            </a:r>
            <a:r>
              <a:rPr lang="sk-SK" sz="1800" dirty="0" smtClean="0"/>
              <a:t>na flipchart (príjmová časť) </a:t>
            </a:r>
          </a:p>
          <a:p>
            <a:endParaRPr lang="sk-SK" sz="1800" dirty="0"/>
          </a:p>
          <a:p>
            <a:r>
              <a:rPr lang="sk-SK" sz="1800" b="1" dirty="0" smtClean="0"/>
              <a:t>Súčet</a:t>
            </a:r>
            <a:r>
              <a:rPr lang="sk-SK" sz="1800" dirty="0" smtClean="0"/>
              <a:t> známok opatrení výdavkovej a príjmovej časti </a:t>
            </a:r>
            <a:r>
              <a:rPr lang="sk-SK" sz="1800" b="1" dirty="0" smtClean="0"/>
              <a:t>musí byť zhodný</a:t>
            </a:r>
          </a:p>
          <a:p>
            <a:endParaRPr lang="sk-SK" sz="1800" dirty="0"/>
          </a:p>
          <a:p>
            <a:r>
              <a:rPr lang="sk-SK" sz="1800" dirty="0" smtClean="0"/>
              <a:t>Spravodajca každej skupiny </a:t>
            </a:r>
            <a:r>
              <a:rPr lang="sk-SK" sz="1800" b="1" dirty="0" smtClean="0"/>
              <a:t>predstaví pred novinármi dohodnuté opatrenia </a:t>
            </a:r>
          </a:p>
          <a:p>
            <a:endParaRPr lang="sk-SK" sz="1800" dirty="0" smtClean="0"/>
          </a:p>
          <a:p>
            <a:endParaRPr lang="sk-SK" sz="1800" dirty="0"/>
          </a:p>
          <a:p>
            <a:endParaRPr lang="sk-SK" sz="1800" dirty="0"/>
          </a:p>
        </p:txBody>
      </p:sp>
      <p:pic>
        <p:nvPicPr>
          <p:cNvPr id="1026" name="Picture 2" descr="Image result for credit deb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371738"/>
            <a:ext cx="3353935" cy="176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893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8208" y="548680"/>
            <a:ext cx="6337300" cy="795338"/>
          </a:xfrm>
        </p:spPr>
        <p:txBody>
          <a:bodyPr>
            <a:normAutofit/>
          </a:bodyPr>
          <a:lstStyle/>
          <a:p>
            <a:r>
              <a:rPr lang="sk-SK" sz="2700" b="1" dirty="0" smtClean="0"/>
              <a:t>Ako na populizmus</a:t>
            </a:r>
            <a:endParaRPr lang="en-US" sz="2200" b="1" dirty="0"/>
          </a:p>
        </p:txBody>
      </p:sp>
      <p:sp>
        <p:nvSpPr>
          <p:cNvPr id="2" name="Zástupný objekt pre obsah 1"/>
          <p:cNvSpPr>
            <a:spLocks noGrp="1"/>
          </p:cNvSpPr>
          <p:nvPr>
            <p:ph idx="20"/>
          </p:nvPr>
        </p:nvSpPr>
        <p:spPr>
          <a:xfrm>
            <a:off x="568208" y="1403382"/>
            <a:ext cx="7964232" cy="4977946"/>
          </a:xfrm>
        </p:spPr>
        <p:txBody>
          <a:bodyPr/>
          <a:lstStyle/>
          <a:p>
            <a:r>
              <a:rPr lang="sk-SK" sz="1600" b="1" dirty="0" smtClean="0"/>
              <a:t>Politici </a:t>
            </a:r>
            <a:r>
              <a:rPr lang="sk-SK" sz="1600" b="1" dirty="0"/>
              <a:t>často sľubujú viac, ako môžu splniť </a:t>
            </a:r>
            <a:r>
              <a:rPr lang="sk-SK" sz="1600" dirty="0" smtClean="0"/>
              <a:t>(Ide im o veľa) </a:t>
            </a:r>
          </a:p>
          <a:p>
            <a:r>
              <a:rPr lang="sk-SK" sz="1600" b="1" dirty="0" smtClean="0"/>
              <a:t>Sú </a:t>
            </a:r>
            <a:r>
              <a:rPr lang="sk-SK" sz="1600" b="1" dirty="0"/>
              <a:t>sľuby politikov reálne? </a:t>
            </a:r>
            <a:r>
              <a:rPr lang="sk-SK" sz="1600" dirty="0"/>
              <a:t>Dajú sa prakticky uskutočniť?</a:t>
            </a:r>
            <a:r>
              <a:rPr lang="sk-SK" sz="1600" b="1" dirty="0"/>
              <a:t> </a:t>
            </a:r>
            <a:endParaRPr lang="sk-SK" sz="1600" dirty="0"/>
          </a:p>
          <a:p>
            <a:pPr marL="0" indent="0">
              <a:buNone/>
            </a:pPr>
            <a:r>
              <a:rPr lang="sk-SK" sz="1600" dirty="0" smtClean="0"/>
              <a:t>	(</a:t>
            </a:r>
            <a:r>
              <a:rPr lang="sk-SK" sz="1600" dirty="0"/>
              <a:t>Napríklad zbavíme Slovensko korupcie - </a:t>
            </a:r>
            <a:r>
              <a:rPr lang="sk-SK" sz="1600" dirty="0" smtClean="0"/>
              <a:t>???)</a:t>
            </a:r>
          </a:p>
          <a:p>
            <a:r>
              <a:rPr lang="sk-SK" sz="1600" b="1" dirty="0" smtClean="0"/>
              <a:t>Aké </a:t>
            </a:r>
            <a:r>
              <a:rPr lang="sk-SK" sz="1600" b="1" dirty="0"/>
              <a:t>sú náklady na opatrenie? Ide o reálnu mieru zaťaženia?</a:t>
            </a:r>
            <a:endParaRPr lang="sk-SK" sz="1600" dirty="0"/>
          </a:p>
          <a:p>
            <a:pPr marL="0" indent="0">
              <a:buNone/>
            </a:pPr>
            <a:r>
              <a:rPr lang="sk-SK" sz="1600" dirty="0" smtClean="0"/>
              <a:t>	(</a:t>
            </a:r>
            <a:r>
              <a:rPr lang="sk-SK" sz="1600" dirty="0"/>
              <a:t>Obnovenie zbrojárske výroby a neutralita SR – odhad. náklady 7 mld. eur (štátny rozpočet 15,5 </a:t>
            </a:r>
            <a:r>
              <a:rPr lang="sk-SK" sz="1600" dirty="0" smtClean="0"/>
              <a:t>mld. </a:t>
            </a:r>
            <a:r>
              <a:rPr lang="sk-SK" sz="1600" dirty="0"/>
              <a:t>eur</a:t>
            </a:r>
            <a:r>
              <a:rPr lang="sk-SK" sz="1600" dirty="0" smtClean="0"/>
              <a:t>)</a:t>
            </a:r>
          </a:p>
          <a:p>
            <a:r>
              <a:rPr lang="sk-SK" sz="1600" b="1" dirty="0" smtClean="0"/>
              <a:t>Ponúkajú </a:t>
            </a:r>
            <a:r>
              <a:rPr lang="sk-SK" sz="1600" b="1" dirty="0"/>
              <a:t>politici aj konkrétne riešenie ako výdavky vykryť?</a:t>
            </a:r>
            <a:endParaRPr lang="sk-SK" sz="1600" dirty="0"/>
          </a:p>
          <a:p>
            <a:pPr marL="0" indent="0">
              <a:buNone/>
            </a:pPr>
            <a:r>
              <a:rPr lang="sk-SK" sz="1600" dirty="0" smtClean="0"/>
              <a:t>	(</a:t>
            </a:r>
            <a:r>
              <a:rPr lang="sk-SK" sz="1600" dirty="0"/>
              <a:t>Zrušiť poplatok do NATO + 9 mil. eur – 0,05% štátneho rozpočtu)</a:t>
            </a:r>
          </a:p>
          <a:p>
            <a:r>
              <a:rPr lang="sk-SK" sz="1600" b="1" dirty="0" smtClean="0"/>
              <a:t>Nemôže </a:t>
            </a:r>
            <a:r>
              <a:rPr lang="sk-SK" sz="1600" b="1" dirty="0"/>
              <a:t>opatrenie vyvolať neželané vedľajšie účinky?</a:t>
            </a:r>
            <a:endParaRPr lang="sk-SK" sz="1600" dirty="0"/>
          </a:p>
          <a:p>
            <a:pPr marL="0" indent="0">
              <a:buNone/>
            </a:pPr>
            <a:r>
              <a:rPr lang="sk-SK" sz="1600" dirty="0" smtClean="0"/>
              <a:t>	(</a:t>
            </a:r>
            <a:r>
              <a:rPr lang="sk-SK" sz="1600" dirty="0"/>
              <a:t>Zvýšenie daní pre podniky – úbytok pracovných miest, daňová optimalizácia...)</a:t>
            </a:r>
          </a:p>
          <a:p>
            <a:r>
              <a:rPr lang="sk-SK" sz="1600" b="1" dirty="0" smtClean="0"/>
              <a:t>Je </a:t>
            </a:r>
            <a:r>
              <a:rPr lang="sk-SK" sz="1600" b="1" dirty="0"/>
              <a:t>opatrenie efektívne a spravodlivé (adresné)?</a:t>
            </a:r>
            <a:endParaRPr lang="sk-SK" sz="1600" dirty="0"/>
          </a:p>
          <a:p>
            <a:pPr marL="0" indent="0">
              <a:buNone/>
            </a:pPr>
            <a:r>
              <a:rPr lang="sk-SK" sz="1600" dirty="0" smtClean="0"/>
              <a:t>	(</a:t>
            </a:r>
            <a:r>
              <a:rPr lang="sk-SK" sz="1600" dirty="0"/>
              <a:t>Vlaky zadarmo využijú ľudia mimo železničných tratí </a:t>
            </a:r>
            <a:r>
              <a:rPr lang="sk-SK" sz="1600" dirty="0" smtClean="0"/>
              <a:t>obmedzene)</a:t>
            </a:r>
          </a:p>
          <a:p>
            <a:r>
              <a:rPr lang="sk-SK" sz="1600" b="1" dirty="0" smtClean="0"/>
              <a:t>Neskrýva sa za opatrením skrytý záujem subjektov blízkych politikom?</a:t>
            </a:r>
          </a:p>
          <a:p>
            <a:pPr marL="0" indent="0">
              <a:buNone/>
            </a:pPr>
            <a:r>
              <a:rPr lang="sk-SK" sz="1600" b="1" dirty="0"/>
              <a:t>	</a:t>
            </a:r>
            <a:r>
              <a:rPr lang="sk-SK" sz="1600" dirty="0" smtClean="0"/>
              <a:t>(napr. zníženie DPH na produkt dodávaný prevažne jedným hráčom) </a:t>
            </a:r>
            <a:r>
              <a:rPr lang="sk-SK" sz="1600" b="1" dirty="0" smtClean="0"/>
              <a:t> </a:t>
            </a:r>
          </a:p>
          <a:p>
            <a:r>
              <a:rPr lang="sk-SK" sz="1600" b="1" dirty="0" smtClean="0"/>
              <a:t>Spätný </a:t>
            </a:r>
            <a:r>
              <a:rPr lang="sk-SK" sz="1600" b="1" dirty="0"/>
              <a:t>odpočet – splnili politici svoje sľuby? </a:t>
            </a:r>
            <a:endParaRPr lang="sk-SK" sz="1600" b="1" dirty="0" smtClean="0"/>
          </a:p>
          <a:p>
            <a:pPr marL="0" indent="0">
              <a:buNone/>
            </a:pPr>
            <a:r>
              <a:rPr lang="sk-SK" sz="1600" dirty="0" smtClean="0"/>
              <a:t>	(Ponúkli </a:t>
            </a:r>
            <a:r>
              <a:rPr lang="sk-SK" sz="1600" dirty="0"/>
              <a:t>prípadne hodnoverné dôvody prečo nie?</a:t>
            </a:r>
          </a:p>
          <a:p>
            <a:endParaRPr lang="sk-SK" sz="1600" dirty="0"/>
          </a:p>
        </p:txBody>
      </p:sp>
      <p:pic>
        <p:nvPicPr>
          <p:cNvPr id="9" name="Picture 6" descr="Image result for yes mark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88" y="1325104"/>
            <a:ext cx="416902" cy="41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Image result for yes mark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555" y="2113587"/>
            <a:ext cx="416902" cy="41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Image result for yes mark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555" y="2933804"/>
            <a:ext cx="416902" cy="41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Image result for yes mark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555" y="3539928"/>
            <a:ext cx="416902" cy="41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Image result for yes mark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555" y="4283090"/>
            <a:ext cx="416902" cy="41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Image result for yes mark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88" y="4752177"/>
            <a:ext cx="416902" cy="41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Image result for yes mark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88" y="5332209"/>
            <a:ext cx="416902" cy="41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9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8208" y="548680"/>
            <a:ext cx="6337300" cy="795338"/>
          </a:xfrm>
        </p:spPr>
        <p:txBody>
          <a:bodyPr>
            <a:normAutofit/>
          </a:bodyPr>
          <a:lstStyle/>
          <a:p>
            <a:r>
              <a:rPr lang="sk-SK" sz="2700" b="1" dirty="0" smtClean="0"/>
              <a:t>Kto PRESVEDČÍ VOLIČOV?</a:t>
            </a:r>
            <a:endParaRPr lang="en-US" sz="22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20"/>
          </p:nvPr>
        </p:nvSpPr>
        <p:spPr>
          <a:xfrm>
            <a:off x="540135" y="1556792"/>
            <a:ext cx="8352345" cy="4752528"/>
          </a:xfrm>
        </p:spPr>
        <p:txBody>
          <a:bodyPr/>
          <a:lstStyle/>
          <a:p>
            <a:endParaRPr lang="sk-SK" sz="1800" dirty="0" smtClean="0"/>
          </a:p>
          <a:p>
            <a:endParaRPr lang="sk-SK" sz="1800" dirty="0"/>
          </a:p>
          <a:p>
            <a:endParaRPr lang="sk-SK" sz="1800" dirty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08" y="1412776"/>
            <a:ext cx="6884112" cy="493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27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252140"/>
            <a:ext cx="8640960" cy="634521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719" y="1785098"/>
            <a:ext cx="2428562" cy="657793"/>
          </a:xfrm>
          <a:prstGeom prst="rect">
            <a:avLst/>
          </a:prstGeom>
        </p:spPr>
      </p:pic>
      <p:sp>
        <p:nvSpPr>
          <p:cNvPr id="9" name="Content Placeholder 9"/>
          <p:cNvSpPr txBox="1">
            <a:spLocks/>
          </p:cNvSpPr>
          <p:nvPr/>
        </p:nvSpPr>
        <p:spPr>
          <a:xfrm>
            <a:off x="863586" y="946997"/>
            <a:ext cx="7416824" cy="917243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750"/>
              </a:spcAft>
              <a:buNone/>
            </a:pPr>
            <a:r>
              <a:rPr lang="sk-SK" sz="2000" dirty="0">
                <a:solidFill>
                  <a:schemeClr val="bg1"/>
                </a:solidFill>
                <a:latin typeface="Arial Narrow Bold"/>
                <a:cs typeface="Arial Narrow Bold"/>
              </a:rPr>
              <a:t>Ďakujeme za účasť i pozornosť</a:t>
            </a:r>
          </a:p>
          <a:p>
            <a:pPr marL="0" indent="0" algn="ctr">
              <a:spcAft>
                <a:spcPts val="1750"/>
              </a:spcAft>
              <a:buNone/>
            </a:pPr>
            <a:endParaRPr lang="en-US" sz="2000" dirty="0">
              <a:solidFill>
                <a:schemeClr val="bg1"/>
              </a:solidFill>
              <a:latin typeface="Arial Narrow Bold"/>
              <a:cs typeface="Arial Narrow Bold"/>
            </a:endParaRPr>
          </a:p>
          <a:p>
            <a:pPr marL="0" indent="0" algn="ctr">
              <a:buNone/>
            </a:pPr>
            <a:endParaRPr lang="en-US" sz="1500" dirty="0">
              <a:solidFill>
                <a:schemeClr val="bg1"/>
              </a:solidFill>
              <a:latin typeface="Arial Narrow Bold"/>
              <a:cs typeface="Arial Narrow Bold"/>
            </a:endParaRPr>
          </a:p>
          <a:p>
            <a:pPr marL="0" indent="0" algn="ctr">
              <a:buNone/>
            </a:pPr>
            <a:endParaRPr lang="en-US" sz="1500" dirty="0">
              <a:solidFill>
                <a:schemeClr val="bg1"/>
              </a:solidFill>
              <a:latin typeface="Arial Narrow Bold"/>
              <a:cs typeface="Arial Narrow Bold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2FCF338-FDFF-4B75-9F71-9D688DE17F97}"/>
              </a:ext>
            </a:extLst>
          </p:cNvPr>
          <p:cNvSpPr txBox="1">
            <a:spLocks/>
          </p:cNvSpPr>
          <p:nvPr/>
        </p:nvSpPr>
        <p:spPr>
          <a:xfrm>
            <a:off x="251518" y="5152957"/>
            <a:ext cx="8640960" cy="1016581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750"/>
              </a:spcAft>
              <a:buNone/>
            </a:pPr>
            <a:r>
              <a:rPr lang="sk-SK" sz="2000" dirty="0">
                <a:solidFill>
                  <a:schemeClr val="bg1"/>
                </a:solidFill>
                <a:latin typeface="Arial Narrow Bold"/>
                <a:cs typeface="Arial Narrow Bold"/>
              </a:rPr>
              <a:t>www.transparency.sk</a:t>
            </a:r>
          </a:p>
          <a:p>
            <a:pPr marL="0" indent="0" algn="ctr">
              <a:spcAft>
                <a:spcPts val="175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Arial Narrow Bold"/>
                <a:cs typeface="Arial Narrow Bold"/>
              </a:rPr>
              <a:t>© 201</a:t>
            </a:r>
            <a:r>
              <a:rPr lang="sk-SK" sz="1200" dirty="0">
                <a:solidFill>
                  <a:schemeClr val="bg1"/>
                </a:solidFill>
                <a:latin typeface="Arial Narrow Bold"/>
                <a:cs typeface="Arial Narrow Bold"/>
              </a:rPr>
              <a:t>9</a:t>
            </a:r>
            <a:r>
              <a:rPr lang="en-US" sz="1200" dirty="0">
                <a:solidFill>
                  <a:schemeClr val="bg1"/>
                </a:solidFill>
                <a:latin typeface="Arial Narrow Bold"/>
                <a:cs typeface="Arial Narrow Bold"/>
              </a:rPr>
              <a:t> </a:t>
            </a:r>
            <a:r>
              <a:rPr lang="sk-SK" sz="1200" dirty="0">
                <a:solidFill>
                  <a:schemeClr val="bg1"/>
                </a:solidFill>
                <a:latin typeface="Arial Narrow Bold"/>
                <a:cs typeface="Arial Narrow Bold"/>
              </a:rPr>
              <a:t>Transparency International Slovensko. </a:t>
            </a:r>
            <a:r>
              <a:rPr lang="en-US" sz="1200" dirty="0">
                <a:solidFill>
                  <a:schemeClr val="bg1"/>
                </a:solidFill>
                <a:latin typeface="Arial Narrow Bold"/>
                <a:cs typeface="Arial Narrow Bold"/>
              </a:rPr>
              <a:t>All rights reserved.</a:t>
            </a:r>
          </a:p>
          <a:p>
            <a:pPr marL="0" indent="0" algn="ctr">
              <a:buNone/>
            </a:pPr>
            <a:endParaRPr lang="en-US" sz="1500" dirty="0">
              <a:solidFill>
                <a:schemeClr val="bg1"/>
              </a:solidFill>
              <a:latin typeface="Arial Narrow Bold"/>
              <a:cs typeface="Arial Narrow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-presentation-template-2014">
  <a:themeElements>
    <a:clrScheme name="Transparency International">
      <a:dk1>
        <a:sysClr val="windowText" lastClr="000000"/>
      </a:dk1>
      <a:lt1>
        <a:sysClr val="window" lastClr="FFFFFF"/>
      </a:lt1>
      <a:dk2>
        <a:srgbClr val="0B0D11"/>
      </a:dk2>
      <a:lt2>
        <a:srgbClr val="DDDEDD"/>
      </a:lt2>
      <a:accent1>
        <a:srgbClr val="BFBFBF"/>
      </a:accent1>
      <a:accent2>
        <a:srgbClr val="595959"/>
      </a:accent2>
      <a:accent3>
        <a:srgbClr val="4F7689"/>
      </a:accent3>
      <a:accent4>
        <a:srgbClr val="60BCDF"/>
      </a:accent4>
      <a:accent5>
        <a:srgbClr val="009FEE"/>
      </a:accent5>
      <a:accent6>
        <a:srgbClr val="0076B1"/>
      </a:accent6>
      <a:hlink>
        <a:srgbClr val="009FEE"/>
      </a:hlink>
      <a:folHlink>
        <a:srgbClr val="009FE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NEXALA">
      <a:dk1>
        <a:srgbClr val="002C44"/>
      </a:dk1>
      <a:lt1>
        <a:srgbClr val="FFFFFE"/>
      </a:lt1>
      <a:dk2>
        <a:srgbClr val="002C44"/>
      </a:dk2>
      <a:lt2>
        <a:srgbClr val="DDDEDD"/>
      </a:lt2>
      <a:accent1>
        <a:srgbClr val="141313"/>
      </a:accent1>
      <a:accent2>
        <a:srgbClr val="313231"/>
      </a:accent2>
      <a:accent3>
        <a:srgbClr val="505150"/>
      </a:accent3>
      <a:accent4>
        <a:srgbClr val="6D6E6D"/>
      </a:accent4>
      <a:accent5>
        <a:srgbClr val="8D8E8D"/>
      </a:accent5>
      <a:accent6>
        <a:srgbClr val="B2B3B2"/>
      </a:accent6>
      <a:hlink>
        <a:srgbClr val="29ABE2"/>
      </a:hlink>
      <a:folHlink>
        <a:srgbClr val="002C4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ti-presentation-template-2014.potx</Template>
  <TotalTime>2168</TotalTime>
  <Words>256</Words>
  <Application>Microsoft Office PowerPoint</Application>
  <PresentationFormat>Prezentácia na obrazovke (4:3)</PresentationFormat>
  <Paragraphs>81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Arial Narrow Bold</vt:lpstr>
      <vt:lpstr>Calibri</vt:lpstr>
      <vt:lpstr>ti-presentation-template-2014</vt:lpstr>
      <vt:lpstr>Office Theme</vt:lpstr>
      <vt:lpstr>Spravme spolu zo Slovenska lepšie miesto pre život  </vt:lpstr>
      <vt:lpstr>Priebeh ŠTÚDIE</vt:lpstr>
      <vt:lpstr>lepšie Slovensko?</vt:lpstr>
      <vt:lpstr>lepšie Slovensko?</vt:lpstr>
      <vt:lpstr>Ako na populizmus</vt:lpstr>
      <vt:lpstr>Kto PRESVEDČÍ VOLIČOV?</vt:lpstr>
      <vt:lpstr>Prezentácia programu PowerPoint</vt:lpstr>
    </vt:vector>
  </TitlesOfParts>
  <Manager/>
  <Company>bruc1e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charlie  brown</dc:creator>
  <cp:keywords/>
  <dc:description/>
  <cp:lastModifiedBy>Michal Pisko (TI SK)</cp:lastModifiedBy>
  <cp:revision>299</cp:revision>
  <dcterms:created xsi:type="dcterms:W3CDTF">2013-10-14T13:11:05Z</dcterms:created>
  <dcterms:modified xsi:type="dcterms:W3CDTF">2019-11-14T11:29:09Z</dcterms:modified>
  <cp:category/>
</cp:coreProperties>
</file>