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97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000"/>
            </a:pPr>
            <a:r>
              <a:t>V samospráve sa už asi nikdy nezbavíme verejnému hodnoteniu v štýle: „cítiť asfalt, idú voľby.“</a:t>
            </a:r>
          </a:p>
          <a:p>
            <a:pPr>
              <a:defRPr sz="3000"/>
            </a:pPr>
            <a:r>
              <a:t>Prevláda názor: „Práca v samospráve je nudná.“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000"/>
            </a:pPr>
            <a:r>
              <a:t>Napriek tomu sa samosprávy v posledných rokoch  otvárajú rôznym inovatívnym prístupom.</a:t>
            </a:r>
          </a:p>
          <a:p>
            <a:pPr>
              <a:defRPr sz="3000"/>
            </a:pPr>
            <a:r>
              <a:t>PRIEVIDZA: Behaviorálne intervencie sú rôznorodé, od špecifických inovačných procesov a postupov práce, cez metodické pomôcky a intervenčné nástroje na ovplyvnenie správania, až po obsiahlu knižnicu psychologických a ekonomických poznatkov o spôsoboch nášho uvažovania, usudzovania a rozhodovania sa.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000"/>
            </a:pPr>
            <a:r>
              <a:t>Problém:</a:t>
            </a:r>
          </a:p>
          <a:p>
            <a:pPr>
              <a:defRPr sz="3000"/>
            </a:pPr>
            <a:r>
              <a:t>• Rodičia sú niekedy veľmi zaneprázdnení a je pre nich ťažké sledovať všetky školské povinnosti ich detí. </a:t>
            </a:r>
          </a:p>
          <a:p>
            <a:pPr>
              <a:defRPr sz="3000"/>
            </a:pPr>
            <a:r>
              <a:t>• Deti často nepovedia, že ich čaká test, a rodičia sa môžu zabudnúť opýtať. </a:t>
            </a:r>
          </a:p>
          <a:p>
            <a:pPr>
              <a:defRPr sz="3000"/>
            </a:pPr>
            <a:r>
              <a:t>Cieľ:</a:t>
            </a:r>
          </a:p>
          <a:p>
            <a:pPr>
              <a:defRPr sz="3000"/>
            </a:pPr>
            <a:r>
              <a:t>• Zlepšenie prospechu žiakov na prvom stupni ZŠ zo slovenčiny a matematiky. </a:t>
            </a:r>
          </a:p>
          <a:p>
            <a:pPr>
              <a:defRPr sz="3000"/>
            </a:pPr>
            <a:r>
              <a:t>• Podnietiť záujem rodičov o školské povinnosti detí a pomôcť im so systematickou prípravou na vyučovanie.</a:t>
            </a:r>
          </a:p>
          <a:p>
            <a:pPr>
              <a:defRPr sz="3000"/>
            </a:pPr>
            <a:r>
              <a:t>• Zlepšenie spolupráce medzi žiakom - rodičom - učiteľom.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názvu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Text názvu</a:t>
            </a:r>
          </a:p>
        </p:txBody>
      </p:sp>
      <p:sp>
        <p:nvSpPr>
          <p:cNvPr id="12" name="Text úrovne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13" name="Číslo snímky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21" name="Text úrov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22" name="Číslo snímky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názvu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 názvu</a:t>
            </a:r>
          </a:p>
        </p:txBody>
      </p:sp>
      <p:sp>
        <p:nvSpPr>
          <p:cNvPr id="30" name="Text úrovne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31" name="Číslo snímky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39" name="Text úrovne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40" name="Číslo snímky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názvu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48" name="Text úrovne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49" name="Zástupný text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/>
            </a:pPr>
            <a:endParaRPr/>
          </a:p>
        </p:txBody>
      </p:sp>
      <p:sp>
        <p:nvSpPr>
          <p:cNvPr id="50" name="Číslo snímky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58" name="Číslo snímky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Číslo snímky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 názvu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 názvu</a:t>
            </a:r>
          </a:p>
        </p:txBody>
      </p:sp>
      <p:sp>
        <p:nvSpPr>
          <p:cNvPr id="73" name="Text úrovne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74" name="Zástupný text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Číslo snímky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názvu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 názvu</a:t>
            </a:r>
          </a:p>
        </p:txBody>
      </p:sp>
      <p:sp>
        <p:nvSpPr>
          <p:cNvPr id="83" name="Zástupný objekt pre obrázok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Text úrovne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85" name="Číslo snímky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názvu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 názvu</a:t>
            </a:r>
          </a:p>
        </p:txBody>
      </p:sp>
      <p:sp>
        <p:nvSpPr>
          <p:cNvPr id="3" name="Text úrovne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4" name="Číslo snímky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Blue and Orange Technology Sales Presentation-2.png" descr="Blue and Orange Technology Sales Presentation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Zástupný objekt pre obsah 4" descr="Zástupný objekt pre obsa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44" y="503338"/>
            <a:ext cx="11359081" cy="60846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Nadpis 1"/>
          <p:cNvSpPr txBox="1">
            <a:spLocks noGrp="1"/>
          </p:cNvSpPr>
          <p:nvPr>
            <p:ph type="title"/>
          </p:nvPr>
        </p:nvSpPr>
        <p:spPr>
          <a:xfrm>
            <a:off x="838655" y="119655"/>
            <a:ext cx="10515601" cy="742223"/>
          </a:xfrm>
          <a:prstGeom prst="rect">
            <a:avLst/>
          </a:prstGeom>
        </p:spPr>
        <p:txBody>
          <a:bodyPr/>
          <a:lstStyle>
            <a:lvl1pPr algn="ctr" defTabSz="905255">
              <a:defRPr sz="4356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dirty="0" err="1">
                <a:solidFill>
                  <a:srgbClr val="00B050"/>
                </a:solidFill>
                <a:latin typeface="Aileron"/>
              </a:rPr>
              <a:t>Výsledky</a:t>
            </a:r>
            <a:endParaRPr dirty="0">
              <a:solidFill>
                <a:srgbClr val="00B050"/>
              </a:solidFill>
              <a:latin typeface="Aileron"/>
            </a:endParaRPr>
          </a:p>
        </p:txBody>
      </p:sp>
      <p:pic>
        <p:nvPicPr>
          <p:cNvPr id="125" name="Obrázok 6" descr="Obrázo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44" y="1252538"/>
            <a:ext cx="10516511" cy="4352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Obrázok 8" descr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8304" y="861878"/>
            <a:ext cx="4970470" cy="5996122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BlokTextu 9"/>
          <p:cNvSpPr txBox="1"/>
          <p:nvPr/>
        </p:nvSpPr>
        <p:spPr>
          <a:xfrm>
            <a:off x="402671" y="1013005"/>
            <a:ext cx="6484691" cy="4216539"/>
          </a:xfrm>
          <a:prstGeom prst="rect">
            <a:avLst/>
          </a:prstGeom>
          <a:solidFill>
            <a:srgbClr val="E2F0D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457200" indent="-457200">
              <a:buSzPct val="100000"/>
              <a:buChar char="➢"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>
                <a:latin typeface="Aileron"/>
              </a:rPr>
              <a:t>Transakčné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náklady</a:t>
            </a:r>
            <a:r>
              <a:rPr dirty="0">
                <a:latin typeface="Aileron"/>
              </a:rPr>
              <a:t> - </a:t>
            </a:r>
            <a:r>
              <a:rPr dirty="0" err="1">
                <a:latin typeface="Aileron"/>
              </a:rPr>
              <a:t>ochota</a:t>
            </a:r>
            <a:r>
              <a:rPr dirty="0">
                <a:latin typeface="Aileron"/>
              </a:rPr>
              <a:t> a </a:t>
            </a:r>
            <a:r>
              <a:rPr dirty="0" err="1">
                <a:latin typeface="Aileron"/>
              </a:rPr>
              <a:t>dôvera</a:t>
            </a:r>
            <a:r>
              <a:rPr dirty="0">
                <a:latin typeface="Aileron"/>
              </a:rPr>
              <a:t>.</a:t>
            </a:r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endParaRPr dirty="0">
              <a:latin typeface="Aileron"/>
            </a:endParaRPr>
          </a:p>
          <a:p>
            <a:pPr marL="457200" indent="-457200">
              <a:buSzPct val="100000"/>
              <a:buChar char="➢"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dirty="0">
                <a:latin typeface="Aileron"/>
              </a:rPr>
              <a:t>(Ne)</a:t>
            </a:r>
            <a:r>
              <a:rPr dirty="0" err="1">
                <a:latin typeface="Aileron"/>
              </a:rPr>
              <a:t>ochota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zavádzať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inovácie</a:t>
            </a:r>
            <a:r>
              <a:rPr dirty="0">
                <a:latin typeface="Aileron"/>
              </a:rPr>
              <a:t>. </a:t>
            </a:r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endParaRPr dirty="0">
              <a:latin typeface="Aileron"/>
            </a:endParaRPr>
          </a:p>
          <a:p>
            <a:pPr marL="457200" indent="-457200">
              <a:buSzPct val="100000"/>
              <a:buChar char="➢"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>
                <a:latin typeface="Aileron"/>
              </a:rPr>
              <a:t>Nízka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flexibilita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pri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zavádzaní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inovácii</a:t>
            </a:r>
            <a:r>
              <a:rPr dirty="0">
                <a:latin typeface="Aileron"/>
              </a:rPr>
              <a:t> - </a:t>
            </a:r>
            <a:r>
              <a:rPr dirty="0" err="1">
                <a:latin typeface="Aileron"/>
              </a:rPr>
              <a:t>technologické</a:t>
            </a:r>
            <a:r>
              <a:rPr dirty="0">
                <a:latin typeface="Aileron"/>
              </a:rPr>
              <a:t> a </a:t>
            </a:r>
            <a:r>
              <a:rPr dirty="0" err="1">
                <a:latin typeface="Aileron"/>
              </a:rPr>
              <a:t>technické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obmedzenia</a:t>
            </a:r>
            <a:r>
              <a:rPr dirty="0">
                <a:latin typeface="Aileron"/>
              </a:rPr>
              <a:t>.</a:t>
            </a:r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endParaRPr dirty="0">
              <a:latin typeface="Aileron"/>
            </a:endParaRPr>
          </a:p>
          <a:p>
            <a:pPr marL="457200" indent="-457200">
              <a:buSzPct val="100000"/>
              <a:buChar char="➢"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>
                <a:latin typeface="Aileron"/>
              </a:rPr>
              <a:t>Informačný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systém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miestnej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samosprávy</a:t>
            </a:r>
            <a:r>
              <a:rPr dirty="0">
                <a:latin typeface="Aileron"/>
              </a:rPr>
              <a:t>. </a:t>
            </a:r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endParaRPr dirty="0">
              <a:latin typeface="Aileron"/>
            </a:endParaRPr>
          </a:p>
          <a:p>
            <a:pPr marL="457200" indent="-457200">
              <a:buSzPct val="100000"/>
              <a:buChar char="➢"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>
                <a:latin typeface="Aileron"/>
              </a:rPr>
              <a:t>Ochota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zdieľať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dáta</a:t>
            </a:r>
            <a:r>
              <a:rPr dirty="0">
                <a:latin typeface="Aileron"/>
              </a:rPr>
              <a:t> a </a:t>
            </a:r>
            <a:r>
              <a:rPr dirty="0" err="1">
                <a:latin typeface="Aileron"/>
              </a:rPr>
              <a:t>ochrana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osobných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údajov</a:t>
            </a:r>
            <a:r>
              <a:rPr dirty="0">
                <a:latin typeface="Aileron"/>
              </a:rPr>
              <a:t> GDPR</a:t>
            </a:r>
            <a:r>
              <a:rPr sz="2800" dirty="0">
                <a:latin typeface="Aileron"/>
              </a:rPr>
              <a:t>. 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Nadpis 1"/>
          <p:cNvSpPr txBox="1">
            <a:spLocks noGrp="1"/>
          </p:cNvSpPr>
          <p:nvPr>
            <p:ph type="title"/>
          </p:nvPr>
        </p:nvSpPr>
        <p:spPr>
          <a:xfrm>
            <a:off x="838200" y="188956"/>
            <a:ext cx="10515600" cy="1325564"/>
          </a:xfrm>
          <a:prstGeom prst="rect">
            <a:avLst/>
          </a:prstGeom>
        </p:spPr>
        <p:txBody>
          <a:bodyPr/>
          <a:lstStyle/>
          <a:p>
            <a:pPr algn="ctr" defTabSz="905255">
              <a:defRPr sz="4356">
                <a:latin typeface="Cambria"/>
                <a:ea typeface="Cambria"/>
                <a:cs typeface="Cambria"/>
                <a:sym typeface="Cambria"/>
              </a:defRPr>
            </a:pPr>
            <a:r>
              <a:rPr i="1" dirty="0">
                <a:solidFill>
                  <a:srgbClr val="00B050"/>
                </a:solidFill>
              </a:rPr>
              <a:t>4. </a:t>
            </a:r>
            <a:r>
              <a:rPr i="1" dirty="0" err="1">
                <a:solidFill>
                  <a:srgbClr val="00B050"/>
                </a:solidFill>
              </a:rPr>
              <a:t>Oblasť</a:t>
            </a:r>
            <a:r>
              <a:rPr lang="sk-SK" i="1" dirty="0">
                <a:solidFill>
                  <a:srgbClr val="00B050"/>
                </a:solidFill>
              </a:rPr>
              <a:t>:</a:t>
            </a:r>
            <a:br>
              <a:rPr dirty="0"/>
            </a:br>
            <a:r>
              <a:rPr b="1" dirty="0">
                <a:solidFill>
                  <a:srgbClr val="00B050"/>
                </a:solidFill>
                <a:latin typeface="Aileron"/>
              </a:rPr>
              <a:t>Dane a </a:t>
            </a:r>
            <a:r>
              <a:rPr b="1" dirty="0" err="1">
                <a:solidFill>
                  <a:srgbClr val="00B050"/>
                </a:solidFill>
                <a:latin typeface="Aileron"/>
              </a:rPr>
              <a:t>poplatky</a:t>
            </a:r>
            <a:r>
              <a:rPr b="1" dirty="0">
                <a:solidFill>
                  <a:srgbClr val="00B050"/>
                </a:solidFill>
                <a:latin typeface="Aileron"/>
              </a:rPr>
              <a:t> + </a:t>
            </a:r>
            <a:r>
              <a:rPr b="1" dirty="0" err="1">
                <a:solidFill>
                  <a:srgbClr val="00B050"/>
                </a:solidFill>
                <a:latin typeface="Aileron"/>
              </a:rPr>
              <a:t>komunálny</a:t>
            </a:r>
            <a:r>
              <a:rPr b="1" dirty="0">
                <a:solidFill>
                  <a:srgbClr val="00B050"/>
                </a:solidFill>
                <a:latin typeface="Aileron"/>
              </a:rPr>
              <a:t> </a:t>
            </a:r>
            <a:r>
              <a:rPr b="1" dirty="0" err="1">
                <a:solidFill>
                  <a:srgbClr val="00B050"/>
                </a:solidFill>
                <a:latin typeface="Aileron"/>
              </a:rPr>
              <a:t>odpad</a:t>
            </a:r>
            <a:endParaRPr b="1" dirty="0">
              <a:solidFill>
                <a:srgbClr val="00B050"/>
              </a:solidFill>
              <a:latin typeface="Aileron"/>
            </a:endParaRPr>
          </a:p>
        </p:txBody>
      </p:sp>
      <p:sp>
        <p:nvSpPr>
          <p:cNvPr id="130" name="Zástupný objekt pre obsah 2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10453383" cy="182358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1000"/>
              </a:lnSpc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>
                <a:latin typeface="Aileron"/>
              </a:rPr>
              <a:t>Intervenciami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dosiahnuť</a:t>
            </a:r>
            <a:r>
              <a:rPr dirty="0">
                <a:latin typeface="Aileron"/>
              </a:rPr>
              <a:t>: </a:t>
            </a:r>
            <a:r>
              <a:rPr dirty="0" err="1">
                <a:solidFill>
                  <a:srgbClr val="00B050"/>
                </a:solidFill>
                <a:latin typeface="Aileron"/>
              </a:rPr>
              <a:t>Zvýšiť</a:t>
            </a:r>
            <a:r>
              <a:rPr dirty="0">
                <a:solidFill>
                  <a:srgbClr val="00B050"/>
                </a:solidFill>
                <a:latin typeface="Aileron"/>
              </a:rPr>
              <a:t> </a:t>
            </a:r>
            <a:r>
              <a:rPr dirty="0" err="1">
                <a:solidFill>
                  <a:srgbClr val="00B050"/>
                </a:solidFill>
                <a:latin typeface="Aileron"/>
              </a:rPr>
              <a:t>mieru</a:t>
            </a:r>
            <a:r>
              <a:rPr dirty="0">
                <a:solidFill>
                  <a:srgbClr val="00B050"/>
                </a:solidFill>
                <a:latin typeface="Aileron"/>
              </a:rPr>
              <a:t> </a:t>
            </a:r>
            <a:r>
              <a:rPr dirty="0" err="1">
                <a:solidFill>
                  <a:srgbClr val="00B050"/>
                </a:solidFill>
                <a:latin typeface="Aileron"/>
              </a:rPr>
              <a:t>platenia</a:t>
            </a:r>
            <a:r>
              <a:rPr dirty="0">
                <a:solidFill>
                  <a:srgbClr val="00B050"/>
                </a:solidFill>
                <a:latin typeface="Aileron"/>
              </a:rPr>
              <a:t> </a:t>
            </a:r>
            <a:r>
              <a:rPr dirty="0" err="1">
                <a:solidFill>
                  <a:srgbClr val="00B050"/>
                </a:solidFill>
                <a:latin typeface="Aileron"/>
              </a:rPr>
              <a:t>nedoplatku</a:t>
            </a:r>
            <a:r>
              <a:rPr dirty="0">
                <a:solidFill>
                  <a:srgbClr val="00B050"/>
                </a:solidFill>
                <a:latin typeface="Aileron"/>
              </a:rPr>
              <a:t> – </a:t>
            </a:r>
            <a:r>
              <a:rPr dirty="0" err="1">
                <a:solidFill>
                  <a:srgbClr val="00B050"/>
                </a:solidFill>
                <a:latin typeface="Aileron"/>
              </a:rPr>
              <a:t>znížiť</a:t>
            </a:r>
            <a:r>
              <a:rPr dirty="0">
                <a:solidFill>
                  <a:srgbClr val="00B050"/>
                </a:solidFill>
                <a:latin typeface="Aileron"/>
              </a:rPr>
              <a:t> </a:t>
            </a:r>
            <a:r>
              <a:rPr dirty="0" err="1">
                <a:solidFill>
                  <a:srgbClr val="00B050"/>
                </a:solidFill>
                <a:latin typeface="Aileron"/>
              </a:rPr>
              <a:t>mieru</a:t>
            </a:r>
            <a:r>
              <a:rPr dirty="0">
                <a:solidFill>
                  <a:srgbClr val="00B050"/>
                </a:solidFill>
                <a:latin typeface="Aileron"/>
              </a:rPr>
              <a:t> </a:t>
            </a:r>
            <a:r>
              <a:rPr dirty="0" err="1">
                <a:solidFill>
                  <a:srgbClr val="00B050"/>
                </a:solidFill>
                <a:latin typeface="Aileron"/>
              </a:rPr>
              <a:t>nedoplatkov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na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poplatku</a:t>
            </a:r>
            <a:r>
              <a:rPr dirty="0">
                <a:latin typeface="Aileron"/>
              </a:rPr>
              <a:t> za </a:t>
            </a:r>
            <a:r>
              <a:rPr dirty="0" err="1">
                <a:latin typeface="Aileron"/>
              </a:rPr>
              <a:t>komunálny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odpad</a:t>
            </a:r>
            <a:endParaRPr dirty="0">
              <a:latin typeface="Aileron"/>
            </a:endParaRPr>
          </a:p>
          <a:p>
            <a:pPr>
              <a:lnSpc>
                <a:spcPct val="81000"/>
              </a:lnSpc>
              <a:defRPr>
                <a:latin typeface="Cambria"/>
                <a:ea typeface="Cambria"/>
                <a:cs typeface="Cambria"/>
                <a:sym typeface="Cambria"/>
              </a:defRPr>
            </a:pPr>
            <a:endParaRPr dirty="0">
              <a:latin typeface="Aileron"/>
            </a:endParaRPr>
          </a:p>
          <a:p>
            <a:pPr>
              <a:lnSpc>
                <a:spcPct val="81000"/>
              </a:lnSpc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>
                <a:latin typeface="Aileron"/>
              </a:rPr>
              <a:t>Cieľová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skupina</a:t>
            </a:r>
            <a:r>
              <a:rPr dirty="0">
                <a:latin typeface="Aileron"/>
              </a:rPr>
              <a:t> v </a:t>
            </a:r>
            <a:r>
              <a:rPr dirty="0" err="1">
                <a:latin typeface="Aileron"/>
              </a:rPr>
              <a:t>oboch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intervenciách</a:t>
            </a:r>
            <a:r>
              <a:rPr dirty="0">
                <a:latin typeface="Aileron"/>
              </a:rPr>
              <a:t>: </a:t>
            </a:r>
            <a:r>
              <a:rPr dirty="0" err="1">
                <a:solidFill>
                  <a:srgbClr val="00B050"/>
                </a:solidFill>
                <a:latin typeface="Aileron"/>
              </a:rPr>
              <a:t>dlžníci</a:t>
            </a:r>
            <a:r>
              <a:rPr dirty="0">
                <a:solidFill>
                  <a:srgbClr val="00B050"/>
                </a:solidFill>
                <a:latin typeface="Aileron"/>
              </a:rPr>
              <a:t> </a:t>
            </a:r>
            <a:r>
              <a:rPr dirty="0" err="1">
                <a:solidFill>
                  <a:srgbClr val="00B050"/>
                </a:solidFill>
                <a:latin typeface="Aileron"/>
              </a:rPr>
              <a:t>na</a:t>
            </a:r>
            <a:r>
              <a:rPr dirty="0">
                <a:solidFill>
                  <a:srgbClr val="00B050"/>
                </a:solidFill>
                <a:latin typeface="Aileron"/>
              </a:rPr>
              <a:t> </a:t>
            </a:r>
            <a:r>
              <a:rPr dirty="0" err="1">
                <a:solidFill>
                  <a:srgbClr val="00B050"/>
                </a:solidFill>
                <a:latin typeface="Aileron"/>
              </a:rPr>
              <a:t>poplatku</a:t>
            </a:r>
            <a:r>
              <a:rPr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131" name="BlokTextu 3"/>
          <p:cNvSpPr txBox="1"/>
          <p:nvPr/>
        </p:nvSpPr>
        <p:spPr>
          <a:xfrm>
            <a:off x="945158" y="3791822"/>
            <a:ext cx="10301683" cy="2677656"/>
          </a:xfrm>
          <a:prstGeom prst="rect">
            <a:avLst/>
          </a:prstGeom>
          <a:solidFill>
            <a:srgbClr val="FFF2C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>
                <a:latin typeface="Aileron"/>
              </a:rPr>
              <a:t>AKO?: </a:t>
            </a:r>
          </a:p>
          <a:p>
            <a:pPr>
              <a:defRPr sz="280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>
                <a:latin typeface="Aileron"/>
              </a:rPr>
              <a:t>I.) </a:t>
            </a:r>
            <a:r>
              <a:rPr dirty="0" err="1">
                <a:solidFill>
                  <a:srgbClr val="000000"/>
                </a:solidFill>
                <a:latin typeface="Aileron"/>
              </a:rPr>
              <a:t>Pripomienka</a:t>
            </a:r>
            <a:r>
              <a:rPr dirty="0">
                <a:solidFill>
                  <a:srgbClr val="000000"/>
                </a:solidFill>
                <a:latin typeface="Aileron"/>
              </a:rPr>
              <a:t> </a:t>
            </a:r>
            <a:r>
              <a:rPr dirty="0" err="1">
                <a:solidFill>
                  <a:srgbClr val="000000"/>
                </a:solidFill>
                <a:latin typeface="Aileron"/>
              </a:rPr>
              <a:t>občanom</a:t>
            </a:r>
            <a:r>
              <a:rPr dirty="0">
                <a:solidFill>
                  <a:srgbClr val="000000"/>
                </a:solidFill>
                <a:latin typeface="Aileron"/>
              </a:rPr>
              <a:t>, </a:t>
            </a:r>
            <a:r>
              <a:rPr dirty="0" err="1">
                <a:solidFill>
                  <a:srgbClr val="000000"/>
                </a:solidFill>
                <a:latin typeface="Aileron"/>
              </a:rPr>
              <a:t>ktorí</a:t>
            </a:r>
            <a:r>
              <a:rPr dirty="0">
                <a:solidFill>
                  <a:srgbClr val="000000"/>
                </a:solidFill>
                <a:latin typeface="Aileron"/>
              </a:rPr>
              <a:t> </a:t>
            </a:r>
            <a:r>
              <a:rPr dirty="0" err="1">
                <a:solidFill>
                  <a:srgbClr val="000000"/>
                </a:solidFill>
                <a:latin typeface="Aileron"/>
              </a:rPr>
              <a:t>nezaplatili</a:t>
            </a:r>
            <a:r>
              <a:rPr dirty="0">
                <a:solidFill>
                  <a:srgbClr val="000000"/>
                </a:solidFill>
                <a:latin typeface="Aileron"/>
              </a:rPr>
              <a:t> </a:t>
            </a:r>
            <a:r>
              <a:rPr dirty="0" err="1">
                <a:solidFill>
                  <a:srgbClr val="000000"/>
                </a:solidFill>
                <a:latin typeface="Aileron"/>
              </a:rPr>
              <a:t>výmer</a:t>
            </a:r>
            <a:r>
              <a:rPr dirty="0">
                <a:solidFill>
                  <a:srgbClr val="000000"/>
                </a:solidFill>
                <a:latin typeface="Aileron"/>
              </a:rPr>
              <a:t> za </a:t>
            </a:r>
            <a:r>
              <a:rPr dirty="0" err="1">
                <a:solidFill>
                  <a:srgbClr val="000000"/>
                </a:solidFill>
                <a:latin typeface="Aileron"/>
              </a:rPr>
              <a:t>komunálny</a:t>
            </a:r>
            <a:r>
              <a:rPr dirty="0">
                <a:solidFill>
                  <a:srgbClr val="000000"/>
                </a:solidFill>
                <a:latin typeface="Aileron"/>
              </a:rPr>
              <a:t> </a:t>
            </a:r>
            <a:r>
              <a:rPr dirty="0" err="1">
                <a:solidFill>
                  <a:srgbClr val="000000"/>
                </a:solidFill>
                <a:latin typeface="Aileron"/>
              </a:rPr>
              <a:t>odpad</a:t>
            </a:r>
            <a:r>
              <a:rPr dirty="0">
                <a:solidFill>
                  <a:srgbClr val="000000"/>
                </a:solidFill>
                <a:latin typeface="Aileron"/>
              </a:rPr>
              <a:t> (</a:t>
            </a:r>
            <a:r>
              <a:rPr dirty="0" err="1">
                <a:solidFill>
                  <a:srgbClr val="000000"/>
                </a:solidFill>
                <a:latin typeface="Aileron"/>
              </a:rPr>
              <a:t>máj</a:t>
            </a:r>
            <a:r>
              <a:rPr dirty="0">
                <a:solidFill>
                  <a:srgbClr val="000000"/>
                </a:solidFill>
                <a:latin typeface="Aileron"/>
              </a:rPr>
              <a:t> 2019)</a:t>
            </a:r>
          </a:p>
          <a:p>
            <a:pPr>
              <a:defRPr sz="2800">
                <a:latin typeface="Cambria"/>
                <a:ea typeface="Cambria"/>
                <a:cs typeface="Cambria"/>
                <a:sym typeface="Cambria"/>
              </a:defRPr>
            </a:pPr>
            <a:endParaRPr dirty="0">
              <a:solidFill>
                <a:srgbClr val="000000"/>
              </a:solidFill>
              <a:latin typeface="Aileron"/>
            </a:endParaRPr>
          </a:p>
          <a:p>
            <a:pPr>
              <a:defRPr sz="280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>
                <a:latin typeface="Aileron"/>
              </a:rPr>
              <a:t>II.) </a:t>
            </a:r>
            <a:r>
              <a:rPr dirty="0" err="1">
                <a:solidFill>
                  <a:srgbClr val="000000"/>
                </a:solidFill>
                <a:latin typeface="Aileron"/>
              </a:rPr>
              <a:t>Úprava</a:t>
            </a:r>
            <a:r>
              <a:rPr dirty="0">
                <a:solidFill>
                  <a:srgbClr val="000000"/>
                </a:solidFill>
                <a:latin typeface="Aileron"/>
              </a:rPr>
              <a:t> </a:t>
            </a:r>
            <a:r>
              <a:rPr dirty="0" err="1">
                <a:solidFill>
                  <a:srgbClr val="000000"/>
                </a:solidFill>
                <a:latin typeface="Aileron"/>
              </a:rPr>
              <a:t>štandardnej</a:t>
            </a:r>
            <a:r>
              <a:rPr dirty="0">
                <a:solidFill>
                  <a:srgbClr val="000000"/>
                </a:solidFill>
                <a:latin typeface="Aileron"/>
              </a:rPr>
              <a:t> </a:t>
            </a:r>
            <a:r>
              <a:rPr dirty="0" err="1">
                <a:solidFill>
                  <a:srgbClr val="000000"/>
                </a:solidFill>
                <a:latin typeface="Aileron"/>
              </a:rPr>
              <a:t>výzvy</a:t>
            </a:r>
            <a:r>
              <a:rPr dirty="0">
                <a:solidFill>
                  <a:srgbClr val="000000"/>
                </a:solidFill>
                <a:latin typeface="Aileron"/>
              </a:rPr>
              <a:t> </a:t>
            </a:r>
            <a:r>
              <a:rPr dirty="0" err="1">
                <a:solidFill>
                  <a:srgbClr val="000000"/>
                </a:solidFill>
                <a:latin typeface="Aileron"/>
              </a:rPr>
              <a:t>dlžníkom</a:t>
            </a:r>
            <a:r>
              <a:rPr dirty="0">
                <a:solidFill>
                  <a:srgbClr val="000000"/>
                </a:solidFill>
                <a:latin typeface="Aileron"/>
              </a:rPr>
              <a:t> za </a:t>
            </a:r>
            <a:r>
              <a:rPr dirty="0" err="1">
                <a:solidFill>
                  <a:srgbClr val="000000"/>
                </a:solidFill>
                <a:latin typeface="Aileron"/>
              </a:rPr>
              <a:t>komunálny</a:t>
            </a:r>
            <a:r>
              <a:rPr dirty="0">
                <a:solidFill>
                  <a:srgbClr val="000000"/>
                </a:solidFill>
                <a:latin typeface="Aileron"/>
              </a:rPr>
              <a:t> </a:t>
            </a:r>
            <a:r>
              <a:rPr dirty="0" err="1">
                <a:solidFill>
                  <a:srgbClr val="000000"/>
                </a:solidFill>
                <a:latin typeface="Aileron"/>
              </a:rPr>
              <a:t>odpad</a:t>
            </a:r>
            <a:r>
              <a:rPr dirty="0">
                <a:solidFill>
                  <a:srgbClr val="000000"/>
                </a:solidFill>
                <a:latin typeface="Aileron"/>
              </a:rPr>
              <a:t> (</a:t>
            </a:r>
            <a:r>
              <a:rPr dirty="0" err="1">
                <a:solidFill>
                  <a:srgbClr val="000000"/>
                </a:solidFill>
                <a:latin typeface="Aileron"/>
              </a:rPr>
              <a:t>september-október</a:t>
            </a:r>
            <a:r>
              <a:rPr dirty="0">
                <a:solidFill>
                  <a:srgbClr val="000000"/>
                </a:solidFill>
                <a:latin typeface="Aileron"/>
              </a:rPr>
              <a:t> 2019)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Zástupný objekt pre obsah 4" descr="Zástupný objekt pre obsa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094" y="637563"/>
            <a:ext cx="9633810" cy="52877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Zástupný objekt pre obsah 6" descr="Zástupný objekt pre obsah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605" y="797718"/>
            <a:ext cx="10570789" cy="52625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Zástupný objekt pre obsah 4" descr="Zástupný objekt pre obsa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11" y="302003"/>
            <a:ext cx="10757635" cy="57540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Nadpis 1"/>
          <p:cNvSpPr txBox="1">
            <a:spLocks noGrp="1"/>
          </p:cNvSpPr>
          <p:nvPr>
            <p:ph type="title"/>
          </p:nvPr>
        </p:nvSpPr>
        <p:spPr>
          <a:xfrm>
            <a:off x="855326" y="194474"/>
            <a:ext cx="10481347" cy="80933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sz="5400" dirty="0" err="1">
                <a:solidFill>
                  <a:srgbClr val="00B050"/>
                </a:solidFill>
                <a:latin typeface="Aileron"/>
              </a:rPr>
              <a:t>Vizuál</a:t>
            </a:r>
            <a:r>
              <a:rPr sz="5400" dirty="0">
                <a:solidFill>
                  <a:srgbClr val="00B050"/>
                </a:solidFill>
                <a:latin typeface="Aileron"/>
              </a:rPr>
              <a:t> </a:t>
            </a:r>
            <a:r>
              <a:rPr sz="5400" dirty="0" err="1">
                <a:solidFill>
                  <a:srgbClr val="00B050"/>
                </a:solidFill>
                <a:latin typeface="Aileron"/>
              </a:rPr>
              <a:t>konvenčnej</a:t>
            </a:r>
            <a:r>
              <a:rPr sz="5400" dirty="0">
                <a:solidFill>
                  <a:srgbClr val="00B050"/>
                </a:solidFill>
                <a:latin typeface="Aileron"/>
              </a:rPr>
              <a:t> </a:t>
            </a:r>
            <a:r>
              <a:rPr sz="5400" dirty="0" err="1">
                <a:solidFill>
                  <a:srgbClr val="00B050"/>
                </a:solidFill>
                <a:latin typeface="Aileron"/>
              </a:rPr>
              <a:t>komunikácie</a:t>
            </a:r>
            <a:endParaRPr sz="5400" dirty="0">
              <a:solidFill>
                <a:srgbClr val="00B050"/>
              </a:solidFill>
              <a:latin typeface="Aileron"/>
            </a:endParaRPr>
          </a:p>
        </p:txBody>
      </p:sp>
      <p:pic>
        <p:nvPicPr>
          <p:cNvPr id="140" name="Zástupný objekt pre obsah 4" descr="Zástupný objekt pre obsa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938" y="1003808"/>
            <a:ext cx="7780124" cy="58022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Zástupný objekt pre obsah 6" descr="Zástupný objekt pre obsah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922" y="245377"/>
            <a:ext cx="8568154" cy="63672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Zástupný objekt pre obsah 3" descr="Zástupný objekt pre obsa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339877"/>
            <a:ext cx="10515600" cy="1322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Obrázok 4" descr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44" y="2767526"/>
            <a:ext cx="10516511" cy="1322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Obrázok 8" descr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671" y="0"/>
            <a:ext cx="8831993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Zástupný objekt pre obsah 4" descr="Zástupný objekt pre obsa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58" y="394499"/>
            <a:ext cx="4421001" cy="646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Obrázok 6" descr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598" y="1168954"/>
            <a:ext cx="7085742" cy="45200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Blue and Orange Technology Sales Presentation-3.png" descr="Blue and Orange Technology Sales Presentation-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Zástupný objekt pre obsah 4" descr="Zástupný objekt pre obsa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128" y="734800"/>
            <a:ext cx="10421744" cy="57079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Nadpis 1"/>
          <p:cNvSpPr txBox="1">
            <a:spLocks noGrp="1"/>
          </p:cNvSpPr>
          <p:nvPr>
            <p:ph type="title"/>
          </p:nvPr>
        </p:nvSpPr>
        <p:spPr>
          <a:xfrm>
            <a:off x="804993" y="197796"/>
            <a:ext cx="10582014" cy="658333"/>
          </a:xfrm>
          <a:prstGeom prst="rect">
            <a:avLst/>
          </a:prstGeom>
        </p:spPr>
        <p:txBody>
          <a:bodyPr/>
          <a:lstStyle>
            <a:lvl1pPr algn="ctr" defTabSz="896111">
              <a:defRPr sz="3822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...s poďakovaním</a:t>
            </a:r>
          </a:p>
        </p:txBody>
      </p:sp>
      <p:pic>
        <p:nvPicPr>
          <p:cNvPr id="154" name="Zástupný objekt pre obsah 4" descr="Zástupný objekt pre obsa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161" y="856127"/>
            <a:ext cx="8323678" cy="59658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Zástupný objekt pre obsah 6" descr="Zástupný objekt pre obsah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141" y="414806"/>
            <a:ext cx="7090020" cy="4801314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BlokTextu 1"/>
          <p:cNvSpPr txBox="1"/>
          <p:nvPr/>
        </p:nvSpPr>
        <p:spPr>
          <a:xfrm>
            <a:off x="427839" y="414806"/>
            <a:ext cx="4093828" cy="4600288"/>
          </a:xfrm>
          <a:prstGeom prst="rect">
            <a:avLst/>
          </a:prstGeom>
          <a:solidFill>
            <a:srgbClr val="C5E0B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Char char="➢"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>
                <a:latin typeface="Aileron"/>
              </a:rPr>
              <a:t>Najúčinnejšia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pripomienka</a:t>
            </a:r>
            <a:r>
              <a:rPr dirty="0">
                <a:latin typeface="Aileron"/>
              </a:rPr>
              <a:t> </a:t>
            </a:r>
            <a:r>
              <a:rPr b="1" dirty="0">
                <a:latin typeface="Aileron"/>
              </a:rPr>
              <a:t>je list + </a:t>
            </a:r>
            <a:r>
              <a:rPr b="1" dirty="0" err="1">
                <a:latin typeface="Aileron"/>
              </a:rPr>
              <a:t>sociálna</a:t>
            </a:r>
            <a:r>
              <a:rPr b="1" dirty="0">
                <a:latin typeface="Aileron"/>
              </a:rPr>
              <a:t> </a:t>
            </a:r>
            <a:r>
              <a:rPr b="1" dirty="0" err="1">
                <a:latin typeface="Aileron"/>
              </a:rPr>
              <a:t>norma</a:t>
            </a:r>
            <a:r>
              <a:rPr dirty="0">
                <a:latin typeface="Aileron"/>
              </a:rPr>
              <a:t>.</a:t>
            </a:r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endParaRPr dirty="0">
              <a:latin typeface="Aileron"/>
            </a:endParaRPr>
          </a:p>
          <a:p>
            <a:pPr marL="285750" indent="-285750">
              <a:buSzPct val="100000"/>
              <a:buChar char="➢"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>
                <a:latin typeface="Aileron"/>
              </a:rPr>
              <a:t>Pripomienka</a:t>
            </a:r>
            <a:r>
              <a:rPr dirty="0">
                <a:latin typeface="Aileron"/>
              </a:rPr>
              <a:t> je </a:t>
            </a:r>
            <a:r>
              <a:rPr dirty="0" err="1">
                <a:latin typeface="Aileron"/>
              </a:rPr>
              <a:t>účinná</a:t>
            </a:r>
            <a:r>
              <a:rPr dirty="0">
                <a:latin typeface="Aileron"/>
              </a:rPr>
              <a:t> – </a:t>
            </a:r>
            <a:r>
              <a:rPr b="1" dirty="0" err="1">
                <a:latin typeface="Aileron"/>
              </a:rPr>
              <a:t>aj</a:t>
            </a:r>
            <a:r>
              <a:rPr b="1" dirty="0">
                <a:latin typeface="Aileron"/>
              </a:rPr>
              <a:t> </a:t>
            </a:r>
            <a:r>
              <a:rPr b="1" dirty="0" err="1">
                <a:latin typeface="Aileron"/>
              </a:rPr>
              <a:t>samotný</a:t>
            </a:r>
            <a:r>
              <a:rPr b="1" dirty="0">
                <a:latin typeface="Aileron"/>
              </a:rPr>
              <a:t> list </a:t>
            </a:r>
            <a:r>
              <a:rPr dirty="0">
                <a:latin typeface="Aileron"/>
              </a:rPr>
              <a:t>bez </a:t>
            </a:r>
            <a:r>
              <a:rPr dirty="0" err="1">
                <a:latin typeface="Aileron"/>
              </a:rPr>
              <a:t>letáku</a:t>
            </a:r>
            <a:r>
              <a:rPr dirty="0">
                <a:latin typeface="Aileron"/>
              </a:rPr>
              <a:t>.</a:t>
            </a:r>
          </a:p>
          <a:p>
            <a:pPr marL="285750" indent="-285750">
              <a:buSzPct val="100000"/>
              <a:buChar char="➢"/>
              <a:defRPr sz="2400">
                <a:latin typeface="Cambria"/>
                <a:ea typeface="Cambria"/>
                <a:cs typeface="Cambria"/>
                <a:sym typeface="Cambria"/>
              </a:defRPr>
            </a:pPr>
            <a:endParaRPr dirty="0">
              <a:latin typeface="Aileron"/>
            </a:endParaRPr>
          </a:p>
          <a:p>
            <a:pPr marL="285750" indent="-285750">
              <a:buSzPct val="100000"/>
              <a:buChar char="➢"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>
                <a:latin typeface="Aileron"/>
              </a:rPr>
              <a:t>Apel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na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verejné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blaho</a:t>
            </a:r>
            <a:r>
              <a:rPr dirty="0">
                <a:latin typeface="Aileron"/>
              </a:rPr>
              <a:t> je</a:t>
            </a:r>
            <a:r>
              <a:rPr b="1" dirty="0">
                <a:latin typeface="Aileron"/>
              </a:rPr>
              <a:t> </a:t>
            </a:r>
            <a:r>
              <a:rPr b="1" dirty="0" err="1">
                <a:latin typeface="Aileron"/>
              </a:rPr>
              <a:t>najmenej</a:t>
            </a:r>
            <a:r>
              <a:rPr b="1" dirty="0">
                <a:latin typeface="Aileron"/>
              </a:rPr>
              <a:t> </a:t>
            </a:r>
            <a:r>
              <a:rPr b="1" dirty="0" err="1">
                <a:latin typeface="Aileron"/>
              </a:rPr>
              <a:t>účinný</a:t>
            </a:r>
            <a:r>
              <a:rPr b="1" dirty="0">
                <a:latin typeface="Aileron"/>
              </a:rPr>
              <a:t> variant.</a:t>
            </a:r>
          </a:p>
          <a:p>
            <a:pPr marL="285750" indent="-285750">
              <a:buSzPct val="100000"/>
              <a:buChar char="➢"/>
              <a:defRPr sz="2400">
                <a:latin typeface="Cambria"/>
                <a:ea typeface="Cambria"/>
                <a:cs typeface="Cambria"/>
                <a:sym typeface="Cambria"/>
              </a:defRPr>
            </a:pPr>
            <a:endParaRPr b="1" dirty="0">
              <a:latin typeface="Aileron"/>
            </a:endParaRPr>
          </a:p>
          <a:p>
            <a:pPr marL="285750" indent="-285750">
              <a:buSzPct val="100000"/>
              <a:buChar char="➢"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>
                <a:latin typeface="Aileron"/>
              </a:rPr>
              <a:t>Účinnosť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pripomienok</a:t>
            </a:r>
            <a:r>
              <a:rPr dirty="0">
                <a:latin typeface="Aileron"/>
              </a:rPr>
              <a:t> je </a:t>
            </a:r>
            <a:r>
              <a:rPr dirty="0" err="1">
                <a:latin typeface="Aileron"/>
              </a:rPr>
              <a:t>vyššia</a:t>
            </a:r>
            <a:r>
              <a:rPr dirty="0">
                <a:latin typeface="Aileron"/>
              </a:rPr>
              <a:t>, </a:t>
            </a:r>
            <a:r>
              <a:rPr b="1" dirty="0" err="1">
                <a:latin typeface="Aileron"/>
              </a:rPr>
              <a:t>čím</a:t>
            </a:r>
            <a:r>
              <a:rPr b="1" dirty="0">
                <a:latin typeface="Aileron"/>
              </a:rPr>
              <a:t> </a:t>
            </a:r>
            <a:r>
              <a:rPr b="1" dirty="0" err="1">
                <a:latin typeface="Aileron"/>
              </a:rPr>
              <a:t>menej</a:t>
            </a:r>
            <a:r>
              <a:rPr b="1" dirty="0">
                <a:latin typeface="Aileron"/>
              </a:rPr>
              <a:t> </a:t>
            </a:r>
            <a:r>
              <a:rPr dirty="0" err="1">
                <a:latin typeface="Aileron"/>
              </a:rPr>
              <a:t>majú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dlžníci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zmeškaných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splátok</a:t>
            </a:r>
            <a:r>
              <a:rPr dirty="0">
                <a:latin typeface="Aileron"/>
              </a:rPr>
              <a:t>.</a:t>
            </a: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FD112442-2BAC-4B87-8D26-6A6EDF1C0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39" y="5216120"/>
            <a:ext cx="11181033" cy="13778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Nadpis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algn="ctr">
              <a:defRPr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sz="5400" dirty="0" err="1">
                <a:solidFill>
                  <a:srgbClr val="00B050"/>
                </a:solidFill>
                <a:latin typeface="Aileron"/>
              </a:rPr>
              <a:t>Odporúčania</a:t>
            </a:r>
            <a:r>
              <a:rPr sz="5400" dirty="0">
                <a:solidFill>
                  <a:srgbClr val="00B050"/>
                </a:solidFill>
                <a:latin typeface="Aileron"/>
              </a:rPr>
              <a:t> pre </a:t>
            </a:r>
            <a:r>
              <a:rPr sz="5400" dirty="0" err="1">
                <a:solidFill>
                  <a:srgbClr val="00B050"/>
                </a:solidFill>
                <a:latin typeface="Aileron"/>
              </a:rPr>
              <a:t>MsÚ</a:t>
            </a:r>
            <a:r>
              <a:rPr sz="5400" dirty="0">
                <a:solidFill>
                  <a:srgbClr val="00B050"/>
                </a:solidFill>
                <a:latin typeface="Aileron"/>
              </a:rPr>
              <a:t> Prievidza</a:t>
            </a:r>
          </a:p>
        </p:txBody>
      </p:sp>
      <p:sp>
        <p:nvSpPr>
          <p:cNvPr id="164" name="Zástupný objekt pre obsah 2"/>
          <p:cNvSpPr txBox="1">
            <a:spLocks noGrp="1"/>
          </p:cNvSpPr>
          <p:nvPr>
            <p:ph type="body" idx="1"/>
          </p:nvPr>
        </p:nvSpPr>
        <p:spPr>
          <a:xfrm>
            <a:off x="838200" y="1690688"/>
            <a:ext cx="10515600" cy="461661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1000"/>
              </a:lnSpc>
              <a:defRPr sz="2500" b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>
                <a:latin typeface="Aileron"/>
              </a:rPr>
              <a:t>Zjednodušovanie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komunikácie</a:t>
            </a:r>
            <a:r>
              <a:rPr dirty="0">
                <a:latin typeface="Aileron"/>
              </a:rPr>
              <a:t> </a:t>
            </a:r>
            <a:r>
              <a:rPr b="0" dirty="0">
                <a:solidFill>
                  <a:srgbClr val="000000"/>
                </a:solidFill>
                <a:latin typeface="Aileron"/>
              </a:rPr>
              <a:t>– </a:t>
            </a:r>
            <a:r>
              <a:rPr b="0" dirty="0" err="1">
                <a:solidFill>
                  <a:srgbClr val="000000"/>
                </a:solidFill>
                <a:latin typeface="Aileron"/>
              </a:rPr>
              <a:t>pokynov</a:t>
            </a:r>
            <a:r>
              <a:rPr b="0" dirty="0">
                <a:solidFill>
                  <a:srgbClr val="000000"/>
                </a:solidFill>
                <a:latin typeface="Aileron"/>
              </a:rPr>
              <a:t> </a:t>
            </a:r>
            <a:r>
              <a:rPr b="0" dirty="0" err="1">
                <a:solidFill>
                  <a:srgbClr val="000000"/>
                </a:solidFill>
                <a:latin typeface="Aileron"/>
              </a:rPr>
              <a:t>má</a:t>
            </a:r>
            <a:r>
              <a:rPr b="0" dirty="0">
                <a:solidFill>
                  <a:srgbClr val="000000"/>
                </a:solidFill>
                <a:latin typeface="Aileron"/>
              </a:rPr>
              <a:t> </a:t>
            </a:r>
            <a:r>
              <a:rPr b="0" dirty="0" err="1">
                <a:solidFill>
                  <a:srgbClr val="000000"/>
                </a:solidFill>
                <a:latin typeface="Aileron"/>
              </a:rPr>
              <a:t>potenciál</a:t>
            </a:r>
            <a:r>
              <a:rPr b="0" dirty="0">
                <a:solidFill>
                  <a:srgbClr val="000000"/>
                </a:solidFill>
                <a:latin typeface="Aileron"/>
              </a:rPr>
              <a:t> </a:t>
            </a:r>
            <a:r>
              <a:rPr b="0" dirty="0" err="1">
                <a:solidFill>
                  <a:srgbClr val="000000"/>
                </a:solidFill>
                <a:latin typeface="Aileron"/>
              </a:rPr>
              <a:t>zvýšiť</a:t>
            </a:r>
            <a:r>
              <a:rPr b="0" dirty="0">
                <a:solidFill>
                  <a:srgbClr val="000000"/>
                </a:solidFill>
                <a:latin typeface="Aileron"/>
              </a:rPr>
              <a:t> </a:t>
            </a:r>
            <a:r>
              <a:rPr b="0" dirty="0" err="1">
                <a:solidFill>
                  <a:srgbClr val="000000"/>
                </a:solidFill>
                <a:latin typeface="Aileron"/>
              </a:rPr>
              <a:t>mieru</a:t>
            </a:r>
            <a:r>
              <a:rPr b="0" dirty="0">
                <a:solidFill>
                  <a:srgbClr val="000000"/>
                </a:solidFill>
                <a:latin typeface="Aileron"/>
              </a:rPr>
              <a:t> </a:t>
            </a:r>
            <a:r>
              <a:rPr b="0" dirty="0" err="1">
                <a:solidFill>
                  <a:srgbClr val="000000"/>
                </a:solidFill>
                <a:latin typeface="Aileron"/>
              </a:rPr>
              <a:t>platenia</a:t>
            </a:r>
            <a:r>
              <a:rPr b="0" dirty="0">
                <a:solidFill>
                  <a:srgbClr val="000000"/>
                </a:solidFill>
                <a:latin typeface="Aileron"/>
              </a:rPr>
              <a:t>.</a:t>
            </a:r>
          </a:p>
          <a:p>
            <a:pPr>
              <a:lnSpc>
                <a:spcPct val="81000"/>
              </a:lnSpc>
              <a:defRPr sz="2500"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>
                <a:latin typeface="Aileron"/>
              </a:rPr>
              <a:t>Jasné</a:t>
            </a:r>
            <a:r>
              <a:rPr dirty="0">
                <a:latin typeface="Aileron"/>
              </a:rPr>
              <a:t> a </a:t>
            </a:r>
            <a:r>
              <a:rPr b="1" dirty="0" err="1">
                <a:solidFill>
                  <a:srgbClr val="00B050"/>
                </a:solidFill>
                <a:latin typeface="Aileron"/>
              </a:rPr>
              <a:t>zrozumiteľne</a:t>
            </a:r>
            <a:r>
              <a:rPr b="1" dirty="0">
                <a:solidFill>
                  <a:srgbClr val="00B050"/>
                </a:solidFill>
                <a:latin typeface="Aileron"/>
              </a:rPr>
              <a:t> </a:t>
            </a:r>
            <a:r>
              <a:rPr b="1" dirty="0" err="1">
                <a:solidFill>
                  <a:srgbClr val="00B050"/>
                </a:solidFill>
                <a:latin typeface="Aileron"/>
              </a:rPr>
              <a:t>komunikovaná</a:t>
            </a:r>
            <a:r>
              <a:rPr b="1" dirty="0">
                <a:solidFill>
                  <a:srgbClr val="00B050"/>
                </a:solidFill>
                <a:latin typeface="Aileron"/>
              </a:rPr>
              <a:t> </a:t>
            </a:r>
            <a:r>
              <a:rPr b="1" dirty="0" err="1">
                <a:solidFill>
                  <a:srgbClr val="00B050"/>
                </a:solidFill>
                <a:latin typeface="Aileron"/>
              </a:rPr>
              <a:t>výstraha</a:t>
            </a:r>
            <a:r>
              <a:rPr b="1" dirty="0">
                <a:solidFill>
                  <a:srgbClr val="00B050"/>
                </a:solidFill>
                <a:latin typeface="Aileron"/>
              </a:rPr>
              <a:t> </a:t>
            </a:r>
            <a:r>
              <a:rPr dirty="0" err="1">
                <a:latin typeface="Aileron"/>
              </a:rPr>
              <a:t>vo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forme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vysokých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úrokov</a:t>
            </a:r>
            <a:r>
              <a:rPr dirty="0">
                <a:latin typeface="Aileron"/>
              </a:rPr>
              <a:t>, v </a:t>
            </a:r>
            <a:r>
              <a:rPr dirty="0" err="1">
                <a:latin typeface="Aileron"/>
              </a:rPr>
              <a:t>prípade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nezaplatenia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nedoplatku</a:t>
            </a:r>
            <a:r>
              <a:rPr dirty="0">
                <a:latin typeface="Aileron"/>
              </a:rPr>
              <a:t> je </a:t>
            </a:r>
            <a:r>
              <a:rPr dirty="0" err="1">
                <a:latin typeface="Aileron"/>
              </a:rPr>
              <a:t>vhodným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prístupom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na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zníženie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miery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nedoplatkov</a:t>
            </a:r>
            <a:r>
              <a:rPr dirty="0">
                <a:latin typeface="Aileron"/>
              </a:rPr>
              <a:t>.</a:t>
            </a:r>
          </a:p>
          <a:p>
            <a:pPr>
              <a:lnSpc>
                <a:spcPct val="81000"/>
              </a:lnSpc>
              <a:defRPr sz="2500"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>
                <a:latin typeface="Aileron"/>
              </a:rPr>
              <a:t>Pripomínanie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povinnosti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proaktívne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ešte</a:t>
            </a:r>
            <a:r>
              <a:rPr dirty="0">
                <a:latin typeface="Aileron"/>
              </a:rPr>
              <a:t> pred </a:t>
            </a:r>
            <a:r>
              <a:rPr dirty="0" err="1">
                <a:latin typeface="Aileron"/>
              </a:rPr>
              <a:t>konečných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termínom</a:t>
            </a:r>
            <a:r>
              <a:rPr dirty="0">
                <a:latin typeface="Aileron"/>
              </a:rPr>
              <a:t> je </a:t>
            </a:r>
            <a:r>
              <a:rPr dirty="0" err="1">
                <a:latin typeface="Aileron"/>
              </a:rPr>
              <a:t>vhodnou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politikou</a:t>
            </a:r>
            <a:r>
              <a:rPr dirty="0">
                <a:latin typeface="Aileron"/>
              </a:rPr>
              <a:t> – </a:t>
            </a:r>
            <a:r>
              <a:rPr dirty="0" err="1">
                <a:latin typeface="Aileron"/>
              </a:rPr>
              <a:t>komunikáciou</a:t>
            </a:r>
            <a:r>
              <a:rPr dirty="0">
                <a:latin typeface="Aileron"/>
              </a:rPr>
              <a:t> </a:t>
            </a:r>
            <a:r>
              <a:rPr dirty="0" err="1">
                <a:solidFill>
                  <a:srgbClr val="00B050"/>
                </a:solidFill>
                <a:latin typeface="Aileron"/>
              </a:rPr>
              <a:t>na</a:t>
            </a:r>
            <a:r>
              <a:rPr dirty="0">
                <a:solidFill>
                  <a:srgbClr val="00B050"/>
                </a:solidFill>
                <a:latin typeface="Aileron"/>
              </a:rPr>
              <a:t> </a:t>
            </a:r>
            <a:r>
              <a:rPr dirty="0" err="1">
                <a:solidFill>
                  <a:srgbClr val="00B050"/>
                </a:solidFill>
                <a:latin typeface="Aileron"/>
              </a:rPr>
              <a:t>dlžníkov</a:t>
            </a:r>
            <a:r>
              <a:rPr dirty="0">
                <a:solidFill>
                  <a:srgbClr val="00B050"/>
                </a:solidFill>
                <a:latin typeface="Aileron"/>
              </a:rPr>
              <a:t>, </a:t>
            </a:r>
            <a:r>
              <a:rPr dirty="0" err="1">
                <a:solidFill>
                  <a:srgbClr val="00B050"/>
                </a:solidFill>
                <a:latin typeface="Aileron"/>
              </a:rPr>
              <a:t>ktorí</a:t>
            </a:r>
            <a:r>
              <a:rPr dirty="0">
                <a:solidFill>
                  <a:srgbClr val="00B050"/>
                </a:solidFill>
                <a:latin typeface="Aileron"/>
              </a:rPr>
              <a:t> </a:t>
            </a:r>
            <a:r>
              <a:rPr dirty="0" err="1">
                <a:solidFill>
                  <a:srgbClr val="00B050"/>
                </a:solidFill>
                <a:latin typeface="Aileron"/>
              </a:rPr>
              <a:t>zmeškali</a:t>
            </a:r>
            <a:r>
              <a:rPr dirty="0">
                <a:solidFill>
                  <a:srgbClr val="00B050"/>
                </a:solidFill>
                <a:latin typeface="Aileron"/>
              </a:rPr>
              <a:t> </a:t>
            </a:r>
            <a:r>
              <a:rPr dirty="0" err="1">
                <a:solidFill>
                  <a:srgbClr val="00B050"/>
                </a:solidFill>
                <a:latin typeface="Aileron"/>
              </a:rPr>
              <a:t>platbu</a:t>
            </a:r>
            <a:r>
              <a:rPr dirty="0">
                <a:solidFill>
                  <a:srgbClr val="00B050"/>
                </a:solidFill>
                <a:latin typeface="Aileron"/>
              </a:rPr>
              <a:t> po </a:t>
            </a:r>
            <a:r>
              <a:rPr dirty="0" err="1">
                <a:solidFill>
                  <a:srgbClr val="00B050"/>
                </a:solidFill>
                <a:latin typeface="Aileron"/>
              </a:rPr>
              <a:t>prvýkrát</a:t>
            </a:r>
            <a:r>
              <a:rPr dirty="0">
                <a:latin typeface="Aileron"/>
              </a:rPr>
              <a:t>.</a:t>
            </a:r>
          </a:p>
          <a:p>
            <a:pPr>
              <a:lnSpc>
                <a:spcPct val="81000"/>
              </a:lnSpc>
              <a:defRPr sz="2500"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>
                <a:latin typeface="Aileron"/>
              </a:rPr>
              <a:t>Odstrašujúce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správy</a:t>
            </a:r>
            <a:r>
              <a:rPr dirty="0">
                <a:latin typeface="Aileron"/>
              </a:rPr>
              <a:t> a </a:t>
            </a:r>
            <a:r>
              <a:rPr dirty="0" err="1">
                <a:latin typeface="Aileron"/>
              </a:rPr>
              <a:t>sociálne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normy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sú</a:t>
            </a:r>
            <a:r>
              <a:rPr dirty="0">
                <a:latin typeface="Aileron"/>
              </a:rPr>
              <a:t> z </a:t>
            </a:r>
            <a:r>
              <a:rPr dirty="0" err="1">
                <a:latin typeface="Aileron"/>
              </a:rPr>
              <a:t>hľadiska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účinnosti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vhodnejšie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ako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apelovať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na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verejné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blaho</a:t>
            </a:r>
            <a:r>
              <a:rPr dirty="0">
                <a:latin typeface="Aileron"/>
              </a:rPr>
              <a:t>.</a:t>
            </a:r>
          </a:p>
          <a:p>
            <a:pPr>
              <a:lnSpc>
                <a:spcPct val="81000"/>
              </a:lnSpc>
              <a:defRPr sz="2500"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>
                <a:latin typeface="Aileron"/>
              </a:rPr>
              <a:t>Potenciál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využitia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podobných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mechanizmov</a:t>
            </a:r>
            <a:r>
              <a:rPr dirty="0">
                <a:latin typeface="Aileron"/>
              </a:rPr>
              <a:t> (</a:t>
            </a:r>
            <a:r>
              <a:rPr dirty="0" err="1">
                <a:latin typeface="Aileron"/>
              </a:rPr>
              <a:t>napr</a:t>
            </a:r>
            <a:r>
              <a:rPr dirty="0">
                <a:latin typeface="Aileron"/>
              </a:rPr>
              <a:t>. </a:t>
            </a:r>
            <a:r>
              <a:rPr dirty="0" err="1">
                <a:latin typeface="Aileron"/>
              </a:rPr>
              <a:t>sociálnej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normy</a:t>
            </a:r>
            <a:r>
              <a:rPr dirty="0">
                <a:latin typeface="Aileron"/>
              </a:rPr>
              <a:t> a </a:t>
            </a:r>
            <a:r>
              <a:rPr dirty="0" err="1">
                <a:latin typeface="Aileron"/>
              </a:rPr>
              <a:t>zjednodušenie</a:t>
            </a:r>
            <a:r>
              <a:rPr dirty="0">
                <a:latin typeface="Aileron"/>
              </a:rPr>
              <a:t>) </a:t>
            </a:r>
            <a:r>
              <a:rPr dirty="0" err="1">
                <a:latin typeface="Aileron"/>
              </a:rPr>
              <a:t>už</a:t>
            </a:r>
            <a:r>
              <a:rPr dirty="0">
                <a:latin typeface="Aileron"/>
              </a:rPr>
              <a:t> </a:t>
            </a:r>
            <a:r>
              <a:rPr dirty="0" err="1">
                <a:solidFill>
                  <a:srgbClr val="00B050"/>
                </a:solidFill>
                <a:latin typeface="Aileron"/>
              </a:rPr>
              <a:t>vo</a:t>
            </a:r>
            <a:r>
              <a:rPr dirty="0">
                <a:solidFill>
                  <a:srgbClr val="00B050"/>
                </a:solidFill>
                <a:latin typeface="Aileron"/>
              </a:rPr>
              <a:t> </a:t>
            </a:r>
            <a:r>
              <a:rPr dirty="0" err="1">
                <a:solidFill>
                  <a:srgbClr val="00B050"/>
                </a:solidFill>
                <a:latin typeface="Aileron"/>
              </a:rPr>
              <a:t>výmere</a:t>
            </a:r>
            <a:r>
              <a:rPr dirty="0">
                <a:solidFill>
                  <a:srgbClr val="00B050"/>
                </a:solidFill>
                <a:latin typeface="Aileron"/>
              </a:rPr>
              <a:t> </a:t>
            </a:r>
            <a:r>
              <a:rPr dirty="0" err="1">
                <a:solidFill>
                  <a:srgbClr val="00B050"/>
                </a:solidFill>
                <a:latin typeface="Aileron"/>
              </a:rPr>
              <a:t>poplatku</a:t>
            </a:r>
            <a:r>
              <a:rPr dirty="0">
                <a:solidFill>
                  <a:srgbClr val="00B050"/>
                </a:solidFill>
                <a:latin typeface="Aileron"/>
              </a:rPr>
              <a:t> za </a:t>
            </a:r>
            <a:r>
              <a:rPr dirty="0" err="1">
                <a:solidFill>
                  <a:srgbClr val="00B050"/>
                </a:solidFill>
                <a:latin typeface="Aileron"/>
              </a:rPr>
              <a:t>komunálny</a:t>
            </a:r>
            <a:r>
              <a:rPr dirty="0">
                <a:solidFill>
                  <a:srgbClr val="00B050"/>
                </a:solidFill>
                <a:latin typeface="Aileron"/>
              </a:rPr>
              <a:t> </a:t>
            </a:r>
            <a:r>
              <a:rPr dirty="0" err="1">
                <a:solidFill>
                  <a:srgbClr val="00B050"/>
                </a:solidFill>
                <a:latin typeface="Aileron"/>
              </a:rPr>
              <a:t>odpad</a:t>
            </a:r>
            <a:r>
              <a:rPr dirty="0">
                <a:latin typeface="Aileron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Zástupný objekt pre obsah 6" descr="Zástupný objekt pre obsah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40" y="1096610"/>
            <a:ext cx="11313719" cy="5589735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BlokTextu 1"/>
          <p:cNvSpPr txBox="1"/>
          <p:nvPr/>
        </p:nvSpPr>
        <p:spPr>
          <a:xfrm>
            <a:off x="873433" y="327170"/>
            <a:ext cx="1044513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400" b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lang="sk-SK" b="0" i="1" dirty="0">
                <a:solidFill>
                  <a:srgbClr val="00B050"/>
                </a:solidFill>
              </a:rPr>
              <a:t>5. Oblasť </a:t>
            </a:r>
            <a:r>
              <a:rPr dirty="0" err="1">
                <a:latin typeface="Aileron"/>
              </a:rPr>
              <a:t>Miestne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dane</a:t>
            </a:r>
            <a:endParaRPr dirty="0">
              <a:latin typeface="Aileron"/>
            </a:endParaRP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Zástupný objekt pre obsah 4" descr="Zástupný objekt pre obsa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68" y="771788"/>
            <a:ext cx="10532065" cy="57478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Zástupný objekt pre obsah 4" descr="Zástupný objekt pre obsa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21" y="343948"/>
            <a:ext cx="10893403" cy="59226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Zástupný objekt pre obsah 4" descr="Zástupný objekt pre obsa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047" y="351305"/>
            <a:ext cx="9649907" cy="63095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Nadpis 1"/>
          <p:cNvSpPr txBox="1">
            <a:spLocks noGrp="1"/>
          </p:cNvSpPr>
          <p:nvPr>
            <p:ph type="title"/>
          </p:nvPr>
        </p:nvSpPr>
        <p:spPr>
          <a:xfrm>
            <a:off x="838200" y="365124"/>
            <a:ext cx="10515600" cy="649945"/>
          </a:xfrm>
          <a:prstGeom prst="rect">
            <a:avLst/>
          </a:prstGeom>
        </p:spPr>
        <p:txBody>
          <a:bodyPr/>
          <a:lstStyle>
            <a:lvl1pPr algn="ctr" defTabSz="896111">
              <a:defRPr sz="3822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dirty="0" err="1">
                <a:latin typeface="Aileron"/>
              </a:rPr>
              <a:t>Podrobnejšie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výsledky</a:t>
            </a:r>
            <a:endParaRPr dirty="0">
              <a:latin typeface="Aileron"/>
            </a:endParaRPr>
          </a:p>
        </p:txBody>
      </p:sp>
      <p:pic>
        <p:nvPicPr>
          <p:cNvPr id="176" name="Zástupný objekt pre obsah 4" descr="Zástupný objekt pre obsa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80" y="1015067"/>
            <a:ext cx="6495206" cy="4164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Obrázok 6" descr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686" y="1015067"/>
            <a:ext cx="5200564" cy="56958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Nadpis 1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Životné prostredie- separovaný zber</a:t>
            </a:r>
          </a:p>
        </p:txBody>
      </p:sp>
      <p:pic>
        <p:nvPicPr>
          <p:cNvPr id="180" name="Zástupný objekt pre obsah 4" descr="Zástupný objekt pre obsa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982" y="1453985"/>
            <a:ext cx="8549328" cy="4763715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BlokTextu 5"/>
          <p:cNvSpPr txBox="1"/>
          <p:nvPr/>
        </p:nvSpPr>
        <p:spPr>
          <a:xfrm>
            <a:off x="429689" y="1325562"/>
            <a:ext cx="2783295" cy="3460370"/>
          </a:xfrm>
          <a:prstGeom prst="rect">
            <a:avLst/>
          </a:prstGeom>
          <a:solidFill>
            <a:srgbClr val="FFF2C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just">
              <a:lnSpc>
                <a:spcPct val="107000"/>
              </a:lnSpc>
              <a:spcBef>
                <a:spcPts val="800"/>
              </a:spcBef>
              <a:defRPr sz="2000" b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Cieľ:</a:t>
            </a:r>
          </a:p>
          <a:p>
            <a:pPr algn="just">
              <a:lnSpc>
                <a:spcPct val="107000"/>
              </a:lnSpc>
              <a:spcBef>
                <a:spcPts val="800"/>
              </a:spcBef>
              <a:defRPr sz="2000">
                <a:latin typeface="Cambria"/>
                <a:ea typeface="Cambria"/>
                <a:cs typeface="Cambria"/>
                <a:sym typeface="Cambria"/>
              </a:defRPr>
            </a:pPr>
            <a:r>
              <a:t>• Zvýšiť informovanosť občanov o tom, </a:t>
            </a:r>
            <a:r>
              <a:rPr b="1"/>
              <a:t>ako správne separovať. </a:t>
            </a:r>
          </a:p>
          <a:p>
            <a:pPr algn="just">
              <a:lnSpc>
                <a:spcPct val="107000"/>
              </a:lnSpc>
              <a:spcBef>
                <a:spcPts val="800"/>
              </a:spcBef>
              <a:defRPr sz="2000">
                <a:latin typeface="Cambria"/>
                <a:ea typeface="Cambria"/>
                <a:cs typeface="Cambria"/>
                <a:sym typeface="Cambria"/>
              </a:defRPr>
            </a:pPr>
            <a:r>
              <a:t>• Zlepšiť ich postoje a </a:t>
            </a:r>
            <a:r>
              <a:rPr b="1"/>
              <a:t>zvýšiť ich motiváciu separovať. </a:t>
            </a:r>
          </a:p>
          <a:p>
            <a:pPr algn="just">
              <a:defRPr sz="2000">
                <a:latin typeface="Cambria"/>
                <a:ea typeface="Cambria"/>
                <a:cs typeface="Cambria"/>
                <a:sym typeface="Cambria"/>
              </a:defRPr>
            </a:pPr>
            <a:r>
              <a:t>• Zvýšiť množstvo a frekvenciu separovania odpadu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Blue and Orange Technology Sales Presentation-4.png" descr="Blue and Orange Technology Sales Presentation-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Zástupný objekt pre obsah 4" descr="Zástupný objekt pre obsa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843" y="2701255"/>
            <a:ext cx="6970843" cy="3951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Obrázok 6" descr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06" y="230696"/>
            <a:ext cx="4678439" cy="3026936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Šípka: doľava 1"/>
          <p:cNvSpPr/>
          <p:nvPr/>
        </p:nvSpPr>
        <p:spPr>
          <a:xfrm>
            <a:off x="5712902" y="1241571"/>
            <a:ext cx="4488112" cy="8389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12700">
            <a:solidFill>
              <a:srgbClr val="527E34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6" name="Šípka: doprava 2"/>
          <p:cNvSpPr/>
          <p:nvPr/>
        </p:nvSpPr>
        <p:spPr>
          <a:xfrm>
            <a:off x="687897" y="4588778"/>
            <a:ext cx="3682768" cy="106540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12700">
            <a:solidFill>
              <a:srgbClr val="BA8C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7" name="BlokTextu 3"/>
          <p:cNvSpPr txBox="1"/>
          <p:nvPr/>
        </p:nvSpPr>
        <p:spPr>
          <a:xfrm>
            <a:off x="6371019" y="857228"/>
            <a:ext cx="3297713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Výskum</a:t>
            </a:r>
          </a:p>
        </p:txBody>
      </p:sp>
      <p:sp>
        <p:nvSpPr>
          <p:cNvPr id="188" name="BlokTextu 5"/>
          <p:cNvSpPr txBox="1"/>
          <p:nvPr/>
        </p:nvSpPr>
        <p:spPr>
          <a:xfrm>
            <a:off x="616170" y="4085439"/>
            <a:ext cx="2769208" cy="510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solidFill>
                  <a:srgbClr val="FF9900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Obsah výskumu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Nadpis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566053"/>
          </a:xfrm>
          <a:prstGeom prst="rect">
            <a:avLst/>
          </a:prstGeom>
        </p:spPr>
        <p:txBody>
          <a:bodyPr/>
          <a:lstStyle>
            <a:lvl1pPr algn="ctr" defTabSz="777240">
              <a:defRPr sz="3315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Výsledky resp. Závery</a:t>
            </a:r>
          </a:p>
        </p:txBody>
      </p:sp>
      <p:sp>
        <p:nvSpPr>
          <p:cNvPr id="191" name="Zástupný objekt pre obsah 2"/>
          <p:cNvSpPr txBox="1">
            <a:spLocks noGrp="1"/>
          </p:cNvSpPr>
          <p:nvPr>
            <p:ph type="body" idx="1"/>
          </p:nvPr>
        </p:nvSpPr>
        <p:spPr>
          <a:xfrm>
            <a:off x="629173" y="1199626"/>
            <a:ext cx="10724627" cy="4977337"/>
          </a:xfrm>
          <a:prstGeom prst="rect">
            <a:avLst/>
          </a:prstGeom>
        </p:spPr>
        <p:txBody>
          <a:bodyPr/>
          <a:lstStyle/>
          <a:p>
            <a:pPr marL="0" indent="0" algn="just" defTabSz="749808">
              <a:lnSpc>
                <a:spcPct val="96000"/>
              </a:lnSpc>
              <a:spcBef>
                <a:spcPts val="0"/>
              </a:spcBef>
              <a:buSzTx/>
              <a:buNone/>
              <a:defRPr sz="1312" b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Postup:</a:t>
            </a:r>
            <a:endParaRPr sz="901"/>
          </a:p>
          <a:p>
            <a:pPr marL="187452" indent="-187452" algn="just" defTabSz="749808">
              <a:lnSpc>
                <a:spcPct val="96000"/>
              </a:lnSpc>
              <a:spcBef>
                <a:spcPts val="0"/>
              </a:spcBef>
              <a:buFontTx/>
              <a:buChar char="➢"/>
              <a:defRPr sz="1312">
                <a:latin typeface="Cambria"/>
                <a:ea typeface="Cambria"/>
                <a:cs typeface="Cambria"/>
                <a:sym typeface="Cambria"/>
              </a:defRPr>
            </a:pPr>
            <a:r>
              <a:t>Komunikáciu obdržalo 12 000 občanov Prievidze nad 18 rokov. </a:t>
            </a:r>
            <a:endParaRPr sz="901"/>
          </a:p>
          <a:p>
            <a:pPr marL="187452" indent="-187452" algn="just" defTabSz="749808">
              <a:lnSpc>
                <a:spcPct val="96000"/>
              </a:lnSpc>
              <a:spcBef>
                <a:spcPts val="0"/>
              </a:spcBef>
              <a:buFontTx/>
              <a:buChar char="➢"/>
              <a:defRPr sz="1312">
                <a:latin typeface="Cambria"/>
                <a:ea typeface="Cambria"/>
                <a:cs typeface="Cambria"/>
                <a:sym typeface="Cambria"/>
              </a:defRPr>
            </a:pPr>
            <a:r>
              <a:t>Do telefonického prieskumu bolo náhodne vybraných 300 občanov v pomernom zastúpení zo všetkých častí mesta. </a:t>
            </a:r>
            <a:endParaRPr sz="901"/>
          </a:p>
          <a:p>
            <a:pPr marL="0" indent="0" algn="just" defTabSz="749808">
              <a:lnSpc>
                <a:spcPct val="96000"/>
              </a:lnSpc>
              <a:spcBef>
                <a:spcPts val="0"/>
              </a:spcBef>
              <a:buSzTx/>
              <a:buNone/>
              <a:defRPr sz="1312">
                <a:latin typeface="Cambria"/>
                <a:ea typeface="Cambria"/>
                <a:cs typeface="Cambria"/>
                <a:sym typeface="Cambria"/>
              </a:defRPr>
            </a:pPr>
            <a:r>
              <a:t>48 občanov, ktorí mali obdržať komunikáciu, vypovedali, že ju nedostali do svojich schránok.</a:t>
            </a:r>
            <a:endParaRPr sz="901"/>
          </a:p>
          <a:p>
            <a:pPr marL="0" indent="0" algn="just" defTabSz="749808">
              <a:lnSpc>
                <a:spcPct val="96000"/>
              </a:lnSpc>
              <a:spcBef>
                <a:spcPts val="0"/>
              </a:spcBef>
              <a:buSzTx/>
              <a:buNone/>
              <a:defRPr sz="3280">
                <a:latin typeface="Cambria"/>
                <a:ea typeface="Cambria"/>
                <a:cs typeface="Cambria"/>
                <a:sym typeface="Cambria"/>
              </a:defRPr>
            </a:pPr>
            <a:endParaRPr sz="901"/>
          </a:p>
          <a:p>
            <a:pPr marL="0" indent="0" algn="just" defTabSz="749808">
              <a:lnSpc>
                <a:spcPct val="96000"/>
              </a:lnSpc>
              <a:spcBef>
                <a:spcPts val="0"/>
              </a:spcBef>
              <a:buSzTx/>
              <a:buNone/>
              <a:defRPr sz="1312" b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Zo záverov: </a:t>
            </a:r>
            <a:endParaRPr sz="901"/>
          </a:p>
          <a:p>
            <a:pPr marL="0" indent="0" algn="just" defTabSz="749808">
              <a:lnSpc>
                <a:spcPct val="96000"/>
              </a:lnSpc>
              <a:spcBef>
                <a:spcPts val="0"/>
              </a:spcBef>
              <a:buSzTx/>
              <a:buNone/>
              <a:defRPr sz="1312">
                <a:latin typeface="Cambria"/>
                <a:ea typeface="Cambria"/>
                <a:cs typeface="Cambria"/>
                <a:sym typeface="Cambria"/>
              </a:defRPr>
            </a:pPr>
            <a:r>
              <a:t>V prípade hypotéz týkajúcich sa postojov občanov k separovaniu bol zaznamenaný trend, ktorý naznačoval, že </a:t>
            </a:r>
            <a:endParaRPr sz="901"/>
          </a:p>
          <a:p>
            <a:pPr marL="187452" indent="-187452" algn="just" defTabSz="749808">
              <a:lnSpc>
                <a:spcPct val="96000"/>
              </a:lnSpc>
              <a:spcBef>
                <a:spcPts val="0"/>
              </a:spcBef>
              <a:buFontTx/>
              <a:buChar char="➢"/>
              <a:defRPr sz="1312">
                <a:latin typeface="Cambria"/>
                <a:ea typeface="Cambria"/>
                <a:cs typeface="Cambria"/>
                <a:sym typeface="Cambria"/>
              </a:defRPr>
            </a:pPr>
            <a:r>
              <a:t>v experimentálnych skupinách mal väčšie percentuálne zastúpenie občanov pozitívnejšie postoje voči separovaniu. </a:t>
            </a:r>
            <a:endParaRPr sz="901"/>
          </a:p>
          <a:p>
            <a:pPr marL="187452" indent="-187452" algn="just" defTabSz="749808">
              <a:lnSpc>
                <a:spcPct val="96000"/>
              </a:lnSpc>
              <a:spcBef>
                <a:spcPts val="0"/>
              </a:spcBef>
              <a:buFontTx/>
              <a:buChar char="➢"/>
              <a:defRPr sz="1312">
                <a:latin typeface="Cambria"/>
                <a:ea typeface="Cambria"/>
                <a:cs typeface="Cambria"/>
                <a:sym typeface="Cambria"/>
              </a:defRPr>
            </a:pPr>
            <a:r>
              <a:t>ženy v Prievidzi mali pozitívnejšie postoje voči separovaniu ako muži </a:t>
            </a:r>
            <a:endParaRPr sz="901"/>
          </a:p>
          <a:p>
            <a:pPr marL="187452" indent="-187452" algn="just" defTabSz="749808">
              <a:lnSpc>
                <a:spcPct val="96000"/>
              </a:lnSpc>
              <a:spcBef>
                <a:spcPts val="0"/>
              </a:spcBef>
              <a:buFontTx/>
              <a:buChar char="➢"/>
              <a:defRPr sz="1312">
                <a:latin typeface="Cambria"/>
                <a:ea typeface="Cambria"/>
                <a:cs typeface="Cambria"/>
                <a:sym typeface="Cambria"/>
              </a:defRPr>
            </a:pPr>
            <a:r>
              <a:t>pozitívnejšie postoje mali aj občania vo veku 26 až 40 rokov.</a:t>
            </a:r>
            <a:endParaRPr sz="901"/>
          </a:p>
          <a:p>
            <a:pPr marL="0" indent="0" algn="just" defTabSz="749808">
              <a:lnSpc>
                <a:spcPct val="96000"/>
              </a:lnSpc>
              <a:spcBef>
                <a:spcPts val="0"/>
              </a:spcBef>
              <a:buSzTx/>
              <a:buNone/>
              <a:defRPr sz="3280">
                <a:latin typeface="Cambria"/>
                <a:ea typeface="Cambria"/>
                <a:cs typeface="Cambria"/>
                <a:sym typeface="Cambria"/>
              </a:defRPr>
            </a:pPr>
            <a:endParaRPr sz="901"/>
          </a:p>
          <a:p>
            <a:pPr marL="0" indent="0" algn="just" defTabSz="749808">
              <a:lnSpc>
                <a:spcPct val="96000"/>
              </a:lnSpc>
              <a:spcBef>
                <a:spcPts val="0"/>
              </a:spcBef>
              <a:buSzTx/>
              <a:buNone/>
              <a:defRPr sz="3280">
                <a:latin typeface="Cambria"/>
                <a:ea typeface="Cambria"/>
                <a:cs typeface="Cambria"/>
                <a:sym typeface="Cambria"/>
              </a:defRPr>
            </a:pPr>
            <a:endParaRPr sz="901"/>
          </a:p>
          <a:p>
            <a:pPr marL="0" indent="0" algn="just" defTabSz="749808">
              <a:lnSpc>
                <a:spcPct val="96000"/>
              </a:lnSpc>
              <a:spcBef>
                <a:spcPts val="0"/>
              </a:spcBef>
              <a:buSzTx/>
              <a:buNone/>
              <a:defRPr sz="1312" b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Zaujímavosť</a:t>
            </a:r>
            <a:r>
              <a:rPr b="0"/>
              <a:t>: </a:t>
            </a:r>
            <a:r>
              <a:rPr b="0">
                <a:solidFill>
                  <a:srgbClr val="000000"/>
                </a:solidFill>
              </a:rPr>
              <a:t>V prípade deklarovanej dôkladnosti separovania a frekvencie separovania sa podarilo nájsť jeden významný vzťah medzi frekvenciou separovania skla a jednotlivými skupinami. Občania separovali sklo častejšie v kontrolnej skupine, ktorá žiadnu komunikáciu od mesta neobdržala.</a:t>
            </a:r>
            <a:endParaRPr sz="901"/>
          </a:p>
          <a:p>
            <a:pPr marL="0" indent="0" algn="just" defTabSz="749808">
              <a:lnSpc>
                <a:spcPct val="96000"/>
              </a:lnSpc>
              <a:spcBef>
                <a:spcPts val="0"/>
              </a:spcBef>
              <a:buSzTx/>
              <a:buNone/>
              <a:defRPr sz="3280">
                <a:latin typeface="Cambria"/>
                <a:ea typeface="Cambria"/>
                <a:cs typeface="Cambria"/>
                <a:sym typeface="Cambria"/>
              </a:defRPr>
            </a:pPr>
            <a:endParaRPr sz="901"/>
          </a:p>
          <a:p>
            <a:pPr marL="0" indent="0" algn="just" defTabSz="749808">
              <a:lnSpc>
                <a:spcPct val="96000"/>
              </a:lnSpc>
              <a:spcBef>
                <a:spcPts val="0"/>
              </a:spcBef>
              <a:buSzTx/>
              <a:buNone/>
              <a:defRPr sz="328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 sz="901"/>
          </a:p>
          <a:p>
            <a:pPr marL="0" indent="0" algn="just" defTabSz="749808">
              <a:lnSpc>
                <a:spcPct val="96000"/>
              </a:lnSpc>
              <a:spcBef>
                <a:spcPts val="0"/>
              </a:spcBef>
              <a:buSzTx/>
              <a:buNone/>
              <a:defRPr sz="1312" b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Výrazný limit intervencie:</a:t>
            </a:r>
            <a:endParaRPr sz="901"/>
          </a:p>
          <a:p>
            <a:pPr marL="0" indent="0" algn="just" defTabSz="749808">
              <a:lnSpc>
                <a:spcPct val="96000"/>
              </a:lnSpc>
              <a:spcBef>
                <a:spcPts val="0"/>
              </a:spcBef>
              <a:buSzTx/>
              <a:buNone/>
              <a:defRPr sz="1312">
                <a:latin typeface="Cambria"/>
                <a:ea typeface="Cambria"/>
                <a:cs typeface="Cambria"/>
                <a:sym typeface="Cambria"/>
              </a:defRPr>
            </a:pPr>
            <a:r>
              <a:t>Občania sa mohli snažiť javiť v lepšom svetle, a preto nadhodnocovali svoje správanie. Problematické sa ukazuje najmä deklarovaná dôkladnosť a frekvencia separovania.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Nadpis 1"/>
          <p:cNvSpPr txBox="1">
            <a:spLocks noGrp="1"/>
          </p:cNvSpPr>
          <p:nvPr>
            <p:ph type="title"/>
          </p:nvPr>
        </p:nvSpPr>
        <p:spPr>
          <a:xfrm>
            <a:off x="1610686" y="-230750"/>
            <a:ext cx="970047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dirty="0" err="1">
                <a:latin typeface="Aileron"/>
              </a:rPr>
              <a:t>Rozdielny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slovník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na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oboch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stranách</a:t>
            </a:r>
            <a:endParaRPr dirty="0">
              <a:latin typeface="Aileron"/>
            </a:endParaRPr>
          </a:p>
        </p:txBody>
      </p:sp>
      <p:sp>
        <p:nvSpPr>
          <p:cNvPr id="194" name="Zástupný objekt pre obsah 2"/>
          <p:cNvSpPr txBox="1">
            <a:spLocks noGrp="1"/>
          </p:cNvSpPr>
          <p:nvPr>
            <p:ph type="body" sz="quarter" idx="1"/>
          </p:nvPr>
        </p:nvSpPr>
        <p:spPr>
          <a:xfrm>
            <a:off x="1551963" y="1094812"/>
            <a:ext cx="2978092" cy="5041786"/>
          </a:xfrm>
          <a:prstGeom prst="rect">
            <a:avLst/>
          </a:prstGeom>
          <a:ln w="9525">
            <a:solidFill>
              <a:schemeClr val="accent4"/>
            </a:solidFill>
            <a:round/>
          </a:ln>
        </p:spPr>
        <p:txBody>
          <a:bodyPr/>
          <a:lstStyle/>
          <a:p>
            <a:pPr>
              <a:lnSpc>
                <a:spcPct val="72000"/>
              </a:lnSpc>
              <a:defRPr b="1">
                <a:solidFill>
                  <a:schemeClr val="accent4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sk-SK" dirty="0">
                <a:latin typeface="Aileron"/>
              </a:rPr>
              <a:t>Civita Center:</a:t>
            </a:r>
            <a:endParaRPr lang="sk-SK" sz="1700" dirty="0">
              <a:latin typeface="Aileron"/>
            </a:endParaRPr>
          </a:p>
          <a:p>
            <a:pPr marL="0" indent="0">
              <a:lnSpc>
                <a:spcPct val="72000"/>
              </a:lnSpc>
              <a:buSzTx/>
              <a:buNone/>
              <a:defRPr sz="2000">
                <a:latin typeface="Cambria"/>
                <a:ea typeface="Cambria"/>
                <a:cs typeface="Cambria"/>
                <a:sym typeface="Cambria"/>
              </a:defRPr>
            </a:pPr>
            <a:r>
              <a:rPr dirty="0">
                <a:latin typeface="Aileron"/>
              </a:rPr>
              <a:t>TIMELY: </a:t>
            </a:r>
            <a:r>
              <a:rPr dirty="0" err="1">
                <a:latin typeface="Aileron"/>
              </a:rPr>
              <a:t>naša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intervencia</a:t>
            </a:r>
            <a:r>
              <a:rPr dirty="0">
                <a:latin typeface="Aileron"/>
              </a:rPr>
              <a:t> a </a:t>
            </a:r>
            <a:r>
              <a:rPr dirty="0" err="1">
                <a:latin typeface="Aileron"/>
              </a:rPr>
              <a:t>testovanie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účinnosti</a:t>
            </a:r>
            <a:r>
              <a:rPr dirty="0">
                <a:latin typeface="Aileron"/>
              </a:rPr>
              <a:t> bola </a:t>
            </a:r>
            <a:r>
              <a:rPr dirty="0" err="1">
                <a:latin typeface="Aileron"/>
              </a:rPr>
              <a:t>zosúladená</a:t>
            </a:r>
            <a:r>
              <a:rPr dirty="0">
                <a:latin typeface="Aileron"/>
              </a:rPr>
              <a:t> so </a:t>
            </a:r>
            <a:r>
              <a:rPr dirty="0" err="1">
                <a:latin typeface="Aileron"/>
              </a:rPr>
              <a:t>štandardným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harmonogramom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spúšťania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zaužívaných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opatrení</a:t>
            </a:r>
            <a:r>
              <a:rPr dirty="0">
                <a:latin typeface="Aileron"/>
              </a:rPr>
              <a:t> v </a:t>
            </a:r>
            <a:r>
              <a:rPr dirty="0" err="1">
                <a:latin typeface="Aileron"/>
              </a:rPr>
              <a:t>rámci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vykonávania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predmetnej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politiky</a:t>
            </a:r>
            <a:r>
              <a:rPr dirty="0">
                <a:latin typeface="Aileron"/>
              </a:rPr>
              <a:t>, </a:t>
            </a:r>
            <a:r>
              <a:rPr dirty="0" err="1">
                <a:latin typeface="Aileron"/>
              </a:rPr>
              <a:t>jej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spustenie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bude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jednorazová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záležitosť</a:t>
            </a:r>
            <a:r>
              <a:rPr dirty="0">
                <a:latin typeface="Aileron"/>
              </a:rPr>
              <a:t>, </a:t>
            </a:r>
            <a:r>
              <a:rPr dirty="0" err="1">
                <a:latin typeface="Aileron"/>
              </a:rPr>
              <a:t>ako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aj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jej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vyhodnotenie</a:t>
            </a:r>
            <a:r>
              <a:rPr dirty="0">
                <a:latin typeface="Aileron"/>
              </a:rPr>
              <a:t>, </a:t>
            </a:r>
            <a:r>
              <a:rPr dirty="0" err="1">
                <a:latin typeface="Aileron"/>
              </a:rPr>
              <a:t>ku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ktorému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dôjde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exportom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relevantných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dát</a:t>
            </a:r>
            <a:r>
              <a:rPr dirty="0">
                <a:latin typeface="Aileron"/>
              </a:rPr>
              <a:t> po </a:t>
            </a:r>
            <a:r>
              <a:rPr dirty="0" err="1">
                <a:latin typeface="Aileron"/>
              </a:rPr>
              <a:t>uplynutí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dohodnutého</a:t>
            </a:r>
            <a:r>
              <a:rPr dirty="0">
                <a:latin typeface="Aileron"/>
              </a:rPr>
              <a:t>, </a:t>
            </a:r>
            <a:r>
              <a:rPr dirty="0" err="1">
                <a:latin typeface="Aileron"/>
              </a:rPr>
              <a:t>časového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intervalu</a:t>
            </a:r>
            <a:r>
              <a:rPr dirty="0">
                <a:latin typeface="Aileron"/>
              </a:rPr>
              <a:t> v </a:t>
            </a:r>
            <a:r>
              <a:rPr dirty="0" err="1">
                <a:latin typeface="Aileron"/>
              </a:rPr>
              <a:t>rámci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štandardného</a:t>
            </a:r>
            <a:r>
              <a:rPr dirty="0">
                <a:latin typeface="Aileron"/>
              </a:rPr>
              <a:t>, </a:t>
            </a:r>
            <a:r>
              <a:rPr dirty="0" err="1">
                <a:latin typeface="Aileron"/>
              </a:rPr>
              <a:t>finančného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auditu</a:t>
            </a:r>
            <a:r>
              <a:rPr dirty="0">
                <a:latin typeface="Aileron"/>
              </a:rPr>
              <a:t> mesta.</a:t>
            </a:r>
          </a:p>
        </p:txBody>
      </p:sp>
      <p:grpSp>
        <p:nvGrpSpPr>
          <p:cNvPr id="197" name="Zástupný objekt pre obsah 2"/>
          <p:cNvGrpSpPr/>
          <p:nvPr/>
        </p:nvGrpSpPr>
        <p:grpSpPr>
          <a:xfrm>
            <a:off x="8150255" y="1105117"/>
            <a:ext cx="2668399" cy="3190993"/>
            <a:chOff x="0" y="0"/>
            <a:chExt cx="2668397" cy="3190992"/>
          </a:xfrm>
        </p:grpSpPr>
        <p:sp>
          <p:nvSpPr>
            <p:cNvPr id="195" name="Obdĺžnik"/>
            <p:cNvSpPr/>
            <p:nvPr/>
          </p:nvSpPr>
          <p:spPr>
            <a:xfrm>
              <a:off x="0" y="-1"/>
              <a:ext cx="2668398" cy="3190994"/>
            </a:xfrm>
            <a:prstGeom prst="rect">
              <a:avLst/>
            </a:prstGeom>
            <a:noFill/>
            <a:ln w="9525" cap="flat">
              <a:solidFill>
                <a:srgbClr val="00B05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72000"/>
                </a:lnSpc>
                <a:spcBef>
                  <a:spcPts val="1000"/>
                </a:spcBef>
                <a:defRPr sz="2800"/>
              </a:pPr>
              <a:endParaRPr/>
            </a:p>
          </p:txBody>
        </p:sp>
        <p:sp>
          <p:nvSpPr>
            <p:cNvPr id="196" name="Mesto Prievidza:…"/>
            <p:cNvSpPr txBox="1"/>
            <p:nvPr/>
          </p:nvSpPr>
          <p:spPr>
            <a:xfrm>
              <a:off x="50482" y="4762"/>
              <a:ext cx="2567434" cy="3181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/>
            <a:p>
              <a:pPr marL="228600" indent="-228600">
                <a:lnSpc>
                  <a:spcPct val="72000"/>
                </a:lnSpc>
                <a:spcBef>
                  <a:spcPts val="1000"/>
                </a:spcBef>
                <a:buSzPct val="100000"/>
                <a:buFont typeface="Arial"/>
                <a:buChar char="•"/>
                <a:defRPr sz="2800" b="1">
                  <a:solidFill>
                    <a:srgbClr val="00B05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r>
                <a:rPr dirty="0">
                  <a:latin typeface="Aileron"/>
                </a:rPr>
                <a:t>Mesto Prievidza:</a:t>
              </a:r>
              <a:endParaRPr sz="1900" dirty="0">
                <a:latin typeface="Aileron"/>
              </a:endParaRPr>
            </a:p>
            <a:p>
              <a:pPr>
                <a:lnSpc>
                  <a:spcPct val="72000"/>
                </a:lnSpc>
                <a:spcBef>
                  <a:spcPts val="1000"/>
                </a:spcBef>
                <a:defRPr sz="1900">
                  <a:latin typeface="Cambria"/>
                  <a:ea typeface="Cambria"/>
                  <a:cs typeface="Cambria"/>
                  <a:sym typeface="Cambria"/>
                </a:defRPr>
              </a:pPr>
              <a:r>
                <a:rPr dirty="0" err="1">
                  <a:latin typeface="Aileron"/>
                </a:rPr>
                <a:t>Harmonogram</a:t>
              </a:r>
              <a:r>
                <a:rPr dirty="0">
                  <a:latin typeface="Aileron"/>
                </a:rPr>
                <a:t> </a:t>
              </a:r>
              <a:r>
                <a:rPr dirty="0" err="1">
                  <a:latin typeface="Aileron"/>
                </a:rPr>
                <a:t>distribúcie</a:t>
              </a:r>
              <a:r>
                <a:rPr dirty="0">
                  <a:latin typeface="Aileron"/>
                </a:rPr>
                <a:t> </a:t>
              </a:r>
              <a:r>
                <a:rPr dirty="0" err="1">
                  <a:latin typeface="Aileron"/>
                </a:rPr>
                <a:t>rozhodnutí</a:t>
              </a:r>
              <a:r>
                <a:rPr dirty="0">
                  <a:latin typeface="Aileron"/>
                </a:rPr>
                <a:t> </a:t>
              </a:r>
              <a:r>
                <a:rPr dirty="0" err="1">
                  <a:latin typeface="Aileron"/>
                </a:rPr>
                <a:t>miestnych</a:t>
              </a:r>
              <a:r>
                <a:rPr dirty="0">
                  <a:latin typeface="Aileron"/>
                </a:rPr>
                <a:t> </a:t>
              </a:r>
              <a:r>
                <a:rPr dirty="0" err="1">
                  <a:latin typeface="Aileron"/>
                </a:rPr>
                <a:t>daní</a:t>
              </a:r>
              <a:r>
                <a:rPr dirty="0">
                  <a:latin typeface="Aileron"/>
                </a:rPr>
                <a:t> a </a:t>
              </a:r>
              <a:r>
                <a:rPr dirty="0" err="1">
                  <a:latin typeface="Aileron"/>
                </a:rPr>
                <a:t>poplatkov</a:t>
              </a:r>
              <a:r>
                <a:rPr dirty="0">
                  <a:latin typeface="Aileron"/>
                </a:rPr>
                <a:t> </a:t>
              </a:r>
              <a:r>
                <a:rPr dirty="0" err="1">
                  <a:latin typeface="Aileron"/>
                </a:rPr>
                <a:t>závisí</a:t>
              </a:r>
              <a:r>
                <a:rPr dirty="0">
                  <a:latin typeface="Aileron"/>
                </a:rPr>
                <a:t> od </a:t>
              </a:r>
              <a:r>
                <a:rPr dirty="0" err="1">
                  <a:latin typeface="Aileron"/>
                </a:rPr>
                <a:t>vopred</a:t>
              </a:r>
              <a:r>
                <a:rPr dirty="0">
                  <a:latin typeface="Aileron"/>
                </a:rPr>
                <a:t> </a:t>
              </a:r>
              <a:r>
                <a:rPr dirty="0" err="1">
                  <a:latin typeface="Aileron"/>
                </a:rPr>
                <a:t>stanovených</a:t>
              </a:r>
              <a:r>
                <a:rPr dirty="0">
                  <a:latin typeface="Aileron"/>
                </a:rPr>
                <a:t> </a:t>
              </a:r>
              <a:r>
                <a:rPr dirty="0" err="1">
                  <a:latin typeface="Aileron"/>
                </a:rPr>
                <a:t>termínov</a:t>
              </a:r>
              <a:r>
                <a:rPr dirty="0">
                  <a:latin typeface="Aileron"/>
                </a:rPr>
                <a:t>. </a:t>
              </a:r>
              <a:r>
                <a:rPr dirty="0" err="1">
                  <a:latin typeface="Aileron"/>
                </a:rPr>
                <a:t>Pri</a:t>
              </a:r>
              <a:r>
                <a:rPr dirty="0">
                  <a:latin typeface="Aileron"/>
                </a:rPr>
                <a:t> ich </a:t>
              </a:r>
              <a:r>
                <a:rPr dirty="0" err="1">
                  <a:latin typeface="Aileron"/>
                </a:rPr>
                <a:t>akceptovaní</a:t>
              </a:r>
              <a:r>
                <a:rPr dirty="0">
                  <a:latin typeface="Aileron"/>
                </a:rPr>
                <a:t> </a:t>
              </a:r>
              <a:r>
                <a:rPr dirty="0" err="1">
                  <a:latin typeface="Aileron"/>
                </a:rPr>
                <a:t>nie</a:t>
              </a:r>
              <a:r>
                <a:rPr dirty="0">
                  <a:latin typeface="Aileron"/>
                </a:rPr>
                <a:t> je </a:t>
              </a:r>
              <a:r>
                <a:rPr dirty="0" err="1">
                  <a:latin typeface="Aileron"/>
                </a:rPr>
                <a:t>problém</a:t>
              </a:r>
              <a:r>
                <a:rPr dirty="0">
                  <a:latin typeface="Aileron"/>
                </a:rPr>
                <a:t> </a:t>
              </a:r>
              <a:r>
                <a:rPr dirty="0" err="1">
                  <a:latin typeface="Aileron"/>
                </a:rPr>
                <a:t>robiť</a:t>
              </a:r>
              <a:r>
                <a:rPr dirty="0">
                  <a:latin typeface="Aileron"/>
                </a:rPr>
                <a:t> </a:t>
              </a:r>
              <a:r>
                <a:rPr dirty="0" err="1">
                  <a:latin typeface="Aileron"/>
                </a:rPr>
                <a:t>výskum</a:t>
              </a:r>
              <a:r>
                <a:rPr dirty="0">
                  <a:latin typeface="Aileron"/>
                </a:rPr>
                <a:t>.</a:t>
              </a:r>
            </a:p>
          </p:txBody>
        </p:sp>
      </p:grpSp>
      <p:sp>
        <p:nvSpPr>
          <p:cNvPr id="198" name="Šípka: nahor 3"/>
          <p:cNvSpPr/>
          <p:nvPr/>
        </p:nvSpPr>
        <p:spPr>
          <a:xfrm>
            <a:off x="8993698" y="4611980"/>
            <a:ext cx="981513" cy="1140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9291"/>
                </a:moveTo>
                <a:lnTo>
                  <a:pt x="10800" y="0"/>
                </a:lnTo>
                <a:lnTo>
                  <a:pt x="21600" y="9291"/>
                </a:lnTo>
                <a:lnTo>
                  <a:pt x="16200" y="9291"/>
                </a:lnTo>
                <a:lnTo>
                  <a:pt x="16200" y="21600"/>
                </a:lnTo>
                <a:lnTo>
                  <a:pt x="5400" y="21600"/>
                </a:lnTo>
                <a:lnTo>
                  <a:pt x="5400" y="9291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rgbClr val="BA8C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9" name="BlokTextu 8"/>
          <p:cNvSpPr txBox="1"/>
          <p:nvPr/>
        </p:nvSpPr>
        <p:spPr>
          <a:xfrm>
            <a:off x="5244167" y="5834193"/>
            <a:ext cx="5657957" cy="400110"/>
          </a:xfrm>
          <a:prstGeom prst="rect">
            <a:avLst/>
          </a:prstGeom>
          <a:solidFill>
            <a:srgbClr val="A9D18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>
                <a:latin typeface="Aileron"/>
              </a:rPr>
              <a:t>Príklad</a:t>
            </a:r>
            <a:r>
              <a:rPr dirty="0">
                <a:latin typeface="Aileron"/>
              </a:rPr>
              <a:t>:</a:t>
            </a:r>
            <a:r>
              <a:rPr b="0" dirty="0">
                <a:latin typeface="Aileron"/>
              </a:rPr>
              <a:t>  </a:t>
            </a:r>
            <a:r>
              <a:rPr b="0" dirty="0" err="1">
                <a:latin typeface="Aileron"/>
              </a:rPr>
              <a:t>oblasť</a:t>
            </a:r>
            <a:r>
              <a:rPr b="0" dirty="0">
                <a:latin typeface="Aileron"/>
              </a:rPr>
              <a:t> </a:t>
            </a:r>
            <a:r>
              <a:rPr b="0" dirty="0" err="1">
                <a:latin typeface="Aileron"/>
              </a:rPr>
              <a:t>distribúcie</a:t>
            </a:r>
            <a:r>
              <a:rPr b="0" dirty="0">
                <a:latin typeface="Aileron"/>
              </a:rPr>
              <a:t> </a:t>
            </a:r>
            <a:r>
              <a:rPr b="0" dirty="0" err="1">
                <a:latin typeface="Aileron"/>
              </a:rPr>
              <a:t>rozhodnutí</a:t>
            </a:r>
            <a:r>
              <a:rPr b="0" dirty="0">
                <a:latin typeface="Aileron"/>
              </a:rPr>
              <a:t> </a:t>
            </a:r>
            <a:r>
              <a:rPr b="0" dirty="0" err="1">
                <a:latin typeface="Aileron"/>
              </a:rPr>
              <a:t>miestnych</a:t>
            </a:r>
            <a:r>
              <a:rPr b="0" dirty="0">
                <a:latin typeface="Aileron"/>
              </a:rPr>
              <a:t> </a:t>
            </a:r>
            <a:r>
              <a:rPr b="0" dirty="0" err="1">
                <a:latin typeface="Aileron"/>
              </a:rPr>
              <a:t>daní</a:t>
            </a:r>
            <a:endParaRPr b="0" dirty="0">
              <a:latin typeface="Aileron"/>
            </a:endParaRP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Nadpis 1"/>
          <p:cNvSpPr txBox="1">
            <a:spLocks noGrp="1"/>
          </p:cNvSpPr>
          <p:nvPr>
            <p:ph type="title"/>
          </p:nvPr>
        </p:nvSpPr>
        <p:spPr>
          <a:xfrm>
            <a:off x="1106647" y="167981"/>
            <a:ext cx="10515601" cy="800947"/>
          </a:xfrm>
          <a:prstGeom prst="rect">
            <a:avLst/>
          </a:prstGeom>
        </p:spPr>
        <p:txBody>
          <a:bodyPr/>
          <a:lstStyle>
            <a:lvl1pPr algn="ctr">
              <a:defRPr b="1">
                <a:latin typeface="Aileron"/>
                <a:ea typeface="Aileron"/>
                <a:cs typeface="Aileron"/>
                <a:sym typeface="Aileron"/>
              </a:defRPr>
            </a:lvl1pPr>
          </a:lstStyle>
          <a:p>
            <a:r>
              <a:rPr dirty="0" err="1">
                <a:solidFill>
                  <a:srgbClr val="00B050"/>
                </a:solidFill>
              </a:rPr>
              <a:t>Problémy</a:t>
            </a:r>
            <a:r>
              <a:rPr dirty="0">
                <a:solidFill>
                  <a:srgbClr val="00B050"/>
                </a:solidFill>
              </a:rPr>
              <a:t> </a:t>
            </a:r>
            <a:r>
              <a:rPr dirty="0" err="1">
                <a:solidFill>
                  <a:srgbClr val="00B050"/>
                </a:solidFill>
              </a:rPr>
              <a:t>na</a:t>
            </a:r>
            <a:r>
              <a:rPr dirty="0">
                <a:solidFill>
                  <a:srgbClr val="00B050"/>
                </a:solidFill>
              </a:rPr>
              <a:t> </a:t>
            </a:r>
            <a:r>
              <a:rPr dirty="0" err="1">
                <a:solidFill>
                  <a:srgbClr val="00B050"/>
                </a:solidFill>
              </a:rPr>
              <a:t>našej</a:t>
            </a:r>
            <a:r>
              <a:rPr dirty="0">
                <a:solidFill>
                  <a:srgbClr val="00B050"/>
                </a:solidFill>
              </a:rPr>
              <a:t> </a:t>
            </a:r>
            <a:r>
              <a:rPr dirty="0" err="1">
                <a:solidFill>
                  <a:srgbClr val="00B050"/>
                </a:solidFill>
              </a:rPr>
              <a:t>strane</a:t>
            </a:r>
            <a:endParaRPr dirty="0">
              <a:solidFill>
                <a:srgbClr val="00B050"/>
              </a:solidFill>
            </a:endParaRPr>
          </a:p>
        </p:txBody>
      </p:sp>
      <p:sp>
        <p:nvSpPr>
          <p:cNvPr id="202" name="Zástupný objekt pre obsah 2"/>
          <p:cNvSpPr txBox="1">
            <a:spLocks noGrp="1"/>
          </p:cNvSpPr>
          <p:nvPr>
            <p:ph type="body" sz="half" idx="1"/>
          </p:nvPr>
        </p:nvSpPr>
        <p:spPr>
          <a:xfrm>
            <a:off x="393584" y="1166070"/>
            <a:ext cx="5403209" cy="4723003"/>
          </a:xfrm>
          <a:prstGeom prst="rect">
            <a:avLst/>
          </a:prstGeom>
          <a:solidFill>
            <a:srgbClr val="E2F0D9"/>
          </a:solidFill>
        </p:spPr>
        <p:txBody>
          <a:bodyPr/>
          <a:lstStyle/>
          <a:p>
            <a:pPr>
              <a:lnSpc>
                <a:spcPct val="72000"/>
              </a:lnSpc>
              <a:defRPr sz="2200">
                <a:latin typeface="Aileron"/>
                <a:ea typeface="Aileron"/>
                <a:cs typeface="Aileron"/>
                <a:sym typeface="Aileron"/>
              </a:defRPr>
            </a:pPr>
            <a:endParaRPr/>
          </a:p>
          <a:p>
            <a:pPr>
              <a:lnSpc>
                <a:spcPct val="72000"/>
              </a:lnSpc>
              <a:defRPr sz="2200">
                <a:latin typeface="Aileron"/>
                <a:ea typeface="Aileron"/>
                <a:cs typeface="Aileron"/>
                <a:sym typeface="Aileron"/>
              </a:defRPr>
            </a:pPr>
            <a:endParaRPr/>
          </a:p>
          <a:p>
            <a:pPr>
              <a:lnSpc>
                <a:spcPct val="72000"/>
              </a:lnSpc>
              <a:defRPr sz="2200">
                <a:latin typeface="Aileron"/>
                <a:ea typeface="Aileron"/>
                <a:cs typeface="Aileron"/>
                <a:sym typeface="Aileron"/>
              </a:defRPr>
            </a:pPr>
            <a:r>
              <a:t>Náš úrad systematicky nespracúva dáta a potrebné údaje.</a:t>
            </a:r>
            <a:br/>
            <a:endParaRPr/>
          </a:p>
          <a:p>
            <a:pPr>
              <a:lnSpc>
                <a:spcPct val="72000"/>
              </a:lnSpc>
              <a:defRPr sz="2200">
                <a:latin typeface="Aileron"/>
                <a:ea typeface="Aileron"/>
                <a:cs typeface="Aileron"/>
                <a:sym typeface="Aileron"/>
              </a:defRPr>
            </a:pPr>
            <a:r>
              <a:t>„Vieme, čo je najlepšie pre našich občanov“.</a:t>
            </a:r>
          </a:p>
          <a:p>
            <a:pPr>
              <a:lnSpc>
                <a:spcPct val="72000"/>
              </a:lnSpc>
              <a:defRPr sz="2200">
                <a:latin typeface="Aileron"/>
                <a:ea typeface="Aileron"/>
                <a:cs typeface="Aileron"/>
                <a:sym typeface="Aileron"/>
              </a:defRPr>
            </a:pPr>
            <a:endParaRPr/>
          </a:p>
          <a:p>
            <a:pPr>
              <a:lnSpc>
                <a:spcPct val="72000"/>
              </a:lnSpc>
              <a:defRPr sz="2200">
                <a:latin typeface="Aileron"/>
                <a:ea typeface="Aileron"/>
                <a:cs typeface="Aileron"/>
                <a:sym typeface="Aileron"/>
              </a:defRPr>
            </a:pPr>
            <a:r>
              <a:t>„Nepotrebujeme viac dát preto, aby naša práca dosiahla stanovený cieľ. Nové dáta znamenajú dopad na rozpočet.“ </a:t>
            </a:r>
          </a:p>
          <a:p>
            <a:pPr>
              <a:lnSpc>
                <a:spcPct val="72000"/>
              </a:lnSpc>
              <a:defRPr sz="2200">
                <a:latin typeface="Aileron"/>
                <a:ea typeface="Aileron"/>
                <a:cs typeface="Aileron"/>
                <a:sym typeface="Aileron"/>
              </a:defRPr>
            </a:pPr>
            <a:endParaRPr/>
          </a:p>
          <a:p>
            <a:pPr>
              <a:lnSpc>
                <a:spcPct val="72000"/>
              </a:lnSpc>
              <a:defRPr sz="2200">
                <a:latin typeface="Aileron"/>
                <a:ea typeface="Aileron"/>
                <a:cs typeface="Aileron"/>
                <a:sym typeface="Aileron"/>
              </a:defRPr>
            </a:pPr>
            <a:r>
              <a:t>„Nemáme čas premýšľať nad zavádzaním noviniek.“ </a:t>
            </a:r>
          </a:p>
        </p:txBody>
      </p:sp>
      <p:pic>
        <p:nvPicPr>
          <p:cNvPr id="203" name="Obrázok 4" descr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663" y="1166070"/>
            <a:ext cx="6297337" cy="4723003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BlokTextu 5"/>
          <p:cNvSpPr txBox="1"/>
          <p:nvPr/>
        </p:nvSpPr>
        <p:spPr>
          <a:xfrm>
            <a:off x="706072" y="6149126"/>
            <a:ext cx="11316751" cy="358141"/>
          </a:xfrm>
          <a:prstGeom prst="rect">
            <a:avLst/>
          </a:prstGeom>
          <a:solidFill>
            <a:srgbClr val="FFF2C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buSzPct val="100000"/>
              <a:buChar char="❖"/>
              <a:defRPr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Predstavy služobne a vekovo starších úradníkov a ich dopad na aplikáciu výskumu.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Nadpis 1"/>
          <p:cNvSpPr txBox="1">
            <a:spLocks noGrp="1"/>
          </p:cNvSpPr>
          <p:nvPr>
            <p:ph type="title"/>
          </p:nvPr>
        </p:nvSpPr>
        <p:spPr>
          <a:xfrm>
            <a:off x="896922" y="-229415"/>
            <a:ext cx="10515601" cy="1325563"/>
          </a:xfrm>
          <a:prstGeom prst="rect">
            <a:avLst/>
          </a:prstGeom>
        </p:spPr>
        <p:txBody>
          <a:bodyPr/>
          <a:lstStyle>
            <a:lvl1pPr algn="ctr">
              <a:defRPr b="1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dirty="0" err="1">
                <a:solidFill>
                  <a:srgbClr val="00B050"/>
                </a:solidFill>
                <a:latin typeface="Aileron"/>
              </a:rPr>
              <a:t>Problémy</a:t>
            </a:r>
            <a:r>
              <a:rPr dirty="0">
                <a:solidFill>
                  <a:srgbClr val="00B050"/>
                </a:solidFill>
                <a:latin typeface="Aileron"/>
              </a:rPr>
              <a:t> zo </a:t>
            </a:r>
            <a:r>
              <a:rPr dirty="0" err="1">
                <a:solidFill>
                  <a:srgbClr val="00B050"/>
                </a:solidFill>
                <a:latin typeface="Aileron"/>
              </a:rPr>
              <a:t>strany</a:t>
            </a:r>
            <a:r>
              <a:rPr dirty="0">
                <a:solidFill>
                  <a:srgbClr val="00B050"/>
                </a:solidFill>
                <a:latin typeface="Aileron"/>
              </a:rPr>
              <a:t> CC</a:t>
            </a:r>
          </a:p>
        </p:txBody>
      </p:sp>
      <p:sp>
        <p:nvSpPr>
          <p:cNvPr id="207" name="Zástupný objekt pre obsah 2"/>
          <p:cNvSpPr txBox="1">
            <a:spLocks noGrp="1"/>
          </p:cNvSpPr>
          <p:nvPr>
            <p:ph type="body" sz="half" idx="1"/>
          </p:nvPr>
        </p:nvSpPr>
        <p:spPr>
          <a:xfrm>
            <a:off x="293614" y="897621"/>
            <a:ext cx="4001549" cy="5437909"/>
          </a:xfrm>
          <a:prstGeom prst="rect">
            <a:avLst/>
          </a:prstGeom>
          <a:solidFill>
            <a:srgbClr val="DAE3F3"/>
          </a:solidFill>
        </p:spPr>
        <p:txBody>
          <a:bodyPr/>
          <a:lstStyle/>
          <a:p>
            <a:pPr>
              <a:lnSpc>
                <a:spcPct val="81000"/>
              </a:lnSpc>
              <a:defRPr sz="2600"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>
                <a:latin typeface="Aileron"/>
              </a:rPr>
              <a:t>Akademický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jazyk</a:t>
            </a:r>
            <a:endParaRPr dirty="0">
              <a:latin typeface="Aileron"/>
            </a:endParaRPr>
          </a:p>
          <a:p>
            <a:pPr>
              <a:lnSpc>
                <a:spcPct val="81000"/>
              </a:lnSpc>
              <a:defRPr sz="2600">
                <a:latin typeface="Cambria"/>
                <a:ea typeface="Cambria"/>
                <a:cs typeface="Cambria"/>
                <a:sym typeface="Cambria"/>
              </a:defRPr>
            </a:pPr>
            <a:endParaRPr dirty="0">
              <a:latin typeface="Aileron"/>
            </a:endParaRPr>
          </a:p>
          <a:p>
            <a:pPr>
              <a:lnSpc>
                <a:spcPct val="81000"/>
              </a:lnSpc>
              <a:defRPr sz="2600"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>
                <a:latin typeface="Aileron"/>
              </a:rPr>
              <a:t>Teoretické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závery</a:t>
            </a:r>
            <a:r>
              <a:rPr dirty="0">
                <a:latin typeface="Aileron"/>
              </a:rPr>
              <a:t> bez </a:t>
            </a:r>
            <a:r>
              <a:rPr dirty="0" err="1">
                <a:latin typeface="Aileron"/>
              </a:rPr>
              <a:t>dôkladnej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prezentácie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praktických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nástrojov</a:t>
            </a:r>
            <a:endParaRPr dirty="0">
              <a:latin typeface="Aileron"/>
            </a:endParaRPr>
          </a:p>
          <a:p>
            <a:pPr>
              <a:lnSpc>
                <a:spcPct val="81000"/>
              </a:lnSpc>
              <a:defRPr sz="2600">
                <a:latin typeface="Cambria"/>
                <a:ea typeface="Cambria"/>
                <a:cs typeface="Cambria"/>
                <a:sym typeface="Cambria"/>
              </a:defRPr>
            </a:pPr>
            <a:endParaRPr dirty="0">
              <a:latin typeface="Aileron"/>
            </a:endParaRPr>
          </a:p>
          <a:p>
            <a:pPr>
              <a:lnSpc>
                <a:spcPct val="81000"/>
              </a:lnSpc>
              <a:defRPr sz="2600"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>
                <a:latin typeface="Aileron"/>
              </a:rPr>
              <a:t>Tlačová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konferencia</a:t>
            </a:r>
            <a:r>
              <a:rPr dirty="0">
                <a:latin typeface="Aileron"/>
              </a:rPr>
              <a:t> v </a:t>
            </a:r>
            <a:r>
              <a:rPr dirty="0" err="1">
                <a:latin typeface="Aileron"/>
              </a:rPr>
              <a:t>dĺžke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viac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ako</a:t>
            </a:r>
            <a:r>
              <a:rPr dirty="0">
                <a:latin typeface="Aileron"/>
              </a:rPr>
              <a:t> 2 </a:t>
            </a:r>
            <a:r>
              <a:rPr dirty="0" err="1">
                <a:latin typeface="Aileron"/>
              </a:rPr>
              <a:t>hodiny</a:t>
            </a:r>
            <a:r>
              <a:rPr dirty="0">
                <a:latin typeface="Aileron"/>
              </a:rPr>
              <a:t>. </a:t>
            </a:r>
            <a:r>
              <a:rPr dirty="0" err="1">
                <a:latin typeface="Aileron"/>
              </a:rPr>
              <a:t>Následne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ťažkopádne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vyjadrenia</a:t>
            </a:r>
            <a:r>
              <a:rPr dirty="0">
                <a:latin typeface="Aileron"/>
              </a:rPr>
              <a:t> pre </a:t>
            </a:r>
            <a:r>
              <a:rPr dirty="0" err="1">
                <a:latin typeface="Aileron"/>
              </a:rPr>
              <a:t>médiá</a:t>
            </a:r>
            <a:r>
              <a:rPr dirty="0">
                <a:latin typeface="Aileron"/>
              </a:rPr>
              <a:t>.</a:t>
            </a:r>
          </a:p>
          <a:p>
            <a:pPr>
              <a:lnSpc>
                <a:spcPct val="81000"/>
              </a:lnSpc>
              <a:defRPr sz="2600">
                <a:latin typeface="Cambria"/>
                <a:ea typeface="Cambria"/>
                <a:cs typeface="Cambria"/>
                <a:sym typeface="Cambria"/>
              </a:defRPr>
            </a:pPr>
            <a:endParaRPr dirty="0">
              <a:latin typeface="Aileron"/>
            </a:endParaRPr>
          </a:p>
          <a:p>
            <a:pPr>
              <a:lnSpc>
                <a:spcPct val="81000"/>
              </a:lnSpc>
              <a:defRPr sz="2600"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>
                <a:latin typeface="Aileron"/>
              </a:rPr>
              <a:t>Nepochopenie</a:t>
            </a:r>
            <a:r>
              <a:rPr dirty="0">
                <a:latin typeface="Aileron"/>
              </a:rPr>
              <a:t> pre </a:t>
            </a:r>
            <a:r>
              <a:rPr dirty="0" err="1">
                <a:latin typeface="Aileron"/>
              </a:rPr>
              <a:t>niektoré</a:t>
            </a:r>
            <a:r>
              <a:rPr dirty="0">
                <a:latin typeface="Aileron"/>
              </a:rPr>
              <a:t> </a:t>
            </a:r>
            <a:r>
              <a:rPr dirty="0" err="1">
                <a:latin typeface="Aileron"/>
              </a:rPr>
              <a:t>postupy</a:t>
            </a:r>
            <a:r>
              <a:rPr dirty="0">
                <a:latin typeface="Aileron"/>
              </a:rPr>
              <a:t> v </a:t>
            </a:r>
            <a:r>
              <a:rPr dirty="0" err="1">
                <a:latin typeface="Aileron"/>
              </a:rPr>
              <a:t>samospráve</a:t>
            </a:r>
            <a:r>
              <a:rPr dirty="0">
                <a:latin typeface="Aileron"/>
              </a:rPr>
              <a:t>. (</a:t>
            </a:r>
            <a:r>
              <a:rPr dirty="0" err="1">
                <a:latin typeface="Aileron"/>
              </a:rPr>
              <a:t>lehoty</a:t>
            </a:r>
            <a:r>
              <a:rPr dirty="0">
                <a:latin typeface="Aileron"/>
              </a:rPr>
              <a:t>)</a:t>
            </a:r>
          </a:p>
        </p:txBody>
      </p:sp>
      <p:pic>
        <p:nvPicPr>
          <p:cNvPr id="208" name="Obrázok 3" descr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267" y="897621"/>
            <a:ext cx="7371688" cy="55102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Blue and Orange Technology Sales Presentation-8.png" descr="Blue and Orange Technology Sales Presentation-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Blue and Orange Technology Sales Presentation-6.png" descr="Blue and Orange Technology Sales Presentation-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474A80-4FC0-4F85-908E-9B80E8EDC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8932"/>
            <a:ext cx="10515600" cy="624776"/>
          </a:xfrm>
        </p:spPr>
        <p:txBody>
          <a:bodyPr>
            <a:noAutofit/>
          </a:bodyPr>
          <a:lstStyle/>
          <a:p>
            <a:pPr algn="ctr"/>
            <a:r>
              <a:rPr lang="sk-SK" sz="4800" b="1" dirty="0">
                <a:solidFill>
                  <a:srgbClr val="00B050"/>
                </a:solidFill>
                <a:latin typeface="Aileron"/>
                <a:ea typeface="Cambria" panose="02040503050406030204" pitchFamily="18" charset="0"/>
              </a:rPr>
              <a:t>Oblasti výskumu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1C67E13-AABF-489A-8BA0-D147EF46F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sk-SK" dirty="0"/>
          </a:p>
          <a:p>
            <a:r>
              <a:rPr lang="sk-SK" dirty="0">
                <a:solidFill>
                  <a:srgbClr val="00B050"/>
                </a:solidFill>
                <a:latin typeface="Aileron"/>
                <a:ea typeface="Cambria" panose="02040503050406030204" pitchFamily="18" charset="0"/>
              </a:rPr>
              <a:t>Školstvo: </a:t>
            </a:r>
            <a:r>
              <a:rPr lang="sk-SK" dirty="0">
                <a:latin typeface="Aileron"/>
                <a:ea typeface="Cambria" panose="02040503050406030204" pitchFamily="18" charset="0"/>
              </a:rPr>
              <a:t>zlepšenie prospechu žiakov</a:t>
            </a:r>
          </a:p>
          <a:p>
            <a:r>
              <a:rPr lang="sk-SK" dirty="0">
                <a:solidFill>
                  <a:srgbClr val="00B050"/>
                </a:solidFill>
                <a:latin typeface="Aileron"/>
                <a:ea typeface="Cambria" panose="02040503050406030204" pitchFamily="18" charset="0"/>
              </a:rPr>
              <a:t>Separovanie odpadu: </a:t>
            </a:r>
            <a:r>
              <a:rPr lang="sk-SK" dirty="0">
                <a:latin typeface="Aileron"/>
                <a:ea typeface="Cambria" panose="02040503050406030204" pitchFamily="18" charset="0"/>
              </a:rPr>
              <a:t>zvýšenie povedomia ľudí k separovaniu</a:t>
            </a:r>
          </a:p>
          <a:p>
            <a:r>
              <a:rPr lang="sk-SK" dirty="0">
                <a:solidFill>
                  <a:srgbClr val="00B050"/>
                </a:solidFill>
                <a:latin typeface="Aileron"/>
                <a:ea typeface="Cambria" panose="02040503050406030204" pitchFamily="18" charset="0"/>
              </a:rPr>
              <a:t>Znečisťovanie verejných priestranstiev: </a:t>
            </a:r>
            <a:r>
              <a:rPr lang="sk-SK" dirty="0">
                <a:latin typeface="Aileron"/>
                <a:ea typeface="Cambria" panose="02040503050406030204" pitchFamily="18" charset="0"/>
              </a:rPr>
              <a:t>cigaretové ohorky</a:t>
            </a:r>
          </a:p>
          <a:p>
            <a:r>
              <a:rPr lang="sk-SK" dirty="0">
                <a:solidFill>
                  <a:srgbClr val="00B050"/>
                </a:solidFill>
                <a:latin typeface="Aileron"/>
                <a:ea typeface="Cambria" panose="02040503050406030204" pitchFamily="18" charset="0"/>
              </a:rPr>
              <a:t>Trhy/jarmoky: </a:t>
            </a:r>
            <a:r>
              <a:rPr lang="sk-SK" dirty="0">
                <a:latin typeface="Aileron"/>
                <a:ea typeface="Cambria" panose="02040503050406030204" pitchFamily="18" charset="0"/>
              </a:rPr>
              <a:t>elektronizácia služieb</a:t>
            </a:r>
          </a:p>
          <a:p>
            <a:r>
              <a:rPr lang="sk-SK" dirty="0">
                <a:solidFill>
                  <a:srgbClr val="00B050"/>
                </a:solidFill>
                <a:latin typeface="Aileron"/>
                <a:ea typeface="Cambria" panose="02040503050406030204" pitchFamily="18" charset="0"/>
              </a:rPr>
              <a:t>Dane a poplatky: </a:t>
            </a:r>
            <a:r>
              <a:rPr lang="sk-SK" dirty="0">
                <a:latin typeface="Aileron"/>
                <a:ea typeface="Cambria" panose="02040503050406030204" pitchFamily="18" charset="0"/>
              </a:rPr>
              <a:t>elektronizácia služieb</a:t>
            </a:r>
          </a:p>
          <a:p>
            <a:r>
              <a:rPr lang="sk-SK" dirty="0">
                <a:solidFill>
                  <a:srgbClr val="00B050"/>
                </a:solidFill>
                <a:latin typeface="Aileron"/>
                <a:ea typeface="Cambria" panose="02040503050406030204" pitchFamily="18" charset="0"/>
              </a:rPr>
              <a:t>Poplatky za komunálny odpad: </a:t>
            </a:r>
            <a:r>
              <a:rPr lang="sk-SK" dirty="0">
                <a:latin typeface="Aileron"/>
                <a:ea typeface="Cambria" panose="02040503050406030204" pitchFamily="18" charset="0"/>
              </a:rPr>
              <a:t>zníženie nedoplatku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1749895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Blue and Orange Technology Sales Presentation-7.png" descr="Blue and Orange Technology Sales Presentation-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Nadpis 1"/>
          <p:cNvSpPr txBox="1">
            <a:spLocks noGrp="1"/>
          </p:cNvSpPr>
          <p:nvPr>
            <p:ph type="title"/>
          </p:nvPr>
        </p:nvSpPr>
        <p:spPr>
          <a:xfrm>
            <a:off x="3106479" y="-70145"/>
            <a:ext cx="6250250" cy="1715810"/>
          </a:xfrm>
          <a:prstGeom prst="rect">
            <a:avLst/>
          </a:prstGeom>
        </p:spPr>
        <p:txBody>
          <a:bodyPr/>
          <a:lstStyle/>
          <a:p>
            <a:pPr algn="ctr" defTabSz="658368">
              <a:defRPr sz="5760">
                <a:solidFill>
                  <a:srgbClr val="3F8E42"/>
                </a:solidFill>
                <a:latin typeface="Aileron"/>
                <a:ea typeface="Aileron"/>
                <a:cs typeface="Aileron"/>
                <a:sym typeface="Aileron"/>
              </a:defRPr>
            </a:pPr>
            <a:r>
              <a:rPr lang="sk-SK" dirty="0">
                <a:solidFill>
                  <a:srgbClr val="00B050"/>
                </a:solidFill>
              </a:rPr>
              <a:t>1. Oblasť: </a:t>
            </a:r>
            <a:r>
              <a:rPr lang="sk-SK" b="1" i="1" dirty="0">
                <a:solidFill>
                  <a:srgbClr val="00B050"/>
                </a:solidFill>
              </a:rPr>
              <a:t>Školstvo</a:t>
            </a:r>
          </a:p>
        </p:txBody>
      </p:sp>
      <p:pic>
        <p:nvPicPr>
          <p:cNvPr id="109" name="Zástupný objekt pre obsah 4" descr="Zástupný objekt pre obsah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96" y="1804701"/>
            <a:ext cx="7597257" cy="4183404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BlokTextu 6"/>
          <p:cNvSpPr txBox="1"/>
          <p:nvPr/>
        </p:nvSpPr>
        <p:spPr>
          <a:xfrm>
            <a:off x="7887714" y="1948297"/>
            <a:ext cx="4153854" cy="4164966"/>
          </a:xfrm>
          <a:prstGeom prst="rect">
            <a:avLst/>
          </a:prstGeom>
          <a:solidFill>
            <a:srgbClr val="FFE699"/>
          </a:solidFill>
          <a:ln>
            <a:solidFill>
              <a:schemeClr val="accent4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 b="1">
                <a:solidFill>
                  <a:srgbClr val="00B050"/>
                </a:solidFill>
                <a:latin typeface="Aileron"/>
                <a:ea typeface="Aileron"/>
                <a:cs typeface="Aileron"/>
                <a:sym typeface="Aileron"/>
              </a:defRPr>
            </a:pPr>
            <a:r>
              <a:t>Testy z matematiky :</a:t>
            </a:r>
          </a:p>
          <a:p>
            <a:pPr>
              <a:defRPr sz="1600">
                <a:latin typeface="Aileron"/>
                <a:ea typeface="Aileron"/>
                <a:cs typeface="Aileron"/>
                <a:sym typeface="Aileron"/>
              </a:defRPr>
            </a:pPr>
            <a:r>
              <a:t>• Výsledky experimentálnej skupiny sa zlepšili </a:t>
            </a:r>
            <a:r>
              <a:rPr b="1">
                <a:solidFill>
                  <a:srgbClr val="00B050"/>
                </a:solidFill>
              </a:rPr>
              <a:t>o 4,5 - 8 %</a:t>
            </a:r>
          </a:p>
          <a:p>
            <a:pPr>
              <a:defRPr sz="1600">
                <a:latin typeface="Aileron"/>
                <a:ea typeface="Aileron"/>
                <a:cs typeface="Aileron"/>
                <a:sym typeface="Aileron"/>
              </a:defRPr>
            </a:pPr>
            <a:endParaRPr b="1">
              <a:solidFill>
                <a:srgbClr val="00B050"/>
              </a:solidFill>
            </a:endParaRPr>
          </a:p>
          <a:p>
            <a:pPr>
              <a:defRPr sz="1600" b="1">
                <a:solidFill>
                  <a:srgbClr val="00B050"/>
                </a:solidFill>
                <a:latin typeface="Aileron"/>
                <a:ea typeface="Aileron"/>
                <a:cs typeface="Aileron"/>
                <a:sym typeface="Aileron"/>
              </a:defRPr>
            </a:pPr>
            <a:r>
              <a:t>Testy zo slovenského jazyka :</a:t>
            </a:r>
          </a:p>
          <a:p>
            <a:pPr>
              <a:defRPr sz="1600">
                <a:latin typeface="Aileron"/>
                <a:ea typeface="Aileron"/>
                <a:cs typeface="Aileron"/>
                <a:sym typeface="Aileron"/>
              </a:defRPr>
            </a:pPr>
            <a:r>
              <a:t>• Experimentálna skupina dosiahla o 7 - 8 % lepšie výsledky v 2 z 3 testov zo slovenského jazyka</a:t>
            </a:r>
            <a:br/>
            <a:endParaRPr/>
          </a:p>
          <a:p>
            <a:pPr>
              <a:defRPr sz="1600">
                <a:latin typeface="Aileron"/>
                <a:ea typeface="Aileron"/>
                <a:cs typeface="Aileron"/>
                <a:sym typeface="Aileron"/>
              </a:defRPr>
            </a:pPr>
            <a:r>
              <a:t>• V 2 testoch experimentálna skupina podhodnocovala svoj výkon</a:t>
            </a:r>
            <a:br/>
            <a:endParaRPr/>
          </a:p>
          <a:p>
            <a:pPr>
              <a:defRPr sz="1600">
                <a:latin typeface="Aileron"/>
                <a:ea typeface="Aileron"/>
                <a:cs typeface="Aileron"/>
                <a:sym typeface="Aileron"/>
              </a:defRPr>
            </a:pPr>
            <a:r>
              <a:t>• V prípade druhého testu sa ukázalo, že v experimentálnej skupine sa cítilo skoro alebo úplne pripravených o </a:t>
            </a:r>
            <a:r>
              <a:rPr b="1">
                <a:solidFill>
                  <a:srgbClr val="00B050"/>
                </a:solidFill>
              </a:rPr>
              <a:t>10,5 % viac </a:t>
            </a:r>
            <a:r>
              <a:t>žiakov ako v kontrolnej skupine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Nadpis 1"/>
          <p:cNvSpPr txBox="1">
            <a:spLocks noGrp="1"/>
          </p:cNvSpPr>
          <p:nvPr>
            <p:ph type="title"/>
          </p:nvPr>
        </p:nvSpPr>
        <p:spPr>
          <a:xfrm>
            <a:off x="875182" y="44607"/>
            <a:ext cx="11046074" cy="1325564"/>
          </a:xfrm>
          <a:prstGeom prst="rect">
            <a:avLst/>
          </a:prstGeom>
        </p:spPr>
        <p:txBody>
          <a:bodyPr/>
          <a:lstStyle/>
          <a:p>
            <a:pPr algn="ctr" defTabSz="905255">
              <a:defRPr sz="4356">
                <a:solidFill>
                  <a:srgbClr val="3F8E42"/>
                </a:solidFill>
                <a:latin typeface="Aileron"/>
                <a:ea typeface="Aileron"/>
                <a:cs typeface="Aileron"/>
                <a:sym typeface="Aileron"/>
              </a:defRPr>
            </a:pPr>
            <a:r>
              <a:rPr dirty="0">
                <a:solidFill>
                  <a:srgbClr val="00B050"/>
                </a:solidFill>
              </a:rPr>
              <a:t>2. </a:t>
            </a:r>
            <a:r>
              <a:rPr dirty="0" err="1">
                <a:solidFill>
                  <a:srgbClr val="00B050"/>
                </a:solidFill>
              </a:rPr>
              <a:t>Oblasť</a:t>
            </a:r>
            <a:r>
              <a:rPr dirty="0">
                <a:solidFill>
                  <a:srgbClr val="00B050"/>
                </a:solidFill>
              </a:rPr>
              <a:t>: </a:t>
            </a:r>
            <a:r>
              <a:rPr b="1" i="1" dirty="0" err="1">
                <a:solidFill>
                  <a:srgbClr val="00B050"/>
                </a:solidFill>
              </a:rPr>
              <a:t>Znečistené</a:t>
            </a:r>
            <a:r>
              <a:rPr b="1" i="1" dirty="0">
                <a:solidFill>
                  <a:srgbClr val="00B050"/>
                </a:solidFill>
              </a:rPr>
              <a:t> </a:t>
            </a:r>
            <a:r>
              <a:rPr b="1" i="1" dirty="0" err="1">
                <a:solidFill>
                  <a:srgbClr val="00B050"/>
                </a:solidFill>
              </a:rPr>
              <a:t>verejné</a:t>
            </a:r>
            <a:r>
              <a:rPr b="1" i="1" dirty="0">
                <a:solidFill>
                  <a:srgbClr val="00B050"/>
                </a:solidFill>
              </a:rPr>
              <a:t> </a:t>
            </a:r>
            <a:r>
              <a:rPr b="1" i="1" dirty="0" err="1">
                <a:solidFill>
                  <a:srgbClr val="00B050"/>
                </a:solidFill>
              </a:rPr>
              <a:t>priestranstvá</a:t>
            </a:r>
            <a:endParaRPr b="1" i="1" dirty="0">
              <a:solidFill>
                <a:srgbClr val="00B050"/>
              </a:solidFill>
            </a:endParaRPr>
          </a:p>
        </p:txBody>
      </p:sp>
      <p:sp>
        <p:nvSpPr>
          <p:cNvPr id="115" name="Zástupný objekt pre obsah 2"/>
          <p:cNvSpPr txBox="1">
            <a:spLocks noGrp="1"/>
          </p:cNvSpPr>
          <p:nvPr>
            <p:ph type="body" sz="quarter" idx="1"/>
          </p:nvPr>
        </p:nvSpPr>
        <p:spPr>
          <a:xfrm>
            <a:off x="1126131" y="1124175"/>
            <a:ext cx="10840375" cy="83695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1000"/>
              </a:lnSpc>
              <a:buSzTx/>
              <a:buFontTx/>
              <a:buNone/>
              <a:defRPr sz="2300">
                <a:latin typeface="Aileron"/>
                <a:ea typeface="Aileron"/>
                <a:cs typeface="Aileron"/>
                <a:sym typeface="Aileron"/>
              </a:defRPr>
            </a:pPr>
            <a:r>
              <a:rPr dirty="0" err="1"/>
              <a:t>Znížiť</a:t>
            </a:r>
            <a:r>
              <a:rPr dirty="0"/>
              <a:t> </a:t>
            </a:r>
            <a:r>
              <a:rPr dirty="0" err="1"/>
              <a:t>množstvo</a:t>
            </a:r>
            <a:r>
              <a:rPr dirty="0"/>
              <a:t> </a:t>
            </a:r>
            <a:r>
              <a:rPr dirty="0" err="1"/>
              <a:t>cigaretových</a:t>
            </a:r>
            <a:r>
              <a:rPr dirty="0"/>
              <a:t> </a:t>
            </a:r>
            <a:r>
              <a:rPr dirty="0" err="1"/>
              <a:t>ohorkov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zemi v </a:t>
            </a:r>
            <a:r>
              <a:rPr dirty="0" err="1"/>
              <a:t>okolí</a:t>
            </a:r>
            <a:r>
              <a:rPr dirty="0"/>
              <a:t> </a:t>
            </a:r>
            <a:r>
              <a:rPr b="1" dirty="0" err="1">
                <a:solidFill>
                  <a:srgbClr val="3F8E42"/>
                </a:solidFill>
              </a:rPr>
              <a:t>autobusových</a:t>
            </a:r>
            <a:r>
              <a:rPr b="1" dirty="0">
                <a:solidFill>
                  <a:srgbClr val="3F8E42"/>
                </a:solidFill>
              </a:rPr>
              <a:t> </a:t>
            </a:r>
            <a:r>
              <a:rPr b="1" dirty="0" err="1">
                <a:solidFill>
                  <a:srgbClr val="3F8E42"/>
                </a:solidFill>
              </a:rPr>
              <a:t>zastávok</a:t>
            </a:r>
            <a:endParaRPr b="1" dirty="0">
              <a:solidFill>
                <a:srgbClr val="3F8E42"/>
              </a:solidFill>
            </a:endParaRPr>
          </a:p>
        </p:txBody>
      </p:sp>
      <p:pic>
        <p:nvPicPr>
          <p:cNvPr id="116" name="Obrázok 4" descr="Obrázok 4"/>
          <p:cNvPicPr>
            <a:picLocks noChangeAspect="1"/>
          </p:cNvPicPr>
          <p:nvPr/>
        </p:nvPicPr>
        <p:blipFill>
          <a:blip r:embed="rId2"/>
          <a:srcRect t="16333"/>
          <a:stretch>
            <a:fillRect/>
          </a:stretch>
        </p:blipFill>
        <p:spPr>
          <a:xfrm>
            <a:off x="1076689" y="1851649"/>
            <a:ext cx="9497621" cy="52152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adpis 1"/>
          <p:cNvSpPr txBox="1">
            <a:spLocks noGrp="1"/>
          </p:cNvSpPr>
          <p:nvPr>
            <p:ph type="title"/>
          </p:nvPr>
        </p:nvSpPr>
        <p:spPr>
          <a:xfrm>
            <a:off x="838200" y="5048"/>
            <a:ext cx="10515601" cy="1325564"/>
          </a:xfrm>
          <a:prstGeom prst="rect">
            <a:avLst/>
          </a:prstGeom>
        </p:spPr>
        <p:txBody>
          <a:bodyPr/>
          <a:lstStyle/>
          <a:p>
            <a:pPr algn="ctr">
              <a:defRPr sz="3600">
                <a:solidFill>
                  <a:srgbClr val="3F8E42"/>
                </a:solidFill>
                <a:latin typeface="Aileron"/>
                <a:ea typeface="Aileron"/>
                <a:cs typeface="Aileron"/>
                <a:sym typeface="Aileron"/>
              </a:defRPr>
            </a:pPr>
            <a:r>
              <a:rPr dirty="0">
                <a:solidFill>
                  <a:srgbClr val="00B050"/>
                </a:solidFill>
              </a:rPr>
              <a:t>3. </a:t>
            </a:r>
            <a:r>
              <a:rPr dirty="0" err="1">
                <a:solidFill>
                  <a:srgbClr val="00B050"/>
                </a:solidFill>
              </a:rPr>
              <a:t>Oblasť</a:t>
            </a:r>
            <a:r>
              <a:rPr dirty="0">
                <a:solidFill>
                  <a:srgbClr val="00B050"/>
                </a:solidFill>
              </a:rPr>
              <a:t>: </a:t>
            </a:r>
            <a:r>
              <a:rPr b="1" i="1" dirty="0" err="1">
                <a:solidFill>
                  <a:srgbClr val="00B050"/>
                </a:solidFill>
              </a:rPr>
              <a:t>Zvyšovanie</a:t>
            </a:r>
            <a:r>
              <a:rPr b="1" i="1" dirty="0">
                <a:solidFill>
                  <a:srgbClr val="00B050"/>
                </a:solidFill>
              </a:rPr>
              <a:t> </a:t>
            </a:r>
            <a:r>
              <a:rPr b="1" i="1" dirty="0" err="1">
                <a:solidFill>
                  <a:srgbClr val="00B050"/>
                </a:solidFill>
              </a:rPr>
              <a:t>atraktívnosti</a:t>
            </a:r>
            <a:r>
              <a:rPr b="1" i="1" dirty="0">
                <a:solidFill>
                  <a:srgbClr val="00B050"/>
                </a:solidFill>
              </a:rPr>
              <a:t> </a:t>
            </a:r>
            <a:r>
              <a:rPr b="1" i="1" dirty="0" err="1">
                <a:solidFill>
                  <a:srgbClr val="00B050"/>
                </a:solidFill>
              </a:rPr>
              <a:t>vo</a:t>
            </a:r>
            <a:r>
              <a:rPr b="1" i="1" dirty="0" err="1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ľ</a:t>
            </a:r>
            <a:r>
              <a:rPr b="1" i="1" dirty="0" err="1">
                <a:solidFill>
                  <a:srgbClr val="00B050"/>
                </a:solidFill>
              </a:rPr>
              <a:t>by</a:t>
            </a:r>
            <a:r>
              <a:rPr b="1" i="1" dirty="0">
                <a:solidFill>
                  <a:srgbClr val="00B050"/>
                </a:solidFill>
              </a:rPr>
              <a:t> v </a:t>
            </a:r>
            <a:r>
              <a:rPr b="1" i="1" dirty="0" err="1">
                <a:solidFill>
                  <a:srgbClr val="00B050"/>
                </a:solidFill>
              </a:rPr>
              <a:t>Prievidzi</a:t>
            </a:r>
            <a:r>
              <a:rPr b="1" i="1" dirty="0">
                <a:solidFill>
                  <a:srgbClr val="00B050"/>
                </a:solidFill>
              </a:rPr>
              <a:t> v </a:t>
            </a:r>
            <a:r>
              <a:rPr b="1" i="1" dirty="0" err="1">
                <a:solidFill>
                  <a:srgbClr val="00B050"/>
                </a:solidFill>
              </a:rPr>
              <a:t>oblasti</a:t>
            </a:r>
            <a:r>
              <a:rPr b="1" i="1" dirty="0">
                <a:solidFill>
                  <a:srgbClr val="00B050"/>
                </a:solidFill>
              </a:rPr>
              <a:t> </a:t>
            </a:r>
            <a:r>
              <a:rPr b="1" i="1" dirty="0" err="1">
                <a:solidFill>
                  <a:srgbClr val="00B050"/>
                </a:solidFill>
              </a:rPr>
              <a:t>organizovania</a:t>
            </a:r>
            <a:r>
              <a:rPr b="1" i="1" dirty="0">
                <a:solidFill>
                  <a:srgbClr val="00B050"/>
                </a:solidFill>
              </a:rPr>
              <a:t> </a:t>
            </a:r>
            <a:r>
              <a:rPr b="1" i="1" dirty="0" err="1">
                <a:solidFill>
                  <a:srgbClr val="00B050"/>
                </a:solidFill>
              </a:rPr>
              <a:t>trhov</a:t>
            </a:r>
            <a:r>
              <a:rPr b="1" i="1" dirty="0">
                <a:solidFill>
                  <a:srgbClr val="00B050"/>
                </a:solidFill>
              </a:rPr>
              <a:t> </a:t>
            </a:r>
          </a:p>
        </p:txBody>
      </p:sp>
      <p:pic>
        <p:nvPicPr>
          <p:cNvPr id="119" name="Zástupný objekt pre obsah 4" descr="Zástupný objekt pre obsa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5024" y="1411586"/>
            <a:ext cx="4936448" cy="5317203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BlokTextu 5"/>
          <p:cNvSpPr txBox="1"/>
          <p:nvPr/>
        </p:nvSpPr>
        <p:spPr>
          <a:xfrm>
            <a:off x="538480" y="1411586"/>
            <a:ext cx="5384799" cy="4487319"/>
          </a:xfrm>
          <a:prstGeom prst="rect">
            <a:avLst/>
          </a:prstGeom>
          <a:solidFill>
            <a:srgbClr val="E2F0D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indent="50800">
              <a:lnSpc>
                <a:spcPct val="107000"/>
              </a:lnSpc>
              <a:spcBef>
                <a:spcPts val="800"/>
              </a:spcBef>
              <a:defRPr sz="1600" b="1">
                <a:solidFill>
                  <a:srgbClr val="00B050"/>
                </a:solidFill>
                <a:latin typeface="Aileron"/>
                <a:ea typeface="Aileron"/>
                <a:cs typeface="Aileron"/>
                <a:sym typeface="Aileron"/>
              </a:defRPr>
            </a:pPr>
            <a:r>
              <a:rPr dirty="0" err="1"/>
              <a:t>Problém</a:t>
            </a:r>
            <a:r>
              <a:rPr dirty="0"/>
              <a:t>:</a:t>
            </a:r>
          </a:p>
          <a:p>
            <a:pPr indent="50800">
              <a:lnSpc>
                <a:spcPct val="107000"/>
              </a:lnSpc>
              <a:spcBef>
                <a:spcPts val="800"/>
              </a:spcBef>
              <a:defRPr sz="1600">
                <a:latin typeface="Aileron"/>
                <a:ea typeface="Aileron"/>
                <a:cs typeface="Aileron"/>
                <a:sym typeface="Aileron"/>
              </a:defRPr>
            </a:pPr>
            <a:r>
              <a:rPr dirty="0"/>
              <a:t>• </a:t>
            </a:r>
            <a:r>
              <a:rPr dirty="0" err="1"/>
              <a:t>Približne</a:t>
            </a:r>
            <a:r>
              <a:rPr dirty="0"/>
              <a:t> </a:t>
            </a:r>
            <a:r>
              <a:rPr dirty="0" err="1"/>
              <a:t>každá</a:t>
            </a:r>
            <a:r>
              <a:rPr dirty="0"/>
              <a:t> </a:t>
            </a:r>
            <a:r>
              <a:rPr dirty="0" err="1"/>
              <a:t>štvrtá</a:t>
            </a:r>
            <a:r>
              <a:rPr dirty="0"/>
              <a:t> </a:t>
            </a:r>
            <a:r>
              <a:rPr dirty="0" err="1"/>
              <a:t>prihláška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prevádzkovanie</a:t>
            </a:r>
            <a:r>
              <a:rPr dirty="0"/>
              <a:t> </a:t>
            </a:r>
            <a:r>
              <a:rPr dirty="0" err="1"/>
              <a:t>stánku</a:t>
            </a:r>
            <a:r>
              <a:rPr dirty="0"/>
              <a:t> je </a:t>
            </a:r>
            <a:r>
              <a:rPr dirty="0" err="1"/>
              <a:t>posielaná</a:t>
            </a:r>
            <a:r>
              <a:rPr dirty="0"/>
              <a:t> </a:t>
            </a:r>
            <a:r>
              <a:rPr dirty="0" err="1"/>
              <a:t>výhradne</a:t>
            </a:r>
            <a:r>
              <a:rPr dirty="0"/>
              <a:t> </a:t>
            </a:r>
            <a:r>
              <a:rPr dirty="0" err="1"/>
              <a:t>formou</a:t>
            </a:r>
            <a:r>
              <a:rPr dirty="0"/>
              <a:t> </a:t>
            </a:r>
            <a:r>
              <a:rPr dirty="0" err="1"/>
              <a:t>poštovej</a:t>
            </a:r>
            <a:r>
              <a:rPr dirty="0"/>
              <a:t> </a:t>
            </a:r>
            <a:r>
              <a:rPr dirty="0" err="1"/>
              <a:t>zásielky</a:t>
            </a:r>
            <a:r>
              <a:rPr dirty="0"/>
              <a:t>. </a:t>
            </a:r>
          </a:p>
          <a:p>
            <a:pPr indent="50800">
              <a:lnSpc>
                <a:spcPct val="107000"/>
              </a:lnSpc>
              <a:spcBef>
                <a:spcPts val="800"/>
              </a:spcBef>
              <a:defRPr sz="1600">
                <a:latin typeface="Aileron"/>
                <a:ea typeface="Aileron"/>
                <a:cs typeface="Aileron"/>
                <a:sym typeface="Aileron"/>
              </a:defRPr>
            </a:pPr>
            <a:r>
              <a:rPr dirty="0"/>
              <a:t>• To </a:t>
            </a:r>
            <a:r>
              <a:rPr dirty="0" err="1"/>
              <a:t>zvyšuje</a:t>
            </a:r>
            <a:r>
              <a:rPr dirty="0"/>
              <a:t> </a:t>
            </a:r>
            <a:r>
              <a:rPr dirty="0" err="1"/>
              <a:t>časové</a:t>
            </a:r>
            <a:r>
              <a:rPr dirty="0"/>
              <a:t> </a:t>
            </a:r>
            <a:r>
              <a:rPr dirty="0" err="1"/>
              <a:t>náklady</a:t>
            </a:r>
            <a:r>
              <a:rPr dirty="0"/>
              <a:t> </a:t>
            </a:r>
            <a:r>
              <a:rPr dirty="0" err="1"/>
              <a:t>pri</a:t>
            </a:r>
            <a:r>
              <a:rPr dirty="0"/>
              <a:t> </a:t>
            </a:r>
            <a:r>
              <a:rPr dirty="0" err="1"/>
              <a:t>spracovávaní</a:t>
            </a:r>
            <a:r>
              <a:rPr dirty="0"/>
              <a:t> offline </a:t>
            </a:r>
            <a:r>
              <a:rPr dirty="0" err="1"/>
              <a:t>žiadostí</a:t>
            </a:r>
            <a:r>
              <a:rPr dirty="0"/>
              <a:t> do </a:t>
            </a:r>
            <a:r>
              <a:rPr dirty="0" err="1"/>
              <a:t>systému</a:t>
            </a:r>
            <a:r>
              <a:rPr dirty="0"/>
              <a:t>. </a:t>
            </a:r>
          </a:p>
          <a:p>
            <a:pPr indent="50800">
              <a:lnSpc>
                <a:spcPct val="107000"/>
              </a:lnSpc>
              <a:spcBef>
                <a:spcPts val="800"/>
              </a:spcBef>
              <a:defRPr sz="1600" b="1">
                <a:solidFill>
                  <a:srgbClr val="00B050"/>
                </a:solidFill>
                <a:latin typeface="Aileron"/>
                <a:ea typeface="Aileron"/>
                <a:cs typeface="Aileron"/>
                <a:sym typeface="Aileron"/>
              </a:defRPr>
            </a:pPr>
            <a:r>
              <a:rPr dirty="0" err="1"/>
              <a:t>Cieľ</a:t>
            </a:r>
            <a:r>
              <a:rPr dirty="0"/>
              <a:t> 1. :</a:t>
            </a:r>
          </a:p>
          <a:p>
            <a:pPr indent="50800">
              <a:lnSpc>
                <a:spcPct val="107000"/>
              </a:lnSpc>
              <a:spcBef>
                <a:spcPts val="800"/>
              </a:spcBef>
              <a:defRPr sz="1600">
                <a:latin typeface="Aileron"/>
                <a:ea typeface="Aileron"/>
                <a:cs typeface="Aileron"/>
                <a:sym typeface="Aileron"/>
              </a:defRPr>
            </a:pPr>
            <a:r>
              <a:rPr dirty="0"/>
              <a:t>• </a:t>
            </a:r>
            <a:r>
              <a:rPr dirty="0" err="1"/>
              <a:t>Zvýšiť</a:t>
            </a:r>
            <a:r>
              <a:rPr dirty="0"/>
              <a:t> </a:t>
            </a:r>
            <a:r>
              <a:rPr dirty="0" err="1"/>
              <a:t>počet</a:t>
            </a:r>
            <a:r>
              <a:rPr dirty="0"/>
              <a:t> </a:t>
            </a:r>
            <a:r>
              <a:rPr dirty="0" err="1"/>
              <a:t>trhovníkov</a:t>
            </a:r>
            <a:r>
              <a:rPr dirty="0"/>
              <a:t>, </a:t>
            </a:r>
            <a:r>
              <a:rPr dirty="0" err="1"/>
              <a:t>ktorí</a:t>
            </a:r>
            <a:r>
              <a:rPr dirty="0"/>
              <a:t> </a:t>
            </a:r>
            <a:r>
              <a:rPr dirty="0" err="1"/>
              <a:t>budú</a:t>
            </a:r>
            <a:r>
              <a:rPr dirty="0"/>
              <a:t> </a:t>
            </a:r>
            <a:r>
              <a:rPr dirty="0" err="1"/>
              <a:t>podávať</a:t>
            </a:r>
            <a:r>
              <a:rPr dirty="0"/>
              <a:t> </a:t>
            </a:r>
            <a:r>
              <a:rPr dirty="0" err="1"/>
              <a:t>žiadosť</a:t>
            </a:r>
            <a:r>
              <a:rPr dirty="0"/>
              <a:t> o </a:t>
            </a:r>
            <a:r>
              <a:rPr dirty="0" err="1"/>
              <a:t>prevádzkovanie</a:t>
            </a:r>
            <a:r>
              <a:rPr dirty="0"/>
              <a:t> </a:t>
            </a:r>
            <a:r>
              <a:rPr dirty="0" err="1"/>
              <a:t>trhu</a:t>
            </a:r>
            <a:r>
              <a:rPr dirty="0"/>
              <a:t> </a:t>
            </a:r>
            <a:r>
              <a:rPr dirty="0">
                <a:solidFill>
                  <a:srgbClr val="00B050"/>
                </a:solidFill>
              </a:rPr>
              <a:t>online </a:t>
            </a:r>
            <a:r>
              <a:rPr dirty="0" err="1">
                <a:solidFill>
                  <a:srgbClr val="00B050"/>
                </a:solidFill>
              </a:rPr>
              <a:t>prostredníctvom</a:t>
            </a:r>
            <a:r>
              <a:rPr dirty="0">
                <a:solidFill>
                  <a:srgbClr val="00B050"/>
                </a:solidFill>
              </a:rPr>
              <a:t> e-</a:t>
            </a:r>
            <a:r>
              <a:rPr dirty="0" err="1">
                <a:solidFill>
                  <a:srgbClr val="00B050"/>
                </a:solidFill>
              </a:rPr>
              <a:t>mailu</a:t>
            </a:r>
            <a:r>
              <a:rPr dirty="0">
                <a:solidFill>
                  <a:srgbClr val="00B050"/>
                </a:solidFill>
              </a:rPr>
              <a:t> </a:t>
            </a:r>
          </a:p>
          <a:p>
            <a:pPr indent="50800">
              <a:lnSpc>
                <a:spcPct val="107000"/>
              </a:lnSpc>
              <a:spcBef>
                <a:spcPts val="800"/>
              </a:spcBef>
              <a:defRPr sz="1600" b="1">
                <a:solidFill>
                  <a:srgbClr val="00B050"/>
                </a:solidFill>
                <a:latin typeface="Aileron"/>
                <a:ea typeface="Aileron"/>
                <a:cs typeface="Aileron"/>
                <a:sym typeface="Aileron"/>
              </a:defRPr>
            </a:pPr>
            <a:r>
              <a:rPr dirty="0" err="1"/>
              <a:t>Cieľ</a:t>
            </a:r>
            <a:r>
              <a:rPr dirty="0"/>
              <a:t> 2.:</a:t>
            </a:r>
          </a:p>
          <a:p>
            <a:pPr indent="50800">
              <a:lnSpc>
                <a:spcPct val="107000"/>
              </a:lnSpc>
              <a:spcBef>
                <a:spcPts val="800"/>
              </a:spcBef>
              <a:defRPr sz="1600">
                <a:latin typeface="Aileron"/>
                <a:ea typeface="Aileron"/>
                <a:cs typeface="Aileron"/>
                <a:sym typeface="Aileron"/>
              </a:defRPr>
            </a:pPr>
            <a:r>
              <a:rPr dirty="0"/>
              <a:t>• </a:t>
            </a:r>
            <a:r>
              <a:rPr dirty="0" err="1"/>
              <a:t>Vytvoriť</a:t>
            </a:r>
            <a:r>
              <a:rPr dirty="0"/>
              <a:t> </a:t>
            </a:r>
            <a:r>
              <a:rPr dirty="0" err="1"/>
              <a:t>alternatívu</a:t>
            </a:r>
            <a:r>
              <a:rPr dirty="0"/>
              <a:t> – </a:t>
            </a:r>
            <a:r>
              <a:rPr dirty="0" err="1"/>
              <a:t>skutočne</a:t>
            </a:r>
            <a:r>
              <a:rPr dirty="0"/>
              <a:t> </a:t>
            </a:r>
            <a:r>
              <a:rPr dirty="0" err="1"/>
              <a:t>elektronické</a:t>
            </a:r>
            <a:r>
              <a:rPr dirty="0"/>
              <a:t> </a:t>
            </a:r>
            <a:r>
              <a:rPr dirty="0" err="1"/>
              <a:t>podanie</a:t>
            </a:r>
            <a:r>
              <a:rPr dirty="0"/>
              <a:t> </a:t>
            </a:r>
            <a:r>
              <a:rPr dirty="0" err="1"/>
              <a:t>žiadosti</a:t>
            </a:r>
            <a:r>
              <a:rPr dirty="0"/>
              <a:t> </a:t>
            </a:r>
            <a:r>
              <a:rPr dirty="0" err="1"/>
              <a:t>prostredníctvom</a:t>
            </a:r>
            <a:r>
              <a:rPr dirty="0"/>
              <a:t> </a:t>
            </a:r>
            <a:r>
              <a:rPr dirty="0" err="1">
                <a:solidFill>
                  <a:srgbClr val="00B050"/>
                </a:solidFill>
              </a:rPr>
              <a:t>aktívneho</a:t>
            </a:r>
            <a:r>
              <a:rPr dirty="0">
                <a:solidFill>
                  <a:srgbClr val="00B050"/>
                </a:solidFill>
              </a:rPr>
              <a:t> pdf </a:t>
            </a:r>
            <a:r>
              <a:rPr dirty="0" err="1">
                <a:solidFill>
                  <a:srgbClr val="00B050"/>
                </a:solidFill>
              </a:rPr>
              <a:t>formulára</a:t>
            </a:r>
            <a:r>
              <a:rPr dirty="0"/>
              <a:t>. </a:t>
            </a:r>
          </a:p>
          <a:p>
            <a:pPr indent="50800">
              <a:lnSpc>
                <a:spcPct val="107000"/>
              </a:lnSpc>
              <a:spcBef>
                <a:spcPts val="800"/>
              </a:spcBef>
              <a:defRPr sz="1600">
                <a:latin typeface="Aileron"/>
                <a:ea typeface="Aileron"/>
                <a:cs typeface="Aileron"/>
                <a:sym typeface="Aileron"/>
              </a:defRPr>
            </a:pPr>
            <a:r>
              <a:rPr dirty="0"/>
              <a:t>• </a:t>
            </a:r>
            <a:r>
              <a:rPr dirty="0" err="1"/>
              <a:t>Zvýšiť</a:t>
            </a:r>
            <a:r>
              <a:rPr dirty="0"/>
              <a:t> </a:t>
            </a:r>
            <a:r>
              <a:rPr dirty="0" err="1"/>
              <a:t>počet</a:t>
            </a:r>
            <a:r>
              <a:rPr dirty="0"/>
              <a:t> </a:t>
            </a:r>
            <a:r>
              <a:rPr dirty="0" err="1"/>
              <a:t>trhovníkov</a:t>
            </a:r>
            <a:r>
              <a:rPr dirty="0"/>
              <a:t>, </a:t>
            </a:r>
            <a:r>
              <a:rPr dirty="0" err="1"/>
              <a:t>ktorí</a:t>
            </a:r>
            <a:r>
              <a:rPr dirty="0"/>
              <a:t> </a:t>
            </a:r>
            <a:r>
              <a:rPr dirty="0" err="1"/>
              <a:t>budú</a:t>
            </a:r>
            <a:r>
              <a:rPr dirty="0"/>
              <a:t> </a:t>
            </a:r>
            <a:r>
              <a:rPr dirty="0" err="1"/>
              <a:t>podávať</a:t>
            </a:r>
            <a:r>
              <a:rPr dirty="0"/>
              <a:t> </a:t>
            </a:r>
            <a:r>
              <a:rPr dirty="0" err="1"/>
              <a:t>žiadosť</a:t>
            </a:r>
            <a:r>
              <a:rPr dirty="0"/>
              <a:t> o </a:t>
            </a:r>
            <a:r>
              <a:rPr dirty="0" err="1"/>
              <a:t>prevádzkovanie</a:t>
            </a:r>
            <a:r>
              <a:rPr dirty="0"/>
              <a:t> </a:t>
            </a:r>
            <a:r>
              <a:rPr dirty="0" err="1"/>
              <a:t>trhu</a:t>
            </a:r>
            <a:r>
              <a:rPr dirty="0"/>
              <a:t> online </a:t>
            </a:r>
            <a:r>
              <a:rPr dirty="0" err="1"/>
              <a:t>prostredníctvom</a:t>
            </a:r>
            <a:r>
              <a:rPr dirty="0"/>
              <a:t> </a:t>
            </a:r>
            <a:r>
              <a:rPr dirty="0" err="1"/>
              <a:t>aktívneho</a:t>
            </a:r>
            <a:r>
              <a:rPr dirty="0"/>
              <a:t> pdf </a:t>
            </a:r>
            <a:r>
              <a:rPr dirty="0" err="1"/>
              <a:t>formulára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Motív Office">
  <a:themeElements>
    <a:clrScheme name="Motív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Motív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Motív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tív Office">
  <a:themeElements>
    <a:clrScheme name="Motív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Motív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Motív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1053</Words>
  <Application>Microsoft Office PowerPoint</Application>
  <PresentationFormat>Širokouhlá</PresentationFormat>
  <Paragraphs>122</Paragraphs>
  <Slides>35</Slides>
  <Notes>3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35</vt:i4>
      </vt:variant>
    </vt:vector>
  </HeadingPairs>
  <TitlesOfParts>
    <vt:vector size="41" baseType="lpstr">
      <vt:lpstr>Aileron</vt:lpstr>
      <vt:lpstr>Arial</vt:lpstr>
      <vt:lpstr>Calibri</vt:lpstr>
      <vt:lpstr>Cambria</vt:lpstr>
      <vt:lpstr>Open Sans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Oblasti výskumu</vt:lpstr>
      <vt:lpstr>Prezentácia programu PowerPoint</vt:lpstr>
      <vt:lpstr>1. Oblasť: Školstvo</vt:lpstr>
      <vt:lpstr>2. Oblasť: Znečistené verejné priestranstvá</vt:lpstr>
      <vt:lpstr>3. Oblasť: Zvyšovanie atraktívnosti voľby v Prievidzi v oblasti organizovania trhov </vt:lpstr>
      <vt:lpstr>Prezentácia programu PowerPoint</vt:lpstr>
      <vt:lpstr>Výsledky</vt:lpstr>
      <vt:lpstr>4. Oblasť: Dane a poplatky + komunálny odpad</vt:lpstr>
      <vt:lpstr>Prezentácia programu PowerPoint</vt:lpstr>
      <vt:lpstr>Prezentácia programu PowerPoint</vt:lpstr>
      <vt:lpstr>Prezentácia programu PowerPoint</vt:lpstr>
      <vt:lpstr>Vizuál konvenčnej komunikácie</vt:lpstr>
      <vt:lpstr>Prezentácia programu PowerPoint</vt:lpstr>
      <vt:lpstr>Prezentácia programu PowerPoint</vt:lpstr>
      <vt:lpstr>Prezentácia programu PowerPoint</vt:lpstr>
      <vt:lpstr>Prezentácia programu PowerPoint</vt:lpstr>
      <vt:lpstr>...s poďakovaním</vt:lpstr>
      <vt:lpstr>Prezentácia programu PowerPoint</vt:lpstr>
      <vt:lpstr>Odporúčania pre MsÚ Prievidza</vt:lpstr>
      <vt:lpstr>Prezentácia programu PowerPoint</vt:lpstr>
      <vt:lpstr>Prezentácia programu PowerPoint</vt:lpstr>
      <vt:lpstr>Prezentácia programu PowerPoint</vt:lpstr>
      <vt:lpstr>Prezentácia programu PowerPoint</vt:lpstr>
      <vt:lpstr>Podrobnejšie výsledky</vt:lpstr>
      <vt:lpstr>Životné prostredie- separovaný zber</vt:lpstr>
      <vt:lpstr>Prezentácia programu PowerPoint</vt:lpstr>
      <vt:lpstr>Výsledky resp. Závery</vt:lpstr>
      <vt:lpstr>Rozdielny slovník na oboch stranách</vt:lpstr>
      <vt:lpstr>Problémy na našej strane</vt:lpstr>
      <vt:lpstr>Problémy zo strany CC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Ďureje Michal</dc:creator>
  <cp:lastModifiedBy>Ďureje Michal</cp:lastModifiedBy>
  <cp:revision>3</cp:revision>
  <dcterms:modified xsi:type="dcterms:W3CDTF">2021-08-20T07:15:32Z</dcterms:modified>
</cp:coreProperties>
</file>